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92"/>
  </p:notesMasterIdLst>
  <p:sldIdLst>
    <p:sldId id="898" r:id="rId2"/>
    <p:sldId id="1195" r:id="rId3"/>
    <p:sldId id="1238" r:id="rId4"/>
    <p:sldId id="1241" r:id="rId5"/>
    <p:sldId id="1242" r:id="rId6"/>
    <p:sldId id="1243" r:id="rId7"/>
    <p:sldId id="1239" r:id="rId8"/>
    <p:sldId id="1264" r:id="rId9"/>
    <p:sldId id="1244" r:id="rId10"/>
    <p:sldId id="1246" r:id="rId11"/>
    <p:sldId id="1248" r:id="rId12"/>
    <p:sldId id="1247" r:id="rId13"/>
    <p:sldId id="1250" r:id="rId14"/>
    <p:sldId id="1249" r:id="rId15"/>
    <p:sldId id="1251" r:id="rId16"/>
    <p:sldId id="1252" r:id="rId17"/>
    <p:sldId id="1253" r:id="rId18"/>
    <p:sldId id="1254" r:id="rId19"/>
    <p:sldId id="1255" r:id="rId20"/>
    <p:sldId id="1256" r:id="rId21"/>
    <p:sldId id="1257" r:id="rId22"/>
    <p:sldId id="1259" r:id="rId23"/>
    <p:sldId id="1258" r:id="rId24"/>
    <p:sldId id="1260" r:id="rId25"/>
    <p:sldId id="1261" r:id="rId26"/>
    <p:sldId id="1265" r:id="rId27"/>
    <p:sldId id="1178" r:id="rId28"/>
    <p:sldId id="1271" r:id="rId29"/>
    <p:sldId id="1272" r:id="rId30"/>
    <p:sldId id="1179" r:id="rId31"/>
    <p:sldId id="1273" r:id="rId32"/>
    <p:sldId id="1274" r:id="rId33"/>
    <p:sldId id="1275" r:id="rId34"/>
    <p:sldId id="1182" r:id="rId35"/>
    <p:sldId id="1183" r:id="rId36"/>
    <p:sldId id="1184" r:id="rId37"/>
    <p:sldId id="1177" r:id="rId38"/>
    <p:sldId id="1277" r:id="rId39"/>
    <p:sldId id="1269" r:id="rId40"/>
    <p:sldId id="1185" r:id="rId41"/>
    <p:sldId id="1186" r:id="rId42"/>
    <p:sldId id="1187" r:id="rId43"/>
    <p:sldId id="1209" r:id="rId44"/>
    <p:sldId id="1283" r:id="rId45"/>
    <p:sldId id="1188" r:id="rId46"/>
    <p:sldId id="1284" r:id="rId47"/>
    <p:sldId id="1211" r:id="rId48"/>
    <p:sldId id="1212" r:id="rId49"/>
    <p:sldId id="1213" r:id="rId50"/>
    <p:sldId id="1285" r:id="rId51"/>
    <p:sldId id="1214" r:id="rId52"/>
    <p:sldId id="1286" r:id="rId53"/>
    <p:sldId id="1216" r:id="rId54"/>
    <p:sldId id="1196" r:id="rId55"/>
    <p:sldId id="1197" r:id="rId56"/>
    <p:sldId id="1267" r:id="rId57"/>
    <p:sldId id="1219" r:id="rId58"/>
    <p:sldId id="1291" r:id="rId59"/>
    <p:sldId id="1221" r:id="rId60"/>
    <p:sldId id="1199" r:id="rId61"/>
    <p:sldId id="1293" r:id="rId62"/>
    <p:sldId id="1222" r:id="rId63"/>
    <p:sldId id="1200" r:id="rId64"/>
    <p:sldId id="1220" r:id="rId65"/>
    <p:sldId id="1294" r:id="rId66"/>
    <p:sldId id="1202" r:id="rId67"/>
    <p:sldId id="1292" r:id="rId68"/>
    <p:sldId id="1223" r:id="rId69"/>
    <p:sldId id="1225" r:id="rId70"/>
    <p:sldId id="1226" r:id="rId71"/>
    <p:sldId id="1203" r:id="rId72"/>
    <p:sldId id="1227" r:id="rId73"/>
    <p:sldId id="1224" r:id="rId74"/>
    <p:sldId id="1229" r:id="rId75"/>
    <p:sldId id="1230" r:id="rId76"/>
    <p:sldId id="1231" r:id="rId77"/>
    <p:sldId id="1232" r:id="rId78"/>
    <p:sldId id="1233" r:id="rId79"/>
    <p:sldId id="1289" r:id="rId80"/>
    <p:sldId id="1215" r:id="rId81"/>
    <p:sldId id="992" r:id="rId82"/>
    <p:sldId id="1295" r:id="rId83"/>
    <p:sldId id="1236" r:id="rId84"/>
    <p:sldId id="1279" r:id="rId85"/>
    <p:sldId id="1278" r:id="rId86"/>
    <p:sldId id="1280" r:id="rId87"/>
    <p:sldId id="1282" r:id="rId88"/>
    <p:sldId id="1290" r:id="rId89"/>
    <p:sldId id="1208" r:id="rId90"/>
    <p:sldId id="1173"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3" userDrawn="1">
          <p15:clr>
            <a:srgbClr val="A4A3A4"/>
          </p15:clr>
        </p15:guide>
        <p15:guide id="3" pos="4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B6D7A8"/>
    <a:srgbClr val="FFF2CC"/>
    <a:srgbClr val="F4CCCC"/>
    <a:srgbClr val="C6BEDF"/>
    <a:srgbClr val="FACCDF"/>
    <a:srgbClr val="FDF9C0"/>
    <a:srgbClr val="C1EAF8"/>
    <a:srgbClr val="FCE0E1"/>
    <a:srgbClr val="C2E9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77227" autoAdjust="0"/>
  </p:normalViewPr>
  <p:slideViewPr>
    <p:cSldViewPr snapToGrid="0" showGuides="1">
      <p:cViewPr varScale="1">
        <p:scale>
          <a:sx n="87" d="100"/>
          <a:sy n="87" d="100"/>
        </p:scale>
        <p:origin x="1144" y="52"/>
      </p:cViewPr>
      <p:guideLst>
        <p:guide orient="horz" pos="1003"/>
        <p:guide pos="415"/>
      </p:guideLst>
    </p:cSldViewPr>
  </p:slideViewPr>
  <p:notesTextViewPr>
    <p:cViewPr>
      <p:scale>
        <a:sx n="105" d="100"/>
        <a:sy n="105" d="100"/>
      </p:scale>
      <p:origin x="0" y="0"/>
    </p:cViewPr>
  </p:notesTextViewPr>
  <p:sorterViewPr>
    <p:cViewPr>
      <p:scale>
        <a:sx n="80" d="100"/>
        <a:sy n="80" d="100"/>
      </p:scale>
      <p:origin x="0" y="0"/>
    </p:cViewPr>
  </p:sorter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2023/8/27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abs/1904.0975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r>
              <a:rPr lang="en-US" altLang="zh-CN" dirty="0"/>
              <a:t>Pretrained and Fine-Tuning</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Review</a:t>
            </a:r>
            <a:r>
              <a:rPr lang="zh-CN" altLang="en-US" dirty="0"/>
              <a:t> </a:t>
            </a:r>
            <a:r>
              <a:rPr lang="en-US" altLang="zh-CN" dirty="0"/>
              <a:t>of</a:t>
            </a:r>
            <a:r>
              <a:rPr lang="zh-CN" altLang="en-US" dirty="0"/>
              <a:t> </a:t>
            </a:r>
            <a:r>
              <a:rPr lang="en-US" altLang="zh-CN" dirty="0"/>
              <a:t>Transformers:</a:t>
            </a:r>
          </a:p>
          <a:p>
            <a:endParaRPr lang="en-US" dirty="0"/>
          </a:p>
          <a:p>
            <a:r>
              <a:rPr lang="en-US" altLang="zh-CN" dirty="0"/>
              <a:t>Two</a:t>
            </a:r>
            <a:r>
              <a:rPr lang="zh-CN" altLang="en-US" dirty="0"/>
              <a:t> </a:t>
            </a:r>
            <a:r>
              <a:rPr lang="en-US" altLang="zh-CN" dirty="0"/>
              <a:t>basic</a:t>
            </a:r>
            <a:r>
              <a:rPr lang="zh-CN" altLang="en-US" dirty="0"/>
              <a:t> </a:t>
            </a:r>
            <a:r>
              <a:rPr lang="en-US" altLang="zh-CN" dirty="0"/>
              <a:t>components:</a:t>
            </a:r>
            <a:r>
              <a:rPr lang="zh-CN" altLang="en-US" dirty="0"/>
              <a:t> </a:t>
            </a:r>
            <a:r>
              <a:rPr lang="en-US" altLang="zh-CN" dirty="0"/>
              <a:t>encoder</a:t>
            </a:r>
            <a:r>
              <a:rPr lang="zh-CN" altLang="en-US" dirty="0"/>
              <a:t> </a:t>
            </a:r>
            <a:r>
              <a:rPr lang="en-US" altLang="zh-CN" dirty="0"/>
              <a:t>+</a:t>
            </a:r>
            <a:r>
              <a:rPr lang="zh-CN" altLang="en-US" dirty="0"/>
              <a:t> </a:t>
            </a:r>
            <a:r>
              <a:rPr lang="en-US" altLang="zh-CN" dirty="0"/>
              <a:t>decoder</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31</a:t>
            </a:fld>
            <a:endParaRPr lang="zh-CN" altLang="en-US"/>
          </a:p>
        </p:txBody>
      </p:sp>
    </p:spTree>
    <p:extLst>
      <p:ext uri="{BB962C8B-B14F-4D97-AF65-F5344CB8AC3E}">
        <p14:creationId xmlns:p14="http://schemas.microsoft.com/office/powerpoint/2010/main" val="1647905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作为参数初始化</a:t>
            </a:r>
            <a:endParaRPr 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35</a:t>
            </a:fld>
            <a:endParaRPr lang="zh-CN" altLang="en-US"/>
          </a:p>
        </p:txBody>
      </p:sp>
    </p:spTree>
    <p:extLst>
      <p:ext uri="{BB962C8B-B14F-4D97-AF65-F5344CB8AC3E}">
        <p14:creationId xmlns:p14="http://schemas.microsoft.com/office/powerpoint/2010/main" val="138013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39</a:t>
            </a:fld>
            <a:endParaRPr lang="zh-CN" altLang="en-US"/>
          </a:p>
        </p:txBody>
      </p:sp>
    </p:spTree>
    <p:extLst>
      <p:ext uri="{BB962C8B-B14F-4D97-AF65-F5344CB8AC3E}">
        <p14:creationId xmlns:p14="http://schemas.microsoft.com/office/powerpoint/2010/main" val="2607015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2018</a:t>
            </a:r>
            <a:r>
              <a:rPr kumimoji="1" lang="zh-CN" altLang="en-US" dirty="0"/>
              <a:t> </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43</a:t>
            </a:fld>
            <a:endParaRPr lang="zh-CN" altLang="en-US"/>
          </a:p>
        </p:txBody>
      </p:sp>
    </p:spTree>
    <p:extLst>
      <p:ext uri="{BB962C8B-B14F-4D97-AF65-F5344CB8AC3E}">
        <p14:creationId xmlns:p14="http://schemas.microsoft.com/office/powerpoint/2010/main" val="364878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文本蕴含</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44</a:t>
            </a:fld>
            <a:endParaRPr lang="zh-CN" altLang="en-US"/>
          </a:p>
        </p:txBody>
      </p:sp>
    </p:spTree>
    <p:extLst>
      <p:ext uri="{BB962C8B-B14F-4D97-AF65-F5344CB8AC3E}">
        <p14:creationId xmlns:p14="http://schemas.microsoft.com/office/powerpoint/2010/main" val="161976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Effect of transferring increasing number of layers from the pre-trained language model on RACE and MultiNLI. (right) Plot showing the evolution of zero-shot performance on different tasks as a function of LM pre-training updates. Performance per task is normalized between a random guess baseline and the current state-of-the-art with a single model.</a:t>
            </a:r>
          </a:p>
          <a:p>
            <a:endParaRPr lang="en-US" altLang="zh-CN" dirty="0"/>
          </a:p>
          <a:p>
            <a:r>
              <a:rPr lang="en-US" altLang="zh-CN" b="0" i="0" dirty="0">
                <a:solidFill>
                  <a:srgbClr val="4D5156"/>
                </a:solidFill>
                <a:effectLst/>
                <a:latin typeface="arial" panose="020B0604020202020204" pitchFamily="34" charset="0"/>
              </a:rPr>
              <a:t>The </a:t>
            </a:r>
            <a:r>
              <a:rPr lang="en-US" altLang="zh-CN" b="0" i="0" dirty="0" err="1">
                <a:solidFill>
                  <a:srgbClr val="4D5156"/>
                </a:solidFill>
                <a:effectLst/>
                <a:latin typeface="arial" panose="020B0604020202020204" pitchFamily="34" charset="0"/>
              </a:rPr>
              <a:t>ReAding</a:t>
            </a:r>
            <a:r>
              <a:rPr lang="en-US" altLang="zh-CN" b="0" i="0" dirty="0">
                <a:solidFill>
                  <a:srgbClr val="4D5156"/>
                </a:solidFill>
                <a:effectLst/>
                <a:latin typeface="arial" panose="020B0604020202020204" pitchFamily="34" charset="0"/>
              </a:rPr>
              <a:t> Comprehension dataset from Examinations (</a:t>
            </a:r>
            <a:r>
              <a:rPr lang="en-US" altLang="zh-CN" b="0" i="0" dirty="0">
                <a:solidFill>
                  <a:srgbClr val="EA4335"/>
                </a:solidFill>
                <a:effectLst/>
                <a:latin typeface="arial" panose="020B0604020202020204" pitchFamily="34" charset="0"/>
              </a:rPr>
              <a:t>RACE</a:t>
            </a:r>
            <a:r>
              <a:rPr lang="en-US" altLang="zh-CN" b="0" i="0" dirty="0">
                <a:solidFill>
                  <a:srgbClr val="4D5156"/>
                </a:solidFill>
                <a:effectLst/>
                <a:latin typeface="arial" panose="020B0604020202020204" pitchFamily="34" charset="0"/>
              </a:rPr>
              <a:t>) </a:t>
            </a:r>
            <a:endParaRPr kumimoji="1" lang="en-US" altLang="zh-CN" dirty="0"/>
          </a:p>
          <a:p>
            <a:r>
              <a:rPr lang="en-US" altLang="zh-CN" b="0" i="0" dirty="0">
                <a:solidFill>
                  <a:srgbClr val="4D5156"/>
                </a:solidFill>
                <a:effectLst/>
                <a:latin typeface="arial" panose="020B0604020202020204" pitchFamily="34" charset="0"/>
              </a:rPr>
              <a:t>Multi-Genre Natural Language Inference (</a:t>
            </a:r>
            <a:r>
              <a:rPr lang="en-US" altLang="zh-CN" b="0" i="0" dirty="0">
                <a:solidFill>
                  <a:srgbClr val="EA4335"/>
                </a:solidFill>
                <a:effectLst/>
                <a:latin typeface="arial" panose="020B0604020202020204" pitchFamily="34" charset="0"/>
              </a:rPr>
              <a:t>MultiNLI</a:t>
            </a:r>
            <a:r>
              <a:rPr lang="en-US" altLang="zh-CN" b="0" i="0" dirty="0">
                <a:solidFill>
                  <a:srgbClr val="4D5156"/>
                </a:solidFill>
                <a:effectLst/>
                <a:latin typeface="arial" panose="020B0604020202020204" pitchFamily="34" charset="0"/>
              </a:rPr>
              <a:t>)</a:t>
            </a:r>
            <a:endParaRPr kumimoji="1"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46</a:t>
            </a:fld>
            <a:endParaRPr lang="zh-CN" altLang="en-US"/>
          </a:p>
        </p:txBody>
      </p:sp>
    </p:spTree>
    <p:extLst>
      <p:ext uri="{BB962C8B-B14F-4D97-AF65-F5344CB8AC3E}">
        <p14:creationId xmlns:p14="http://schemas.microsoft.com/office/powerpoint/2010/main" val="62705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However, when applied to sequence classification</a:t>
            </a:r>
            <a:r>
              <a:rPr lang="zh-CN" altLang="en-US" i="0" dirty="0">
                <a:effectLst/>
                <a:latin typeface="Helvetica" pitchFamily="2" charset="0"/>
              </a:rPr>
              <a:t> </a:t>
            </a:r>
            <a:r>
              <a:rPr lang="en-US" i="1" dirty="0">
                <a:effectLst/>
                <a:latin typeface="Helvetica" pitchFamily="2" charset="0"/>
              </a:rPr>
              <a:t>and labeling problems causal models have obvious shortcomings since they</a:t>
            </a:r>
            <a:r>
              <a:rPr lang="zh-CN" altLang="en-US" i="1" dirty="0">
                <a:effectLst/>
                <a:latin typeface="Helvetica" pitchFamily="2" charset="0"/>
              </a:rPr>
              <a:t> </a:t>
            </a:r>
            <a:r>
              <a:rPr lang="en-US" i="1" dirty="0">
                <a:effectLst/>
                <a:latin typeface="Helvetica" pitchFamily="2" charset="0"/>
              </a:rPr>
              <a:t>are based on an incremental, left-to-right processing of their inputs. If we want to</a:t>
            </a:r>
            <a:r>
              <a:rPr lang="zh-CN" altLang="en-US" i="0" dirty="0">
                <a:effectLst/>
                <a:latin typeface="Helvetica" pitchFamily="2" charset="0"/>
              </a:rPr>
              <a:t> </a:t>
            </a:r>
            <a:r>
              <a:rPr lang="en-US" i="1" dirty="0">
                <a:effectLst/>
                <a:latin typeface="Helvetica" pitchFamily="2" charset="0"/>
              </a:rPr>
              <a:t>assign the correct named-entity tag to each word in a sentence, or other sophisticated</a:t>
            </a:r>
            <a:r>
              <a:rPr lang="zh-CN" altLang="en-US" i="0" dirty="0">
                <a:effectLst/>
                <a:latin typeface="Helvetica" pitchFamily="2" charset="0"/>
              </a:rPr>
              <a:t> </a:t>
            </a:r>
            <a:r>
              <a:rPr lang="en-US" i="1" dirty="0">
                <a:effectLst/>
                <a:latin typeface="Helvetica" pitchFamily="2" charset="0"/>
              </a:rPr>
              <a:t>linguistic labels like the parse tags</a:t>
            </a:r>
            <a:r>
              <a:rPr lang="en-US" altLang="zh-CN" i="1" dirty="0">
                <a:effectLst/>
                <a:latin typeface="Helvetica" pitchFamily="2" charset="0"/>
              </a:rPr>
              <a:t>,</a:t>
            </a:r>
            <a:r>
              <a:rPr lang="zh-CN" altLang="en-US" i="1" dirty="0">
                <a:effectLst/>
                <a:latin typeface="Helvetica" pitchFamily="2" charset="0"/>
              </a:rPr>
              <a:t> </a:t>
            </a:r>
            <a:r>
              <a:rPr lang="en-US" i="1" dirty="0">
                <a:effectLst/>
                <a:latin typeface="Helvetica" pitchFamily="2" charset="0"/>
              </a:rPr>
              <a:t>we’ll want to</a:t>
            </a:r>
            <a:r>
              <a:rPr lang="zh-CN" altLang="en-US" i="0" dirty="0">
                <a:effectLst/>
                <a:latin typeface="Helvetica" pitchFamily="2" charset="0"/>
              </a:rPr>
              <a:t> </a:t>
            </a:r>
            <a:r>
              <a:rPr lang="en-US" i="1" dirty="0">
                <a:effectLst/>
                <a:latin typeface="Helvetica" pitchFamily="2" charset="0"/>
              </a:rPr>
              <a:t>be able to take into account information from the right context as we process each</a:t>
            </a:r>
            <a:r>
              <a:rPr lang="zh-CN" altLang="en-US" i="0" dirty="0">
                <a:effectLst/>
                <a:latin typeface="Helvetica" pitchFamily="2" charset="0"/>
              </a:rPr>
              <a:t> </a:t>
            </a:r>
            <a:r>
              <a:rPr lang="en-US" i="1" dirty="0">
                <a:effectLst/>
                <a:latin typeface="Helvetica" pitchFamily="2" charset="0"/>
              </a:rPr>
              <a:t>element.</a:t>
            </a:r>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54</a:t>
            </a:fld>
            <a:endParaRPr lang="zh-CN" altLang="en-US"/>
          </a:p>
        </p:txBody>
      </p:sp>
    </p:spTree>
    <p:extLst>
      <p:ext uri="{BB962C8B-B14F-4D97-AF65-F5344CB8AC3E}">
        <p14:creationId xmlns:p14="http://schemas.microsoft.com/office/powerpoint/2010/main" val="428293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Bidirectional encoders overcome this limitation by allowing the self-attention</a:t>
            </a:r>
            <a:r>
              <a:rPr lang="zh-CN" altLang="en-US" i="0" dirty="0">
                <a:effectLst/>
                <a:latin typeface="Helvetica" pitchFamily="2" charset="0"/>
              </a:rPr>
              <a:t> </a:t>
            </a:r>
            <a:r>
              <a:rPr lang="en-US" i="1" dirty="0">
                <a:effectLst/>
                <a:latin typeface="Helvetica" pitchFamily="2" charset="0"/>
              </a:rPr>
              <a:t>mechanism to range over the entire input</a:t>
            </a:r>
            <a:r>
              <a:rPr lang="zh-CN" altLang="en-US" i="1" dirty="0">
                <a:effectLst/>
                <a:latin typeface="Helvetica" pitchFamily="2" charset="0"/>
              </a:rPr>
              <a:t> </a:t>
            </a:r>
            <a:r>
              <a:rPr lang="en-US" altLang="zh-CN" i="1" dirty="0">
                <a:effectLst/>
                <a:latin typeface="Helvetica" pitchFamily="2" charset="0"/>
              </a:rPr>
              <a:t>as</a:t>
            </a:r>
            <a:r>
              <a:rPr lang="zh-CN" altLang="en-US" i="1" dirty="0">
                <a:effectLst/>
                <a:latin typeface="Helvetica" pitchFamily="2" charset="0"/>
              </a:rPr>
              <a:t> </a:t>
            </a:r>
            <a:r>
              <a:rPr lang="en-US" altLang="zh-CN" i="1" dirty="0">
                <a:effectLst/>
                <a:latin typeface="Helvetica" pitchFamily="2" charset="0"/>
              </a:rPr>
              <a:t>shown</a:t>
            </a:r>
            <a:r>
              <a:rPr lang="zh-CN" altLang="en-US" i="1" dirty="0">
                <a:effectLst/>
                <a:latin typeface="Helvetica" pitchFamily="2" charset="0"/>
              </a:rPr>
              <a:t> </a:t>
            </a:r>
            <a:r>
              <a:rPr lang="en-US" altLang="zh-CN" i="1" dirty="0">
                <a:effectLst/>
                <a:latin typeface="Helvetica" pitchFamily="2" charset="0"/>
              </a:rPr>
              <a:t>in</a:t>
            </a:r>
            <a:r>
              <a:rPr lang="zh-CN" altLang="en-US" i="1" dirty="0">
                <a:effectLst/>
                <a:latin typeface="Helvetica" pitchFamily="2" charset="0"/>
              </a:rPr>
              <a:t> </a:t>
            </a:r>
            <a:r>
              <a:rPr lang="en-US" altLang="zh-CN" i="1" dirty="0">
                <a:effectLst/>
                <a:latin typeface="Helvetica" pitchFamily="2" charset="0"/>
              </a:rPr>
              <a:t>the</a:t>
            </a:r>
            <a:r>
              <a:rPr lang="zh-CN" altLang="en-US" i="1" dirty="0">
                <a:effectLst/>
                <a:latin typeface="Helvetica" pitchFamily="2" charset="0"/>
              </a:rPr>
              <a:t> </a:t>
            </a:r>
            <a:r>
              <a:rPr lang="en-US" altLang="zh-CN" i="1" dirty="0">
                <a:effectLst/>
                <a:latin typeface="Helvetica" pitchFamily="2" charset="0"/>
              </a:rPr>
              <a:t>figure.</a:t>
            </a:r>
            <a:r>
              <a:rPr lang="zh-CN" altLang="en-US" i="1" dirty="0">
                <a:effectLst/>
                <a:latin typeface="Helvetica" pitchFamily="2" charset="0"/>
              </a:rPr>
              <a:t> </a:t>
            </a:r>
            <a:r>
              <a:rPr lang="en-US" i="1" dirty="0">
                <a:effectLst/>
                <a:latin typeface="Helvetica" pitchFamily="2" charset="0"/>
              </a:rPr>
              <a:t>The focus of bidirectional</a:t>
            </a:r>
            <a:r>
              <a:rPr lang="zh-CN" altLang="en-US" i="0" dirty="0">
                <a:effectLst/>
                <a:latin typeface="Helvetica" pitchFamily="2" charset="0"/>
              </a:rPr>
              <a:t> </a:t>
            </a:r>
            <a:r>
              <a:rPr lang="en-US" i="1" dirty="0">
                <a:effectLst/>
                <a:latin typeface="Helvetica" pitchFamily="2" charset="0"/>
              </a:rPr>
              <a:t>encoders is on computing contextualized representations of the tokens in an</a:t>
            </a:r>
            <a:endParaRPr lang="en-US" dirty="0">
              <a:effectLst/>
              <a:latin typeface="Helvetica" pitchFamily="2" charset="0"/>
            </a:endParaRPr>
          </a:p>
          <a:p>
            <a:r>
              <a:rPr lang="en-US" i="1" dirty="0">
                <a:effectLst/>
                <a:latin typeface="Helvetica" pitchFamily="2" charset="0"/>
              </a:rPr>
              <a:t>input sequence that are generally useful across a range of downstream applications.</a:t>
            </a:r>
            <a:endParaRPr lang="en-US" dirty="0">
              <a:effectLst/>
              <a:latin typeface="Helvetica" pitchFamily="2" charset="0"/>
            </a:endParaRPr>
          </a:p>
          <a:p>
            <a:endParaRPr lang="en-US" dirty="0">
              <a:effectLst/>
              <a:latin typeface="Helvetica" pitchFamily="2" charset="0"/>
            </a:endParaRP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55</a:t>
            </a:fld>
            <a:endParaRPr lang="zh-CN" altLang="en-US"/>
          </a:p>
        </p:txBody>
      </p:sp>
    </p:spTree>
    <p:extLst>
      <p:ext uri="{BB962C8B-B14F-4D97-AF65-F5344CB8AC3E}">
        <p14:creationId xmlns:p14="http://schemas.microsoft.com/office/powerpoint/2010/main" val="4055746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QK</a:t>
            </a:r>
            <a:r>
              <a:rPr lang="zh-CN" altLang="en-US" b="0" i="0" dirty="0">
                <a:solidFill>
                  <a:srgbClr val="374151"/>
                </a:solidFill>
                <a:effectLst/>
                <a:latin typeface="Söhne"/>
              </a:rPr>
              <a:t>表示的完整自注意力分数集合构成了输入元素的键和查询之间的所有配对比较。</a:t>
            </a:r>
            <a:endParaRPr lang="en-US" altLang="zh-CN" b="0" i="0" dirty="0">
              <a:solidFill>
                <a:srgbClr val="374151"/>
              </a:solidFill>
              <a:effectLst/>
              <a:latin typeface="Söhne"/>
            </a:endParaRPr>
          </a:p>
          <a:p>
            <a:r>
              <a:rPr lang="zh-CN" altLang="en-US" b="0" i="0" dirty="0">
                <a:solidFill>
                  <a:srgbClr val="374151"/>
                </a:solidFill>
                <a:effectLst/>
                <a:latin typeface="Söhne"/>
              </a:rPr>
              <a:t>在第</a:t>
            </a:r>
            <a:r>
              <a:rPr lang="en-US" altLang="zh-CN" b="0" i="0" dirty="0">
                <a:solidFill>
                  <a:srgbClr val="374151"/>
                </a:solidFill>
                <a:effectLst/>
                <a:latin typeface="Söhne"/>
              </a:rPr>
              <a:t>10</a:t>
            </a:r>
            <a:r>
              <a:rPr lang="zh-CN" altLang="en-US" b="0" i="0" dirty="0">
                <a:solidFill>
                  <a:srgbClr val="374151"/>
                </a:solidFill>
                <a:effectLst/>
                <a:latin typeface="Söhne"/>
              </a:rPr>
              <a:t>章中的因果语言模型中，我们遮蔽了这个矩阵的上三角部分，以消除关于未来词汇的信息，</a:t>
            </a:r>
            <a:endParaRPr lang="en-US" altLang="zh-CN" b="0" i="0" dirty="0">
              <a:solidFill>
                <a:srgbClr val="374151"/>
              </a:solidFill>
              <a:effectLst/>
              <a:latin typeface="Söhne"/>
            </a:endParaRPr>
          </a:p>
          <a:p>
            <a:r>
              <a:rPr lang="zh-CN" altLang="en-US" b="0" i="0" dirty="0">
                <a:solidFill>
                  <a:srgbClr val="374151"/>
                </a:solidFill>
                <a:effectLst/>
                <a:latin typeface="Söhne"/>
              </a:rPr>
              <a:t>因为这会使语言建模训练任务变得微不足道。对于双向编码器，我们只需跳过掩码，</a:t>
            </a:r>
            <a:endParaRPr lang="en-US" altLang="zh-CN" b="0" i="0" dirty="0">
              <a:solidFill>
                <a:srgbClr val="374151"/>
              </a:solidFill>
              <a:effectLst/>
              <a:latin typeface="Söhne"/>
            </a:endParaRPr>
          </a:p>
          <a:p>
            <a:r>
              <a:rPr lang="zh-CN" altLang="en-US" b="0" i="0" dirty="0">
                <a:solidFill>
                  <a:srgbClr val="374151"/>
                </a:solidFill>
                <a:effectLst/>
                <a:latin typeface="Söhne"/>
              </a:rPr>
              <a:t>允许模型使用整个输入的信息来给每个令牌提供上下文。</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56</a:t>
            </a:fld>
            <a:endParaRPr lang="zh-CN" altLang="en-US"/>
          </a:p>
        </p:txBody>
      </p:sp>
    </p:spTree>
    <p:extLst>
      <p:ext uri="{BB962C8B-B14F-4D97-AF65-F5344CB8AC3E}">
        <p14:creationId xmlns:p14="http://schemas.microsoft.com/office/powerpoint/2010/main" val="2071149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分成两个阶段</a:t>
            </a:r>
            <a:r>
              <a:rPr lang="zh-CN" altLang="en-US" dirty="0"/>
              <a:t> </a:t>
            </a:r>
            <a:r>
              <a:rPr lang="en-US" altLang="zh-CN" dirty="0"/>
              <a:t>Pre-training</a:t>
            </a:r>
            <a:r>
              <a:rPr lang="zh-CN" altLang="en-US" dirty="0"/>
              <a:t> 和 </a:t>
            </a:r>
            <a:r>
              <a:rPr lang="en-US" altLang="zh-CN" dirty="0"/>
              <a:t>Fine-Tuning</a:t>
            </a:r>
            <a:r>
              <a:rPr lang="zh-CN" altLang="en-US" dirty="0"/>
              <a:t>阶段 </a:t>
            </a:r>
            <a:endParaRPr lang="en-US" altLang="zh-CN" dirty="0"/>
          </a:p>
          <a:p>
            <a:pPr marL="228600" indent="-228600">
              <a:buAutoNum type="arabicPeriod"/>
            </a:pPr>
            <a:r>
              <a:rPr lang="en-US" altLang="zh-CN" dirty="0"/>
              <a:t>Tokenizing</a:t>
            </a:r>
            <a:r>
              <a:rPr lang="zh-CN" altLang="en-US" dirty="0"/>
              <a:t> 方式 </a:t>
            </a:r>
            <a:r>
              <a:rPr lang="en-US" altLang="zh-CN" dirty="0" err="1"/>
              <a:t>wordpiece</a:t>
            </a:r>
            <a:r>
              <a:rPr lang="zh-CN" altLang="en-US" dirty="0"/>
              <a:t> </a:t>
            </a:r>
            <a:r>
              <a:rPr lang="en-US" altLang="zh-CN" dirty="0"/>
              <a:t>embeddings</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58</a:t>
            </a:fld>
            <a:endParaRPr lang="zh-CN" altLang="en-US"/>
          </a:p>
        </p:txBody>
      </p:sp>
    </p:spTree>
    <p:extLst>
      <p:ext uri="{BB962C8B-B14F-4D97-AF65-F5344CB8AC3E}">
        <p14:creationId xmlns:p14="http://schemas.microsoft.com/office/powerpoint/2010/main" val="832610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a:t>
            </a:fld>
            <a:endParaRPr lang="zh-CN" altLang="en-US"/>
          </a:p>
        </p:txBody>
      </p:sp>
    </p:spTree>
    <p:extLst>
      <p:ext uri="{BB962C8B-B14F-4D97-AF65-F5344CB8AC3E}">
        <p14:creationId xmlns:p14="http://schemas.microsoft.com/office/powerpoint/2010/main" val="3836076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Here, </a:t>
            </a:r>
            <a:r>
              <a:rPr lang="en-US" altLang="zh-CN" sz="1800" b="0" i="0" u="none" strike="noStrike" baseline="0" dirty="0">
                <a:latin typeface="NimbusRomNo9L-ReguItal"/>
              </a:rPr>
              <a:t>long</a:t>
            </a:r>
            <a:r>
              <a:rPr lang="en-US" altLang="zh-CN" sz="1800" b="0" i="0" u="none" strike="noStrike" baseline="0" dirty="0">
                <a:latin typeface="NimbusRomNo9L-Regu"/>
              </a:rPr>
              <a:t>, </a:t>
            </a:r>
            <a:r>
              <a:rPr lang="en-US" altLang="zh-CN" sz="1800" b="0" i="0" u="none" strike="noStrike" baseline="0" dirty="0">
                <a:latin typeface="NimbusRomNo9L-ReguItal"/>
              </a:rPr>
              <a:t>thanks </a:t>
            </a:r>
            <a:r>
              <a:rPr lang="en-US" altLang="zh-CN" sz="1800" b="0" i="0" u="none" strike="noStrike" baseline="0" dirty="0">
                <a:latin typeface="NimbusRomNo9L-Regu"/>
              </a:rPr>
              <a:t>and </a:t>
            </a:r>
            <a:r>
              <a:rPr lang="en-US" altLang="zh-CN" sz="1800" b="0" i="0" u="none" strike="noStrike" baseline="0" dirty="0">
                <a:latin typeface="NimbusRomNo9L-ReguItal"/>
              </a:rPr>
              <a:t>the </a:t>
            </a:r>
            <a:r>
              <a:rPr lang="en-US" altLang="zh-CN" sz="1800" b="0" i="0" u="none" strike="noStrike" baseline="0" dirty="0">
                <a:latin typeface="NimbusRomNo9L-Regu"/>
              </a:rPr>
              <a:t>have been sampled from the training sequence, with the first two masked and </a:t>
            </a:r>
            <a:r>
              <a:rPr lang="en-US" altLang="zh-CN" sz="1800" b="0" i="0" u="none" strike="noStrike" baseline="0" dirty="0">
                <a:latin typeface="NimbusRomNo9L-ReguItal"/>
              </a:rPr>
              <a:t>the </a:t>
            </a:r>
            <a:r>
              <a:rPr lang="en-US" altLang="zh-CN" sz="1800" b="0" i="0" u="none" strike="noStrike" baseline="0" dirty="0">
                <a:latin typeface="NimbusRomNo9L-Regu"/>
              </a:rPr>
              <a:t>replaced with the randomly sampled token </a:t>
            </a:r>
            <a:r>
              <a:rPr lang="en-US" altLang="zh-CN" sz="1800" b="0" i="0" u="none" strike="noStrike" baseline="0" dirty="0">
                <a:latin typeface="NimbusRomNo9L-ReguItal"/>
              </a:rPr>
              <a:t>apricot</a:t>
            </a:r>
            <a:r>
              <a:rPr lang="en-US" altLang="zh-CN" sz="1800" b="0" i="0" u="none" strike="noStrike" baseline="0" dirty="0">
                <a:latin typeface="NimbusRomNo9L-Regu"/>
              </a:rPr>
              <a:t>. The resulting embeddings are passed through a stack of bidirectional transformer blocks. To produce a probability</a:t>
            </a:r>
          </a:p>
          <a:p>
            <a:pPr algn="l"/>
            <a:r>
              <a:rPr lang="en-US" altLang="zh-CN" sz="1800" b="0" i="0" u="none" strike="noStrike" baseline="0" dirty="0">
                <a:latin typeface="NimbusRomNo9L-Regu"/>
              </a:rPr>
              <a:t>distribution over the vocabulary for each of the masked tokens, the output vector from the final transformer layer for each of the masked tokens is multiplied by a learned set of classification weights </a:t>
            </a:r>
            <a:r>
              <a:rPr lang="en-US" altLang="zh-CN" sz="1800" b="0" i="0" u="none" strike="noStrike" baseline="0" dirty="0">
                <a:latin typeface="CMSSBX10"/>
              </a:rPr>
              <a:t>W_</a:t>
            </a:r>
            <a:r>
              <a:rPr lang="en-US" altLang="zh-CN" sz="1800" b="0" i="0" u="none" strike="noStrike" baseline="0" dirty="0">
                <a:latin typeface="NimbusRomNo9L-ReguItal"/>
              </a:rPr>
              <a:t>V </a:t>
            </a:r>
            <a:r>
              <a:rPr lang="en-US" altLang="zh-CN" sz="1800" b="0" i="0" u="none" strike="noStrike" baseline="0" dirty="0">
                <a:latin typeface="NimbusRomNo9L-Regu"/>
              </a:rPr>
              <a:t>and then through a softmax to yield the required predictions over the vocabulary.</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66</a:t>
            </a:fld>
            <a:endParaRPr lang="zh-CN" altLang="en-US"/>
          </a:p>
        </p:txBody>
      </p:sp>
    </p:spTree>
    <p:extLst>
      <p:ext uri="{BB962C8B-B14F-4D97-AF65-F5344CB8AC3E}">
        <p14:creationId xmlns:p14="http://schemas.microsoft.com/office/powerpoint/2010/main" val="2697414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67</a:t>
            </a:fld>
            <a:endParaRPr lang="zh-CN" altLang="en-US"/>
          </a:p>
        </p:txBody>
      </p:sp>
    </p:spTree>
    <p:extLst>
      <p:ext uri="{BB962C8B-B14F-4D97-AF65-F5344CB8AC3E}">
        <p14:creationId xmlns:p14="http://schemas.microsoft.com/office/powerpoint/2010/main" val="1627199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68</a:t>
            </a:fld>
            <a:endParaRPr lang="zh-CN" altLang="en-US"/>
          </a:p>
        </p:txBody>
      </p:sp>
    </p:spTree>
    <p:extLst>
      <p:ext uri="{BB962C8B-B14F-4D97-AF65-F5344CB8AC3E}">
        <p14:creationId xmlns:p14="http://schemas.microsoft.com/office/powerpoint/2010/main" val="3704966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https://arxiv.org/pdf/1907.10529.pdf</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71</a:t>
            </a:fld>
            <a:endParaRPr lang="zh-CN" altLang="en-US"/>
          </a:p>
        </p:txBody>
      </p:sp>
    </p:spTree>
    <p:extLst>
      <p:ext uri="{BB962C8B-B14F-4D97-AF65-F5344CB8AC3E}">
        <p14:creationId xmlns:p14="http://schemas.microsoft.com/office/powerpoint/2010/main" val="2449128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79</a:t>
            </a:fld>
            <a:endParaRPr lang="zh-CN" altLang="en-US"/>
          </a:p>
        </p:txBody>
      </p:sp>
    </p:spTree>
    <p:extLst>
      <p:ext uri="{BB962C8B-B14F-4D97-AF65-F5344CB8AC3E}">
        <p14:creationId xmlns:p14="http://schemas.microsoft.com/office/powerpoint/2010/main" val="3127510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然后是文本生产层面的</a:t>
            </a:r>
            <a:r>
              <a:rPr lang="zh-CN" altLang="en-US" dirty="0"/>
              <a:t>。</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81</a:t>
            </a:fld>
            <a:endParaRPr lang="zh-CN" altLang="en-US"/>
          </a:p>
        </p:txBody>
      </p:sp>
    </p:spTree>
    <p:extLst>
      <p:ext uri="{BB962C8B-B14F-4D97-AF65-F5344CB8AC3E}">
        <p14:creationId xmlns:p14="http://schemas.microsoft.com/office/powerpoint/2010/main" val="3401705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三步：开始符合，循环生成</a:t>
            </a:r>
            <a:endParaRPr kumimoji="1" lang="en-US" altLang="zh-CN" dirty="0"/>
          </a:p>
          <a:p>
            <a:r>
              <a:rPr kumimoji="1" lang="zh-CN" altLang="en-US" dirty="0"/>
              <a:t>字数限制或者</a:t>
            </a:r>
            <a:r>
              <a:rPr kumimoji="1" lang="en-US" altLang="zh-CN" dirty="0"/>
              <a:t>sampling</a:t>
            </a:r>
            <a:r>
              <a:rPr kumimoji="1" lang="zh-CN" altLang="en-US" dirty="0"/>
              <a:t>到结尾</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64505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8</a:t>
            </a:fld>
            <a:endParaRPr lang="zh-CN" altLang="en-US"/>
          </a:p>
        </p:txBody>
      </p:sp>
    </p:spTree>
    <p:extLst>
      <p:ext uri="{BB962C8B-B14F-4D97-AF65-F5344CB8AC3E}">
        <p14:creationId xmlns:p14="http://schemas.microsoft.com/office/powerpoint/2010/main" val="282772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340169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827"/>
                </a:solidFill>
                <a:effectLst/>
                <a:latin typeface="Charter" panose="02040503050506020203" pitchFamily="18" charset="0"/>
              </a:rPr>
              <a:t>In step </a:t>
            </a:r>
            <a:r>
              <a:rPr lang="en-US" b="0" dirty="0">
                <a:solidFill>
                  <a:srgbClr val="111827"/>
                </a:solidFill>
                <a:effectLst/>
                <a:latin typeface="KaTeX_Main"/>
              </a:rPr>
              <a:t>�=1</a:t>
            </a:r>
            <a:r>
              <a:rPr lang="en-US" b="0" i="1" dirty="0">
                <a:solidFill>
                  <a:srgbClr val="111827"/>
                </a:solidFill>
                <a:effectLst/>
                <a:latin typeface="KaTeX_Math"/>
              </a:rPr>
              <a:t>t</a:t>
            </a:r>
            <a:r>
              <a:rPr lang="en-US" b="0" dirty="0">
                <a:solidFill>
                  <a:srgbClr val="111827"/>
                </a:solidFill>
                <a:effectLst/>
                <a:latin typeface="KaTeX_Main"/>
              </a:rPr>
              <a:t>=1</a:t>
            </a:r>
            <a:r>
              <a:rPr lang="en-US" b="0" i="0" dirty="0">
                <a:solidFill>
                  <a:srgbClr val="111827"/>
                </a:solidFill>
                <a:effectLst/>
                <a:latin typeface="Charter" panose="02040503050506020203" pitchFamily="18" charset="0"/>
              </a:rPr>
              <a:t>, </a:t>
            </a:r>
            <a:r>
              <a:rPr lang="en-US" b="0" i="1" dirty="0">
                <a:solidFill>
                  <a:srgbClr val="111827"/>
                </a:solidFill>
                <a:effectLst/>
                <a:latin typeface="Charter" panose="02040503050506020203" pitchFamily="18" charset="0"/>
              </a:rPr>
              <a:t>Top-K</a:t>
            </a:r>
            <a:r>
              <a:rPr lang="en-US" b="0" i="0" dirty="0">
                <a:solidFill>
                  <a:srgbClr val="111827"/>
                </a:solidFill>
                <a:effectLst/>
                <a:latin typeface="Charter" panose="02040503050506020203" pitchFamily="18" charset="0"/>
              </a:rPr>
              <a:t> eliminates the possibility to sample</a:t>
            </a:r>
            <a:r>
              <a:rPr lang="zh-CN" altLang="en-US" b="0" i="0" dirty="0">
                <a:solidFill>
                  <a:srgbClr val="111827"/>
                </a:solidFill>
                <a:effectLst/>
                <a:latin typeface="Charter" panose="02040503050506020203" pitchFamily="18" charset="0"/>
              </a:rPr>
              <a:t> </a:t>
            </a:r>
            <a:r>
              <a:rPr lang="en-US" b="0" dirty="0">
                <a:solidFill>
                  <a:srgbClr val="111827"/>
                </a:solidFill>
                <a:effectLst/>
                <a:latin typeface="KaTeX_Main"/>
              </a:rPr>
              <a:t>(“</a:t>
            </a:r>
            <a:r>
              <a:rPr lang="en-US" b="0" dirty="0" err="1">
                <a:solidFill>
                  <a:srgbClr val="111827"/>
                </a:solidFill>
                <a:effectLst/>
                <a:latin typeface="KaTeX_Main"/>
              </a:rPr>
              <a:t>people”,“big”,“house”,“cat</a:t>
            </a:r>
            <a:r>
              <a:rPr lang="en-US" b="0" dirty="0">
                <a:solidFill>
                  <a:srgbClr val="111827"/>
                </a:solidFill>
                <a:effectLst/>
                <a:latin typeface="KaTeX_Main"/>
              </a:rPr>
              <a:t>”)</a:t>
            </a:r>
            <a:r>
              <a:rPr lang="en-US" b="0" i="0" dirty="0">
                <a:solidFill>
                  <a:srgbClr val="111827"/>
                </a:solidFill>
                <a:effectLst/>
                <a:latin typeface="Charter" panose="02040503050506020203" pitchFamily="18" charset="0"/>
              </a:rPr>
              <a:t>, which seem like reasonable candidates. On the other hand, in step </a:t>
            </a:r>
            <a:r>
              <a:rPr lang="en-US" b="0" i="1" dirty="0">
                <a:solidFill>
                  <a:srgbClr val="111827"/>
                </a:solidFill>
                <a:effectLst/>
                <a:latin typeface="KaTeX_Math"/>
              </a:rPr>
              <a:t>t</a:t>
            </a:r>
            <a:r>
              <a:rPr lang="en-US" b="0" dirty="0">
                <a:solidFill>
                  <a:srgbClr val="111827"/>
                </a:solidFill>
                <a:effectLst/>
                <a:latin typeface="KaTeX_Main"/>
              </a:rPr>
              <a:t>=2</a:t>
            </a:r>
            <a:r>
              <a:rPr lang="en-US" b="0" i="0" dirty="0">
                <a:solidFill>
                  <a:srgbClr val="111827"/>
                </a:solidFill>
                <a:effectLst/>
                <a:latin typeface="Charter" panose="02040503050506020203" pitchFamily="18" charset="0"/>
              </a:rPr>
              <a:t> the method includes the arguably ill-fitted words </a:t>
            </a:r>
            <a:r>
              <a:rPr lang="en-US" b="0" dirty="0">
                <a:solidFill>
                  <a:srgbClr val="111827"/>
                </a:solidFill>
                <a:effectLst/>
                <a:latin typeface="KaTeX_Main"/>
              </a:rPr>
              <a:t>(“</a:t>
            </a:r>
            <a:r>
              <a:rPr lang="en-US" b="0" dirty="0" err="1">
                <a:solidFill>
                  <a:srgbClr val="111827"/>
                </a:solidFill>
                <a:effectLst/>
                <a:latin typeface="KaTeX_Main"/>
              </a:rPr>
              <a:t>down”,“a</a:t>
            </a:r>
            <a:r>
              <a:rPr lang="en-US" b="0" dirty="0">
                <a:solidFill>
                  <a:srgbClr val="111827"/>
                </a:solidFill>
                <a:effectLst/>
                <a:latin typeface="KaTeX_Main"/>
              </a:rPr>
              <a:t>”)</a:t>
            </a:r>
            <a:r>
              <a:rPr lang="zh-CN" altLang="en-US" b="0" dirty="0">
                <a:solidFill>
                  <a:srgbClr val="111827"/>
                </a:solidFill>
                <a:effectLst/>
                <a:latin typeface="KaTeX_Main"/>
              </a:rPr>
              <a:t> </a:t>
            </a:r>
            <a:r>
              <a:rPr lang="en-US" b="0" i="0" dirty="0">
                <a:solidFill>
                  <a:srgbClr val="111827"/>
                </a:solidFill>
                <a:effectLst/>
                <a:latin typeface="Charter" panose="02040503050506020203" pitchFamily="18" charset="0"/>
              </a:rPr>
              <a:t>in the sample pool of words. Thus, limiting the sample pool to a fixed size </a:t>
            </a:r>
            <a:r>
              <a:rPr lang="en-US" b="0" i="1" dirty="0">
                <a:solidFill>
                  <a:srgbClr val="111827"/>
                </a:solidFill>
                <a:effectLst/>
                <a:latin typeface="Charter" panose="02040503050506020203" pitchFamily="18" charset="0"/>
              </a:rPr>
              <a:t>K</a:t>
            </a:r>
            <a:r>
              <a:rPr lang="en-US" b="0" i="0" dirty="0">
                <a:solidFill>
                  <a:srgbClr val="111827"/>
                </a:solidFill>
                <a:effectLst/>
                <a:latin typeface="Charter" panose="02040503050506020203" pitchFamily="18" charset="0"/>
              </a:rPr>
              <a:t> could endanger the model to produce gibberish for sharp distributions and limit the model's creativity for flat distribution. This intuition led </a:t>
            </a:r>
            <a:r>
              <a:rPr lang="en-US" b="0" i="0" u="sng" dirty="0">
                <a:effectLst/>
                <a:latin typeface="Charter" panose="02040503050506020203" pitchFamily="18" charset="0"/>
                <a:hlinkClick r:id="rId3"/>
              </a:rPr>
              <a:t>Ari Holtzman et al. (2019)</a:t>
            </a:r>
            <a:r>
              <a:rPr lang="en-US" b="0" i="0" dirty="0">
                <a:solidFill>
                  <a:srgbClr val="111827"/>
                </a:solidFill>
                <a:effectLst/>
                <a:latin typeface="Charter" panose="02040503050506020203" pitchFamily="18" charset="0"/>
              </a:rPr>
              <a:t> to create </a:t>
            </a:r>
            <a:r>
              <a:rPr lang="en-US" b="1" i="1" dirty="0">
                <a:solidFill>
                  <a:srgbClr val="111827"/>
                </a:solidFill>
                <a:effectLst/>
                <a:latin typeface="Charter" panose="02040503050506020203" pitchFamily="18" charset="0"/>
              </a:rPr>
              <a:t>Top-p</a:t>
            </a:r>
            <a:r>
              <a:rPr lang="en-US" b="0" i="0" dirty="0">
                <a:solidFill>
                  <a:srgbClr val="111827"/>
                </a:solidFill>
                <a:effectLst/>
                <a:latin typeface="Charter" panose="02040503050506020203" pitchFamily="18" charset="0"/>
              </a:rPr>
              <a:t>- or </a:t>
            </a:r>
            <a:r>
              <a:rPr lang="en-US" b="1" i="1" dirty="0">
                <a:solidFill>
                  <a:srgbClr val="111827"/>
                </a:solidFill>
                <a:effectLst/>
                <a:latin typeface="Charter" panose="02040503050506020203" pitchFamily="18" charset="0"/>
              </a:rPr>
              <a:t>nucleus</a:t>
            </a:r>
            <a:r>
              <a:rPr lang="en-US" b="0" i="0" dirty="0">
                <a:solidFill>
                  <a:srgbClr val="111827"/>
                </a:solidFill>
                <a:effectLst/>
                <a:latin typeface="Charter" panose="02040503050506020203" pitchFamily="18" charset="0"/>
              </a:rPr>
              <a:t>-sampling.</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21</a:t>
            </a:fld>
            <a:endParaRPr lang="zh-CN" altLang="en-US"/>
          </a:p>
        </p:txBody>
      </p:sp>
    </p:spTree>
    <p:extLst>
      <p:ext uri="{BB962C8B-B14F-4D97-AF65-F5344CB8AC3E}">
        <p14:creationId xmlns:p14="http://schemas.microsoft.com/office/powerpoint/2010/main" val="416073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26</a:t>
            </a:fld>
            <a:endParaRPr lang="zh-CN" altLang="en-US"/>
          </a:p>
        </p:txBody>
      </p:sp>
    </p:spTree>
    <p:extLst>
      <p:ext uri="{BB962C8B-B14F-4D97-AF65-F5344CB8AC3E}">
        <p14:creationId xmlns:p14="http://schemas.microsoft.com/office/powerpoint/2010/main" val="103168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a:t>
            </a:r>
            <a:r>
              <a:rPr kumimoji="1" lang="zh-CN" altLang="en-US" dirty="0"/>
              <a:t> </a:t>
            </a:r>
            <a:r>
              <a:rPr kumimoji="1" lang="en-US" altLang="zh-CN" dirty="0"/>
              <a:t>company</a:t>
            </a:r>
            <a:r>
              <a:rPr kumimoji="1" lang="zh-CN" altLang="en-US" dirty="0"/>
              <a:t> </a:t>
            </a:r>
            <a:r>
              <a:rPr kumimoji="1" lang="en-US" altLang="zh-CN" dirty="0"/>
              <a:t>means</a:t>
            </a:r>
            <a:r>
              <a:rPr kumimoji="1" lang="zh-CN" altLang="en-US" dirty="0"/>
              <a:t> </a:t>
            </a:r>
            <a:r>
              <a:rPr kumimoji="1" lang="en-US" altLang="zh-CN" dirty="0"/>
              <a:t>the</a:t>
            </a:r>
            <a:r>
              <a:rPr kumimoji="1" lang="zh-CN" altLang="en-US" dirty="0"/>
              <a:t> </a:t>
            </a:r>
            <a:r>
              <a:rPr kumimoji="1" lang="en-US" altLang="zh-CN" dirty="0"/>
              <a:t>fact,</a:t>
            </a:r>
            <a:r>
              <a:rPr kumimoji="1" lang="zh-CN" altLang="en-US" dirty="0"/>
              <a:t> </a:t>
            </a:r>
            <a:r>
              <a:rPr kumimoji="1" lang="en-US" altLang="zh-CN" dirty="0"/>
              <a:t>or</a:t>
            </a:r>
            <a:r>
              <a:rPr kumimoji="1" lang="zh-CN" altLang="en-US" dirty="0"/>
              <a:t> </a:t>
            </a:r>
            <a:r>
              <a:rPr kumimoji="1" lang="en-US" altLang="zh-CN" dirty="0"/>
              <a:t>the</a:t>
            </a:r>
            <a:r>
              <a:rPr kumimoji="1" lang="zh-CN" altLang="en-US" dirty="0"/>
              <a:t> </a:t>
            </a:r>
            <a:r>
              <a:rPr kumimoji="1" lang="en-US" altLang="zh-CN" dirty="0"/>
              <a:t>context</a:t>
            </a:r>
            <a:endParaRPr kumimoji="1"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27</a:t>
            </a:fld>
            <a:endParaRPr lang="zh-CN" altLang="en-US"/>
          </a:p>
        </p:txBody>
      </p:sp>
    </p:spTree>
    <p:extLst>
      <p:ext uri="{BB962C8B-B14F-4D97-AF65-F5344CB8AC3E}">
        <p14:creationId xmlns:p14="http://schemas.microsoft.com/office/powerpoint/2010/main" val="225251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Shanghai</a:t>
            </a:r>
            <a:r>
              <a:rPr lang="zh-CN" altLang="en-US" dirty="0"/>
              <a:t> </a:t>
            </a:r>
            <a:r>
              <a:rPr lang="en-US" altLang="zh-CN" dirty="0"/>
              <a:t>easy</a:t>
            </a:r>
            <a:r>
              <a:rPr lang="zh-CN" altLang="en-US" dirty="0"/>
              <a:t> </a:t>
            </a:r>
            <a:r>
              <a:rPr lang="en-US" altLang="zh-CN" dirty="0"/>
              <a:t>one,</a:t>
            </a:r>
          </a:p>
          <a:p>
            <a:endParaRPr lang="en-US" dirty="0"/>
          </a:p>
          <a:p>
            <a:r>
              <a:rPr lang="en-US" altLang="zh-CN" dirty="0"/>
              <a:t>a</a:t>
            </a:r>
            <a:r>
              <a:rPr lang="zh-CN" altLang="en-US" dirty="0"/>
              <a:t> </a:t>
            </a:r>
            <a:r>
              <a:rPr lang="en-US" altLang="zh-CN" dirty="0"/>
              <a:t>the</a:t>
            </a:r>
            <a:r>
              <a:rPr lang="zh-CN" altLang="en-US" dirty="0"/>
              <a:t> </a:t>
            </a:r>
            <a:r>
              <a:rPr lang="en-US" altLang="zh-CN" dirty="0"/>
              <a:t>big</a:t>
            </a:r>
            <a:r>
              <a:rPr lang="zh-CN" altLang="en-US" dirty="0"/>
              <a:t> </a:t>
            </a:r>
            <a:r>
              <a:rPr lang="en-US" altLang="zh-CN" dirty="0"/>
              <a:t>…</a:t>
            </a:r>
          </a:p>
          <a:p>
            <a:endParaRPr lang="en-US" dirty="0"/>
          </a:p>
          <a:p>
            <a:r>
              <a:rPr lang="en-US" altLang="zh-CN" dirty="0"/>
              <a:t>Long</a:t>
            </a:r>
            <a:r>
              <a:rPr lang="zh-CN" altLang="en-US" dirty="0"/>
              <a:t> </a:t>
            </a:r>
            <a:r>
              <a:rPr lang="en-US" altLang="zh-CN" dirty="0"/>
              <a:t>context,</a:t>
            </a:r>
            <a:r>
              <a:rPr lang="zh-CN" altLang="en-US" dirty="0"/>
              <a:t> </a:t>
            </a:r>
            <a:r>
              <a:rPr lang="en-US" altLang="zh-CN" dirty="0"/>
              <a:t>to</a:t>
            </a:r>
            <a:r>
              <a:rPr lang="zh-CN" altLang="en-US" dirty="0"/>
              <a:t> </a:t>
            </a:r>
            <a:r>
              <a:rPr lang="en-US" altLang="zh-CN" dirty="0"/>
              <a:t>check/classify</a:t>
            </a:r>
            <a:r>
              <a:rPr lang="zh-CN" altLang="en-US" dirty="0"/>
              <a:t> </a:t>
            </a:r>
            <a:r>
              <a:rPr lang="en-US" altLang="zh-CN" dirty="0"/>
              <a:t>emotion</a:t>
            </a:r>
          </a:p>
          <a:p>
            <a:endParaRPr lang="en-US" dirty="0"/>
          </a:p>
          <a:p>
            <a:r>
              <a:rPr lang="en-US" altLang="zh-CN" dirty="0">
                <a:sym typeface="Wingdings" pitchFamily="2" charset="2"/>
              </a:rPr>
              <a:t></a:t>
            </a:r>
            <a:r>
              <a:rPr lang="zh-CN" altLang="en-US" dirty="0">
                <a:sym typeface="Wingdings" pitchFamily="2" charset="2"/>
              </a:rPr>
              <a:t> </a:t>
            </a:r>
            <a:r>
              <a:rPr lang="en-US" altLang="zh-CN" dirty="0">
                <a:sym typeface="Wingdings" pitchFamily="2" charset="2"/>
              </a:rPr>
              <a:t>1,</a:t>
            </a:r>
            <a:r>
              <a:rPr lang="zh-CN" altLang="en-US" dirty="0">
                <a:sym typeface="Wingdings" pitchFamily="2" charset="2"/>
              </a:rPr>
              <a:t> </a:t>
            </a:r>
            <a:r>
              <a:rPr lang="en-US" altLang="zh-CN" dirty="0">
                <a:sym typeface="Wingdings" pitchFamily="2" charset="2"/>
              </a:rPr>
              <a:t>1,</a:t>
            </a:r>
            <a:r>
              <a:rPr lang="zh-CN" altLang="en-US" dirty="0">
                <a:sym typeface="Wingdings" pitchFamily="2" charset="2"/>
              </a:rPr>
              <a:t> </a:t>
            </a:r>
            <a:r>
              <a:rPr lang="en-US" altLang="zh-CN" dirty="0">
                <a:sym typeface="Wingdings" pitchFamily="2" charset="2"/>
              </a:rPr>
              <a:t>2,</a:t>
            </a:r>
            <a:r>
              <a:rPr lang="zh-CN" altLang="en-US" dirty="0">
                <a:sym typeface="Wingdings" pitchFamily="2" charset="2"/>
              </a:rPr>
              <a:t> </a:t>
            </a:r>
            <a:r>
              <a:rPr lang="en-US" altLang="zh-CN" dirty="0">
                <a:sym typeface="Wingdings" pitchFamily="2" charset="2"/>
              </a:rPr>
              <a:t>3,</a:t>
            </a:r>
            <a:r>
              <a:rPr lang="zh-CN" altLang="en-US" dirty="0">
                <a:sym typeface="Wingdings" pitchFamily="2" charset="2"/>
              </a:rPr>
              <a:t> </a:t>
            </a:r>
            <a:r>
              <a:rPr lang="en-US" altLang="zh-CN" dirty="0">
                <a:sym typeface="Wingdings" pitchFamily="2" charset="2"/>
              </a:rPr>
              <a:t>5,</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reasoning</a:t>
            </a:r>
            <a:r>
              <a:rPr lang="zh-CN" altLang="en-US" dirty="0">
                <a:sym typeface="Wingdings" pitchFamily="2" charset="2"/>
              </a:rPr>
              <a:t> </a:t>
            </a:r>
            <a:r>
              <a:rPr lang="en-US" altLang="zh-CN" dirty="0">
                <a:sym typeface="Wingdings" pitchFamily="2" charset="2"/>
              </a:rPr>
              <a:t>!</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30</a:t>
            </a:fld>
            <a:endParaRPr lang="zh-CN" altLang="en-US"/>
          </a:p>
        </p:txBody>
      </p:sp>
    </p:spTree>
    <p:extLst>
      <p:ext uri="{BB962C8B-B14F-4D97-AF65-F5344CB8AC3E}">
        <p14:creationId xmlns:p14="http://schemas.microsoft.com/office/powerpoint/2010/main" val="507322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uggingface.co/blog/how-to-generate"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1701.02810" TargetMode="External"/><Relationship Id="rId2" Type="http://schemas.openxmlformats.org/officeDocument/2006/relationships/hyperlink" Target="https://arxiv.org/abs/1705.04304"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4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arxiv.org/pdf/1904.09751.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002.02492" TargetMode="External"/><Relationship Id="rId2" Type="http://schemas.openxmlformats.org/officeDocument/2006/relationships/hyperlink" Target="https://arxiv.org/pdf/1908.04319.pdf"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hyperlink" Target="https://openai.com/research/language-unsupervise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cdn.openai.com/research-covers/language-unsupervised/language_understanding_paper.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210.png"/><Relationship Id="rId7" Type="http://schemas.openxmlformats.org/officeDocument/2006/relationships/image" Target="../media/image610.png"/><Relationship Id="rId12"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100.png"/><Relationship Id="rId5" Type="http://schemas.openxmlformats.org/officeDocument/2006/relationships/image" Target="../media/image410.png"/><Relationship Id="rId10" Type="http://schemas.openxmlformats.org/officeDocument/2006/relationships/image" Target="../media/image90.png"/><Relationship Id="rId4" Type="http://schemas.openxmlformats.org/officeDocument/2006/relationships/image" Target="../media/image310.png"/><Relationship Id="rId9" Type="http://schemas.openxmlformats.org/officeDocument/2006/relationships/image" Target="../media/image89.png"/></Relationships>
</file>

<file path=ppt/slides/_rels/slide55.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pdf/1810.04805.pdf"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70.png"/><Relationship Id="rId2" Type="http://schemas.openxmlformats.org/officeDocument/2006/relationships/hyperlink" Target="https://github.com/huggingface/tokenizers" TargetMode="Externa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image" Target="../media/image75.tiff"/><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tiff"/></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pdf/2303.18223.pdf"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sebastianruder/NLP-progress" TargetMode="External"/><Relationship Id="rId2" Type="http://schemas.openxmlformats.org/officeDocument/2006/relationships/hyperlink" Target="https://web.stanford.edu/class/cs224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805600" y="856354"/>
            <a:ext cx="10810666" cy="1422073"/>
          </a:xfrm>
          <a:solidFill>
            <a:schemeClr val="bg1"/>
          </a:solidFill>
        </p:spPr>
        <p:txBody>
          <a:bodyPr>
            <a:normAutofit/>
          </a:bodyPr>
          <a:lstStyle/>
          <a:p>
            <a:r>
              <a:rPr lang="en-US" altLang="zh-CN" dirty="0">
                <a:solidFill>
                  <a:srgbClr val="0E419C"/>
                </a:solidFill>
              </a:rPr>
              <a:t>Lecture 10 – Pretrained LMs and Fine-Tuning</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05/17/2023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7043-BD9A-F340-BE4A-1E391D791CA3}"/>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Greedy</a:t>
            </a:r>
            <a:r>
              <a:rPr lang="zh-CN" altLang="en-US" dirty="0"/>
              <a:t> </a:t>
            </a:r>
            <a:r>
              <a:rPr lang="en-US" altLang="zh-CN" dirty="0"/>
              <a:t>search</a:t>
            </a:r>
            <a:endParaRPr lang="en-CN" dirty="0"/>
          </a:p>
        </p:txBody>
      </p:sp>
      <p:sp>
        <p:nvSpPr>
          <p:cNvPr id="3" name="Content Placeholder 2">
            <a:extLst>
              <a:ext uri="{FF2B5EF4-FFF2-40B4-BE49-F238E27FC236}">
                <a16:creationId xmlns:a16="http://schemas.microsoft.com/office/drawing/2014/main" id="{18F2D57F-A92C-BD45-8D2E-FC805583E20C}"/>
              </a:ext>
            </a:extLst>
          </p:cNvPr>
          <p:cNvSpPr>
            <a:spLocks noGrp="1"/>
          </p:cNvSpPr>
          <p:nvPr>
            <p:ph idx="1"/>
          </p:nvPr>
        </p:nvSpPr>
        <p:spPr>
          <a:xfrm>
            <a:off x="517526" y="1108433"/>
            <a:ext cx="11350626" cy="3427941"/>
          </a:xfrm>
        </p:spPr>
        <p:txBody>
          <a:bodyPr>
            <a:normAutofit lnSpcReduction="10000"/>
          </a:bodyPr>
          <a:lstStyle/>
          <a:p>
            <a:r>
              <a:rPr lang="en-CN" dirty="0"/>
              <a:t>Test</a:t>
            </a:r>
            <a:r>
              <a:rPr lang="zh-CN" altLang="en-US" dirty="0"/>
              <a:t> </a:t>
            </a:r>
            <a:r>
              <a:rPr lang="en-US" altLang="zh-CN" dirty="0"/>
              <a:t>Greedy</a:t>
            </a:r>
            <a:r>
              <a:rPr lang="zh-CN" altLang="en-US" dirty="0"/>
              <a:t> </a:t>
            </a:r>
            <a:r>
              <a:rPr lang="en-US" altLang="zh-CN" dirty="0"/>
              <a:t>decoding</a:t>
            </a:r>
            <a:r>
              <a:rPr lang="zh-CN" altLang="en-US" dirty="0"/>
              <a:t> </a:t>
            </a:r>
            <a:r>
              <a:rPr lang="en-US" altLang="zh-CN" dirty="0"/>
              <a:t>on</a:t>
            </a:r>
            <a:r>
              <a:rPr lang="zh-CN" altLang="en-US" dirty="0"/>
              <a:t> </a:t>
            </a:r>
            <a:r>
              <a:rPr lang="en-US" altLang="zh-CN" dirty="0"/>
              <a:t>GPT-2</a:t>
            </a:r>
            <a:r>
              <a:rPr lang="zh-CN" altLang="en-US" dirty="0"/>
              <a:t> </a:t>
            </a:r>
            <a:r>
              <a:rPr lang="en-US" altLang="zh-CN" dirty="0"/>
              <a:t>(</a:t>
            </a:r>
            <a:r>
              <a:rPr lang="en-US" altLang="zh-CN" sz="2000" dirty="0">
                <a:hlinkClick r:id="rId2"/>
              </a:rPr>
              <a:t>https://huggingface.co/blog/how-to-generate</a:t>
            </a:r>
            <a:r>
              <a:rPr lang="en-US" altLang="zh-CN" dirty="0"/>
              <a:t>)</a:t>
            </a:r>
          </a:p>
          <a:p>
            <a:pPr lvl="1"/>
            <a:r>
              <a:rPr lang="en-US" dirty="0"/>
              <a:t>Generate word sequences using GPT2 on the</a:t>
            </a:r>
            <a:r>
              <a:rPr lang="zh-CN" altLang="en-US" dirty="0"/>
              <a:t> </a:t>
            </a:r>
            <a:r>
              <a:rPr lang="en-US" dirty="0"/>
              <a:t>context (“I”,</a:t>
            </a:r>
            <a:r>
              <a:rPr lang="zh-CN" altLang="en-US" dirty="0"/>
              <a:t> </a:t>
            </a:r>
            <a:r>
              <a:rPr lang="en-US" dirty="0"/>
              <a:t>“enjoy”,</a:t>
            </a:r>
            <a:r>
              <a:rPr lang="zh-CN" altLang="en-US" dirty="0"/>
              <a:t> </a:t>
            </a:r>
            <a:r>
              <a:rPr lang="en-US" dirty="0"/>
              <a:t>“walking”,</a:t>
            </a:r>
            <a:r>
              <a:rPr lang="zh-CN" altLang="en-US" dirty="0"/>
              <a:t> </a:t>
            </a:r>
            <a:r>
              <a:rPr lang="en-US" dirty="0"/>
              <a:t>“with”,</a:t>
            </a:r>
            <a:r>
              <a:rPr lang="zh-CN" altLang="en-US" dirty="0"/>
              <a:t> </a:t>
            </a:r>
            <a:r>
              <a:rPr lang="en-US" dirty="0"/>
              <a:t>“my”,</a:t>
            </a:r>
            <a:r>
              <a:rPr lang="zh-CN" altLang="en-US" dirty="0"/>
              <a:t> </a:t>
            </a:r>
            <a:r>
              <a:rPr lang="en-US" dirty="0"/>
              <a:t>“cute”,</a:t>
            </a:r>
            <a:r>
              <a:rPr lang="zh-CN" altLang="en-US" dirty="0"/>
              <a:t> </a:t>
            </a:r>
            <a:r>
              <a:rPr lang="en-US" dirty="0"/>
              <a:t>“dog”).</a:t>
            </a:r>
            <a:r>
              <a:rPr lang="zh-CN" altLang="en-US" dirty="0"/>
              <a:t> </a:t>
            </a:r>
            <a:r>
              <a:rPr lang="en-US" altLang="zh-CN" dirty="0"/>
              <a:t>G</a:t>
            </a:r>
            <a:r>
              <a:rPr lang="en-US" dirty="0"/>
              <a:t>reedy search</a:t>
            </a:r>
            <a:r>
              <a:rPr lang="zh-CN" altLang="en-US" dirty="0"/>
              <a:t> </a:t>
            </a:r>
            <a:r>
              <a:rPr lang="en-US" altLang="zh-CN" dirty="0"/>
              <a:t>gives</a:t>
            </a:r>
            <a:r>
              <a:rPr lang="en-US" dirty="0"/>
              <a:t>:</a:t>
            </a:r>
          </a:p>
          <a:p>
            <a:pPr marL="457200" lvl="1" indent="0" algn="ctr">
              <a:buNone/>
            </a:pPr>
            <a:r>
              <a:rPr lang="en-US" dirty="0"/>
              <a:t>I enjoy walking with my cute dog</a:t>
            </a:r>
            <a:r>
              <a:rPr lang="en-US" dirty="0">
                <a:solidFill>
                  <a:schemeClr val="accent1"/>
                </a:solidFill>
              </a:rPr>
              <a:t>, but I'm not sure if I'll ever be able to walk with my dog. I'm not sure if I'll ever be able to walk with my dog. I'm not sure if I’ll</a:t>
            </a:r>
          </a:p>
          <a:p>
            <a:pPr lvl="1"/>
            <a:r>
              <a:rPr lang="en-US" altLang="zh-CN" b="1" dirty="0"/>
              <a:t>T</a:t>
            </a:r>
            <a:r>
              <a:rPr lang="en-US" b="1" dirty="0"/>
              <a:t>he model quickly starts repeating itself! </a:t>
            </a:r>
            <a:endParaRPr lang="en-CN" b="1" dirty="0"/>
          </a:p>
        </p:txBody>
      </p:sp>
      <p:sp>
        <p:nvSpPr>
          <p:cNvPr id="4" name="Slide Number Placeholder 3">
            <a:extLst>
              <a:ext uri="{FF2B5EF4-FFF2-40B4-BE49-F238E27FC236}">
                <a16:creationId xmlns:a16="http://schemas.microsoft.com/office/drawing/2014/main" id="{E9A1BABB-B0B2-4141-AB66-2622263FB9F6}"/>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pic>
        <p:nvPicPr>
          <p:cNvPr id="8" name="Picture 7">
            <a:extLst>
              <a:ext uri="{FF2B5EF4-FFF2-40B4-BE49-F238E27FC236}">
                <a16:creationId xmlns:a16="http://schemas.microsoft.com/office/drawing/2014/main" id="{C540581C-7655-284D-9EED-2B100D416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120" y="4677200"/>
            <a:ext cx="6331032" cy="1939466"/>
          </a:xfrm>
          <a:prstGeom prst="rect">
            <a:avLst/>
          </a:prstGeom>
        </p:spPr>
      </p:pic>
      <p:pic>
        <p:nvPicPr>
          <p:cNvPr id="1026" name="Picture 2" descr="greedy search">
            <a:extLst>
              <a:ext uri="{FF2B5EF4-FFF2-40B4-BE49-F238E27FC236}">
                <a16:creationId xmlns:a16="http://schemas.microsoft.com/office/drawing/2014/main" id="{A7C06390-A01E-E348-A5DF-81F259351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694" y="4536374"/>
            <a:ext cx="2814092" cy="23216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B8F840F-26D2-E541-AAE7-C3F5BDACA930}"/>
              </a:ext>
            </a:extLst>
          </p:cNvPr>
          <p:cNvCxnSpPr>
            <a:cxnSpLocks/>
          </p:cNvCxnSpPr>
          <p:nvPr/>
        </p:nvCxnSpPr>
        <p:spPr>
          <a:xfrm flipV="1">
            <a:off x="2557604" y="5060887"/>
            <a:ext cx="832919" cy="4753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EF99E89-96E2-4347-AB50-D6C3F6150C0D}"/>
              </a:ext>
            </a:extLst>
          </p:cNvPr>
          <p:cNvCxnSpPr>
            <a:cxnSpLocks/>
          </p:cNvCxnSpPr>
          <p:nvPr/>
        </p:nvCxnSpPr>
        <p:spPr>
          <a:xfrm>
            <a:off x="3526325" y="5002040"/>
            <a:ext cx="606582" cy="3123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C131EC3-BAA8-6D4B-83F4-F1E8568FF5CC}"/>
              </a:ext>
            </a:extLst>
          </p:cNvPr>
          <p:cNvSpPr txBox="1"/>
          <p:nvPr/>
        </p:nvSpPr>
        <p:spPr>
          <a:xfrm>
            <a:off x="4268709" y="5166862"/>
            <a:ext cx="803425" cy="369332"/>
          </a:xfrm>
          <a:prstGeom prst="rect">
            <a:avLst/>
          </a:prstGeom>
          <a:noFill/>
        </p:spPr>
        <p:txBody>
          <a:bodyPr wrap="none" rtlCol="0">
            <a:spAutoFit/>
          </a:bodyPr>
          <a:lstStyle/>
          <a:p>
            <a:r>
              <a:rPr lang="en-US" altLang="zh-CN" dirty="0">
                <a:solidFill>
                  <a:srgbClr val="FF0000"/>
                </a:solidFill>
              </a:rPr>
              <a:t>=0.36</a:t>
            </a:r>
            <a:endParaRPr lang="en-CN" dirty="0">
              <a:solidFill>
                <a:srgbClr val="FF0000"/>
              </a:solidFill>
            </a:endParaRPr>
          </a:p>
        </p:txBody>
      </p:sp>
    </p:spTree>
    <p:extLst>
      <p:ext uri="{BB962C8B-B14F-4D97-AF65-F5344CB8AC3E}">
        <p14:creationId xmlns:p14="http://schemas.microsoft.com/office/powerpoint/2010/main" val="210634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8C7D-4C04-E245-8518-DCE90CF4B087}"/>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Greedy</a:t>
            </a:r>
            <a:r>
              <a:rPr lang="zh-CN" altLang="en-US" dirty="0"/>
              <a:t> </a:t>
            </a:r>
            <a:r>
              <a:rPr lang="en-US" altLang="zh-CN" dirty="0"/>
              <a:t>search</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396A7E-0738-0A45-8D03-4A27AAFA65A3}"/>
                  </a:ext>
                </a:extLst>
              </p:cNvPr>
              <p:cNvSpPr>
                <a:spLocks noGrp="1"/>
              </p:cNvSpPr>
              <p:nvPr>
                <p:ph idx="1"/>
              </p:nvPr>
            </p:nvSpPr>
            <p:spPr>
              <a:xfrm>
                <a:off x="517525" y="1108433"/>
                <a:ext cx="11350627" cy="1533167"/>
              </a:xfrm>
            </p:spPr>
            <p:txBody>
              <a:bodyPr>
                <a:noAutofit/>
              </a:bodyPr>
              <a:lstStyle/>
              <a:p>
                <a:r>
                  <a:rPr lang="en-US" altLang="zh-CN" dirty="0"/>
                  <a:t>A search tree for generating the target string </a:t>
                </a:r>
                <a14:m>
                  <m:oMath xmlns:m="http://schemas.openxmlformats.org/officeDocument/2006/math">
                    <m:r>
                      <a:rPr lang="en-US" altLang="zh-CN" b="0" i="1" dirty="0" smtClean="0">
                        <a:latin typeface="Cambria Math" panose="02040503050406030204" pitchFamily="18" charset="0"/>
                      </a:rPr>
                      <m:t>𝑇</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1</m:t>
                        </m:r>
                      </m:sub>
                    </m:s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oMath>
                </a14:m>
                <a:r>
                  <a:rPr lang="en-US" altLang="zh-CN" dirty="0"/>
                  <a:t> from</a:t>
                </a:r>
                <a:r>
                  <a:rPr lang="zh-CN" altLang="en-US" dirty="0"/>
                  <a:t> </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𝑦𝑒𝑠</m:t>
                        </m:r>
                        <m:r>
                          <a:rPr lang="en-US" altLang="zh-CN" b="0" i="1" smtClean="0">
                            <a:latin typeface="Cambria Math" panose="02040503050406030204" pitchFamily="18" charset="0"/>
                          </a:rPr>
                          <m:t>,</m:t>
                        </m:r>
                        <m:r>
                          <a:rPr lang="en-US" altLang="zh-CN" b="0" i="1" smtClean="0">
                            <a:latin typeface="Cambria Math" panose="02040503050406030204" pitchFamily="18" charset="0"/>
                          </a:rPr>
                          <m:t>𝑜𝑘</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d>
                  </m:oMath>
                </a14:m>
                <a:r>
                  <a:rPr lang="en-US" altLang="zh-CN" dirty="0"/>
                  <a:t>. Greedy</a:t>
                </a:r>
                <a:r>
                  <a:rPr lang="zh-CN" altLang="en-US" dirty="0"/>
                  <a:t> </a:t>
                </a:r>
                <a:r>
                  <a:rPr lang="en-US" altLang="zh-CN" dirty="0"/>
                  <a:t>search would choose </a:t>
                </a:r>
                <a:r>
                  <a:rPr lang="en-US" altLang="zh-CN" dirty="0">
                    <a:solidFill>
                      <a:srgbClr val="FF0000"/>
                    </a:solidFill>
                  </a:rPr>
                  <a:t>yes</a:t>
                </a:r>
                <a:r>
                  <a:rPr lang="zh-CN" altLang="en-US" dirty="0">
                    <a:solidFill>
                      <a:srgbClr val="FF0000"/>
                    </a:solidFill>
                  </a:rPr>
                  <a:t> </a:t>
                </a:r>
                <a:r>
                  <a:rPr lang="en-US" altLang="zh-CN" dirty="0">
                    <a:solidFill>
                      <a:srgbClr val="FF0000"/>
                    </a:solidFill>
                  </a:rPr>
                  <a:t>yes</a:t>
                </a:r>
                <a:r>
                  <a:rPr lang="en-US" altLang="zh-CN" dirty="0"/>
                  <a:t>, instead of the</a:t>
                </a:r>
                <a:r>
                  <a:rPr lang="zh-CN" altLang="en-US" dirty="0"/>
                  <a:t> </a:t>
                </a:r>
                <a:r>
                  <a:rPr lang="en-US" altLang="zh-CN" dirty="0"/>
                  <a:t>most</a:t>
                </a:r>
                <a:r>
                  <a:rPr lang="zh-CN" altLang="en-US" dirty="0"/>
                  <a:t> </a:t>
                </a:r>
                <a:r>
                  <a:rPr lang="en-US" altLang="zh-CN" dirty="0"/>
                  <a:t>probable sequence </a:t>
                </a:r>
                <a:r>
                  <a:rPr lang="en-US" altLang="zh-CN" dirty="0">
                    <a:solidFill>
                      <a:srgbClr val="FF0000"/>
                    </a:solidFill>
                  </a:rPr>
                  <a:t>ok ok</a:t>
                </a:r>
                <a:r>
                  <a:rPr lang="en-US" altLang="zh-CN" dirty="0"/>
                  <a:t>.</a:t>
                </a:r>
              </a:p>
            </p:txBody>
          </p:sp>
        </mc:Choice>
        <mc:Fallback xmlns="">
          <p:sp>
            <p:nvSpPr>
              <p:cNvPr id="3" name="Content Placeholder 2">
                <a:extLst>
                  <a:ext uri="{FF2B5EF4-FFF2-40B4-BE49-F238E27FC236}">
                    <a16:creationId xmlns:a16="http://schemas.microsoft.com/office/drawing/2014/main" id="{EA396A7E-0738-0A45-8D03-4A27AAFA65A3}"/>
                  </a:ext>
                </a:extLst>
              </p:cNvPr>
              <p:cNvSpPr>
                <a:spLocks noGrp="1" noRot="1" noChangeAspect="1" noMove="1" noResize="1" noEditPoints="1" noAdjustHandles="1" noChangeArrowheads="1" noChangeShapeType="1" noTextEdit="1"/>
              </p:cNvSpPr>
              <p:nvPr>
                <p:ph idx="1"/>
              </p:nvPr>
            </p:nvSpPr>
            <p:spPr>
              <a:xfrm>
                <a:off x="517525" y="1108433"/>
                <a:ext cx="11350627" cy="1533167"/>
              </a:xfrm>
              <a:blipFill>
                <a:blip r:embed="rId2"/>
                <a:stretch>
                  <a:fillRect l="-894" t="-4959" b="-165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6A71589F-C026-304C-9E90-52AB0BAD163D}"/>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pic>
        <p:nvPicPr>
          <p:cNvPr id="6" name="Picture 5">
            <a:extLst>
              <a:ext uri="{FF2B5EF4-FFF2-40B4-BE49-F238E27FC236}">
                <a16:creationId xmlns:a16="http://schemas.microsoft.com/office/drawing/2014/main" id="{BF9C9E53-CD3E-CB46-9BD3-A0A954555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291" y="2555476"/>
            <a:ext cx="6219614" cy="4302524"/>
          </a:xfrm>
          <a:prstGeom prst="rect">
            <a:avLst/>
          </a:prstGeom>
        </p:spPr>
      </p:pic>
      <p:sp>
        <p:nvSpPr>
          <p:cNvPr id="5" name="TextBox 4">
            <a:extLst>
              <a:ext uri="{FF2B5EF4-FFF2-40B4-BE49-F238E27FC236}">
                <a16:creationId xmlns:a16="http://schemas.microsoft.com/office/drawing/2014/main" id="{490E961C-0E0B-C648-BD4C-52E93D514409}"/>
              </a:ext>
            </a:extLst>
          </p:cNvPr>
          <p:cNvSpPr txBox="1"/>
          <p:nvPr/>
        </p:nvSpPr>
        <p:spPr>
          <a:xfrm>
            <a:off x="7141028" y="2564161"/>
            <a:ext cx="4441372" cy="2846933"/>
          </a:xfrm>
          <a:prstGeom prst="rect">
            <a:avLst/>
          </a:prstGeom>
          <a:noFill/>
        </p:spPr>
        <p:txBody>
          <a:bodyPr wrap="square" rtlCol="0">
            <a:spAutoFit/>
          </a:bodyPr>
          <a:lstStyle/>
          <a:p>
            <a:pPr marL="342900" indent="-342900">
              <a:spcBef>
                <a:spcPts val="1800"/>
              </a:spcBef>
              <a:spcAft>
                <a:spcPts val="2400"/>
              </a:spcAft>
              <a:buFont typeface="Arial" panose="020B0604020202020204" pitchFamily="34" charset="0"/>
              <a:buChar char="•"/>
            </a:pPr>
            <a:r>
              <a:rPr lang="en-US" altLang="zh-CN" sz="2400" dirty="0"/>
              <a:t>Recall</a:t>
            </a:r>
            <a:r>
              <a:rPr lang="zh-CN" altLang="en-US" sz="2400" dirty="0"/>
              <a:t> </a:t>
            </a:r>
            <a:r>
              <a:rPr lang="en-US" altLang="zh-CN" sz="2400" dirty="0"/>
              <a:t>that</a:t>
            </a:r>
            <a:r>
              <a:rPr lang="zh-CN" altLang="en-US" sz="2400" dirty="0"/>
              <a:t> </a:t>
            </a:r>
            <a:r>
              <a:rPr lang="en-US" altLang="zh-CN" sz="2400" dirty="0"/>
              <a:t>HMM</a:t>
            </a:r>
            <a:r>
              <a:rPr lang="zh-CN" altLang="en-US" sz="2400" dirty="0"/>
              <a:t> </a:t>
            </a:r>
            <a:r>
              <a:rPr lang="en-US" altLang="zh-CN" sz="2400" dirty="0"/>
              <a:t>model</a:t>
            </a:r>
            <a:r>
              <a:rPr lang="zh-CN" altLang="en-US" sz="2400" dirty="0"/>
              <a:t> </a:t>
            </a:r>
            <a:r>
              <a:rPr lang="en-US" altLang="zh-CN" sz="2400" dirty="0"/>
              <a:t>computes</a:t>
            </a:r>
            <a:r>
              <a:rPr lang="zh-CN" altLang="en-US" sz="2400" dirty="0"/>
              <a:t> </a:t>
            </a:r>
            <a:r>
              <a:rPr lang="en-US" altLang="zh-CN" sz="2400" dirty="0"/>
              <a:t>the</a:t>
            </a:r>
            <a:r>
              <a:rPr lang="zh-CN" altLang="en-US" sz="2400" dirty="0"/>
              <a:t> </a:t>
            </a:r>
            <a:r>
              <a:rPr lang="en-US" altLang="zh-CN" sz="2400" dirty="0"/>
              <a:t>likelihood</a:t>
            </a:r>
            <a:r>
              <a:rPr lang="zh-CN" altLang="en-US" sz="2400" dirty="0"/>
              <a:t> </a:t>
            </a:r>
            <a:r>
              <a:rPr lang="en-US" altLang="zh-CN" sz="2400" dirty="0"/>
              <a:t>using</a:t>
            </a:r>
            <a:r>
              <a:rPr lang="zh-CN" altLang="en-US" sz="2400" dirty="0"/>
              <a:t> </a:t>
            </a:r>
            <a:r>
              <a:rPr lang="en-US" altLang="zh-CN" sz="2400" dirty="0"/>
              <a:t>dynamic</a:t>
            </a:r>
            <a:r>
              <a:rPr lang="zh-CN" altLang="en-US" sz="2400" dirty="0"/>
              <a:t> </a:t>
            </a:r>
            <a:r>
              <a:rPr lang="en-US" altLang="zh-CN" sz="2400" dirty="0"/>
              <a:t>programming.</a:t>
            </a:r>
          </a:p>
          <a:p>
            <a:pPr marL="342900" indent="-342900">
              <a:spcBef>
                <a:spcPts val="1800"/>
              </a:spcBef>
              <a:spcAft>
                <a:spcPts val="2400"/>
              </a:spcAft>
              <a:buFont typeface="Arial" panose="020B0604020202020204" pitchFamily="34" charset="0"/>
              <a:buChar char="•"/>
            </a:pPr>
            <a:r>
              <a:rPr lang="zh-CN" altLang="en-US" sz="2400" dirty="0"/>
              <a:t> </a:t>
            </a:r>
            <a:r>
              <a:rPr lang="en-US" altLang="zh-CN" sz="2400" dirty="0"/>
              <a:t>Can</a:t>
            </a:r>
            <a:r>
              <a:rPr lang="zh-CN" altLang="en-US" sz="2400" dirty="0"/>
              <a:t> </a:t>
            </a:r>
            <a:r>
              <a:rPr lang="en-US" altLang="zh-CN" sz="2400" dirty="0"/>
              <a:t>we</a:t>
            </a:r>
            <a:r>
              <a:rPr lang="zh-CN" altLang="en-US" sz="2400" dirty="0"/>
              <a:t> </a:t>
            </a:r>
            <a:r>
              <a:rPr lang="en-US" altLang="zh-CN" sz="2400" dirty="0"/>
              <a:t>apply</a:t>
            </a:r>
            <a:r>
              <a:rPr lang="zh-CN" altLang="en-US" sz="2400" dirty="0"/>
              <a:t> </a:t>
            </a:r>
            <a:r>
              <a:rPr lang="en-US" altLang="zh-CN" sz="2400" dirty="0"/>
              <a:t>dynamic</a:t>
            </a:r>
            <a:r>
              <a:rPr lang="zh-CN" altLang="en-US" sz="2400" dirty="0"/>
              <a:t> </a:t>
            </a:r>
            <a:r>
              <a:rPr lang="en-US" altLang="zh-CN" sz="2400" dirty="0"/>
              <a:t>programming</a:t>
            </a:r>
            <a:r>
              <a:rPr lang="zh-CN" altLang="en-US" sz="2400" dirty="0"/>
              <a:t> </a:t>
            </a:r>
            <a:r>
              <a:rPr lang="en-US" altLang="zh-CN" sz="2400" dirty="0"/>
              <a:t>to</a:t>
            </a:r>
            <a:r>
              <a:rPr lang="zh-CN" altLang="en-US" sz="2400" dirty="0"/>
              <a:t> </a:t>
            </a:r>
            <a:r>
              <a:rPr lang="en-US" altLang="zh-CN" sz="2400" dirty="0"/>
              <a:t>find</a:t>
            </a:r>
            <a:r>
              <a:rPr lang="zh-CN" altLang="en-US" sz="2400" dirty="0"/>
              <a:t> </a:t>
            </a:r>
            <a:r>
              <a:rPr lang="en-US" altLang="zh-CN" sz="2400" dirty="0"/>
              <a:t>the</a:t>
            </a:r>
            <a:r>
              <a:rPr lang="zh-CN" altLang="en-US" sz="2400" dirty="0"/>
              <a:t> </a:t>
            </a:r>
            <a:r>
              <a:rPr lang="en-US" altLang="zh-CN" sz="2400" dirty="0"/>
              <a:t>optimal</a:t>
            </a:r>
            <a:r>
              <a:rPr lang="zh-CN" altLang="en-US" sz="2400" dirty="0"/>
              <a:t> </a:t>
            </a:r>
            <a:r>
              <a:rPr lang="en-US" altLang="zh-CN" sz="2400" dirty="0"/>
              <a:t>sequence?</a:t>
            </a:r>
            <a:endParaRPr lang="en-CN" sz="2400" dirty="0"/>
          </a:p>
        </p:txBody>
      </p:sp>
      <p:sp>
        <p:nvSpPr>
          <p:cNvPr id="8" name="TextBox 7">
            <a:extLst>
              <a:ext uri="{FF2B5EF4-FFF2-40B4-BE49-F238E27FC236}">
                <a16:creationId xmlns:a16="http://schemas.microsoft.com/office/drawing/2014/main" id="{B140E688-7BF9-7949-AF14-6D1F347DE817}"/>
              </a:ext>
            </a:extLst>
          </p:cNvPr>
          <p:cNvSpPr txBox="1"/>
          <p:nvPr/>
        </p:nvSpPr>
        <p:spPr>
          <a:xfrm>
            <a:off x="6920370" y="5552120"/>
            <a:ext cx="4765566" cy="1200329"/>
          </a:xfrm>
          <a:prstGeom prst="rect">
            <a:avLst/>
          </a:prstGeom>
          <a:noFill/>
        </p:spPr>
        <p:txBody>
          <a:bodyPr wrap="square">
            <a:spAutoFit/>
          </a:bodyPr>
          <a:lstStyle/>
          <a:p>
            <a:r>
              <a:rPr lang="en-US" b="1" dirty="0">
                <a:solidFill>
                  <a:srgbClr val="FF0000"/>
                </a:solidFill>
              </a:rPr>
              <a:t>Unfortunately,</a:t>
            </a:r>
            <a:r>
              <a:rPr lang="zh-CN" altLang="en-US" b="1" dirty="0">
                <a:solidFill>
                  <a:srgbClr val="FF0000"/>
                </a:solidFill>
              </a:rPr>
              <a:t> </a:t>
            </a:r>
            <a:r>
              <a:rPr lang="en-US" b="1" dirty="0">
                <a:solidFill>
                  <a:srgbClr val="FF0000"/>
                </a:solidFill>
              </a:rPr>
              <a:t>dynamic programming is not applicable to generation problems with long-distance</a:t>
            </a:r>
            <a:r>
              <a:rPr lang="zh-CN" altLang="en-US" b="1" dirty="0">
                <a:solidFill>
                  <a:srgbClr val="FF0000"/>
                </a:solidFill>
              </a:rPr>
              <a:t> </a:t>
            </a:r>
            <a:r>
              <a:rPr lang="en-US" b="1" dirty="0">
                <a:solidFill>
                  <a:srgbClr val="FF0000"/>
                </a:solidFill>
              </a:rPr>
              <a:t>dependencies between the output decisions.</a:t>
            </a:r>
          </a:p>
        </p:txBody>
      </p:sp>
      <p:cxnSp>
        <p:nvCxnSpPr>
          <p:cNvPr id="7" name="Straight Connector 9">
            <a:extLst>
              <a:ext uri="{FF2B5EF4-FFF2-40B4-BE49-F238E27FC236}">
                <a16:creationId xmlns:a16="http://schemas.microsoft.com/office/drawing/2014/main" id="{EF041E6D-1CBD-D461-CE53-19B8414BCA8B}"/>
              </a:ext>
            </a:extLst>
          </p:cNvPr>
          <p:cNvCxnSpPr>
            <a:cxnSpLocks/>
          </p:cNvCxnSpPr>
          <p:nvPr/>
        </p:nvCxnSpPr>
        <p:spPr>
          <a:xfrm>
            <a:off x="1728316" y="5186052"/>
            <a:ext cx="7938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11">
            <a:extLst>
              <a:ext uri="{FF2B5EF4-FFF2-40B4-BE49-F238E27FC236}">
                <a16:creationId xmlns:a16="http://schemas.microsoft.com/office/drawing/2014/main" id="{407E5B18-3A1E-2B37-24E6-D6DB9324A363}"/>
              </a:ext>
            </a:extLst>
          </p:cNvPr>
          <p:cNvCxnSpPr>
            <a:cxnSpLocks/>
          </p:cNvCxnSpPr>
          <p:nvPr/>
        </p:nvCxnSpPr>
        <p:spPr>
          <a:xfrm>
            <a:off x="3054053" y="5186052"/>
            <a:ext cx="1136110" cy="3660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9">
            <a:extLst>
              <a:ext uri="{FF2B5EF4-FFF2-40B4-BE49-F238E27FC236}">
                <a16:creationId xmlns:a16="http://schemas.microsoft.com/office/drawing/2014/main" id="{C81C8886-45C5-EDAC-AD8B-A1F4BC050CA7}"/>
              </a:ext>
            </a:extLst>
          </p:cNvPr>
          <p:cNvCxnSpPr>
            <a:cxnSpLocks/>
          </p:cNvCxnSpPr>
          <p:nvPr/>
        </p:nvCxnSpPr>
        <p:spPr>
          <a:xfrm flipV="1">
            <a:off x="1728316" y="4433992"/>
            <a:ext cx="785444" cy="399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1">
            <a:extLst>
              <a:ext uri="{FF2B5EF4-FFF2-40B4-BE49-F238E27FC236}">
                <a16:creationId xmlns:a16="http://schemas.microsoft.com/office/drawing/2014/main" id="{3DB5ABAA-DFCA-7A2A-F89C-1C6AC1696195}"/>
              </a:ext>
            </a:extLst>
          </p:cNvPr>
          <p:cNvCxnSpPr>
            <a:cxnSpLocks/>
          </p:cNvCxnSpPr>
          <p:nvPr/>
        </p:nvCxnSpPr>
        <p:spPr>
          <a:xfrm flipV="1">
            <a:off x="2800526" y="3738643"/>
            <a:ext cx="836977" cy="4777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64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8C7D-4C04-E245-8518-DCE90CF4B087}"/>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396A7E-0738-0A45-8D03-4A27AAFA65A3}"/>
                  </a:ext>
                </a:extLst>
              </p:cNvPr>
              <p:cNvSpPr>
                <a:spLocks noGrp="1"/>
              </p:cNvSpPr>
              <p:nvPr>
                <p:ph idx="1"/>
              </p:nvPr>
            </p:nvSpPr>
            <p:spPr>
              <a:xfrm>
                <a:off x="517525" y="1108433"/>
                <a:ext cx="11350627" cy="5161738"/>
              </a:xfrm>
            </p:spPr>
            <p:txBody>
              <a:bodyPr>
                <a:noAutofit/>
              </a:bodyPr>
              <a:lstStyle/>
              <a:p>
                <a:r>
                  <a:rPr lang="en-US" altLang="zh-CN" dirty="0"/>
                  <a:t>R</a:t>
                </a:r>
                <a:r>
                  <a:rPr lang="en-US" dirty="0"/>
                  <a:t>educes the risk of missing hidden high probability word sequences by keeping the most likely </a:t>
                </a:r>
                <a:r>
                  <a:rPr lang="en-US" altLang="zh-CN" dirty="0"/>
                  <a:t>#</a:t>
                </a:r>
                <a:r>
                  <a:rPr lang="zh-CN" altLang="en-US" dirty="0"/>
                  <a:t> </a:t>
                </a:r>
                <a:r>
                  <a:rPr lang="en-US" dirty="0"/>
                  <a:t>beams of hypotheses at each </a:t>
                </a:r>
                <a14:m>
                  <m:oMath xmlns:m="http://schemas.openxmlformats.org/officeDocument/2006/math">
                    <m:r>
                      <a:rPr lang="en-US" altLang="zh-CN" i="1" dirty="0" smtClean="0">
                        <a:latin typeface="Cambria Math" panose="02040503050406030204" pitchFamily="18" charset="0"/>
                      </a:rPr>
                      <m:t>𝑡</m:t>
                    </m:r>
                  </m:oMath>
                </a14:m>
                <a:r>
                  <a:rPr lang="en-US" dirty="0"/>
                  <a:t> and then choosing the hypothesis that has the overall highest probability.</a:t>
                </a:r>
              </a:p>
              <a:p>
                <a:pPr lvl="1"/>
                <a:r>
                  <a:rPr lang="en-US" dirty="0"/>
                  <a:t>instead of choosing the</a:t>
                </a:r>
                <a:r>
                  <a:rPr lang="zh-CN" altLang="en-US" dirty="0"/>
                  <a:t> </a:t>
                </a:r>
                <a:r>
                  <a:rPr lang="en-US" altLang="zh-CN" dirty="0"/>
                  <a:t>only</a:t>
                </a:r>
                <a:r>
                  <a:rPr lang="en-US" dirty="0"/>
                  <a:t> best token, keep </a:t>
                </a:r>
                <a14:m>
                  <m:oMath xmlns:m="http://schemas.openxmlformats.org/officeDocument/2006/math">
                    <m:r>
                      <a:rPr lang="en-US" i="1" dirty="0" smtClean="0">
                        <a:latin typeface="Cambria Math" panose="02040503050406030204" pitchFamily="18" charset="0"/>
                      </a:rPr>
                      <m:t>𝑘</m:t>
                    </m:r>
                  </m:oMath>
                </a14:m>
                <a:r>
                  <a:rPr lang="en-US" dirty="0"/>
                  <a:t> possible tokens at each step.</a:t>
                </a:r>
              </a:p>
              <a:p>
                <a:pPr lvl="1"/>
                <a:r>
                  <a:rPr lang="en-US" dirty="0"/>
                  <a:t> fixed-size memory</a:t>
                </a:r>
                <a:r>
                  <a:rPr lang="zh-CN" altLang="en-US" dirty="0"/>
                  <a:t> </a:t>
                </a:r>
                <a:r>
                  <a:rPr lang="en-US" dirty="0"/>
                  <a:t>beam width footprint </a:t>
                </a:r>
                <a14:m>
                  <m:oMath xmlns:m="http://schemas.openxmlformats.org/officeDocument/2006/math">
                    <m:r>
                      <a:rPr lang="en-US" i="1" dirty="0" smtClean="0">
                        <a:latin typeface="Cambria Math" panose="02040503050406030204" pitchFamily="18" charset="0"/>
                      </a:rPr>
                      <m:t>𝑘</m:t>
                    </m:r>
                  </m:oMath>
                </a14:m>
                <a:r>
                  <a:rPr lang="en-US" dirty="0"/>
                  <a:t> is called the </a:t>
                </a:r>
                <a:r>
                  <a:rPr lang="en-US" dirty="0">
                    <a:solidFill>
                      <a:srgbClr val="FF0000"/>
                    </a:solidFill>
                  </a:rPr>
                  <a:t>beam width</a:t>
                </a:r>
              </a:p>
              <a:p>
                <a:r>
                  <a:rPr lang="en-US" dirty="0"/>
                  <a:t>Beam search will always find an output sequence with higher probability than greedy search, but is not guaranteed to find the most likely output.</a:t>
                </a:r>
              </a:p>
              <a:p>
                <a:pPr lvl="1"/>
                <a:endParaRPr lang="en-CN" dirty="0"/>
              </a:p>
            </p:txBody>
          </p:sp>
        </mc:Choice>
        <mc:Fallback xmlns="">
          <p:sp>
            <p:nvSpPr>
              <p:cNvPr id="3" name="Content Placeholder 2">
                <a:extLst>
                  <a:ext uri="{FF2B5EF4-FFF2-40B4-BE49-F238E27FC236}">
                    <a16:creationId xmlns:a16="http://schemas.microsoft.com/office/drawing/2014/main" id="{EA396A7E-0738-0A45-8D03-4A27AAFA65A3}"/>
                  </a:ext>
                </a:extLst>
              </p:cNvPr>
              <p:cNvSpPr>
                <a:spLocks noGrp="1" noRot="1" noChangeAspect="1" noMove="1" noResize="1" noEditPoints="1" noAdjustHandles="1" noChangeArrowheads="1" noChangeShapeType="1" noTextEdit="1"/>
              </p:cNvSpPr>
              <p:nvPr>
                <p:ph idx="1"/>
              </p:nvPr>
            </p:nvSpPr>
            <p:spPr>
              <a:xfrm>
                <a:off x="517525" y="1108433"/>
                <a:ext cx="11350627" cy="5161738"/>
              </a:xfrm>
              <a:blipFill>
                <a:blip r:embed="rId2"/>
                <a:stretch>
                  <a:fillRect l="-894" t="-1229"/>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6A71589F-C026-304C-9E90-52AB0BAD163D}"/>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pic>
        <p:nvPicPr>
          <p:cNvPr id="1026" name="Picture 2" descr="Spot Light Beam Flashlight Stock Photo - Download Image Now - Spotlight,  Flashlight, Sunbeam - iStock">
            <a:extLst>
              <a:ext uri="{FF2B5EF4-FFF2-40B4-BE49-F238E27FC236}">
                <a16:creationId xmlns:a16="http://schemas.microsoft.com/office/drawing/2014/main" id="{AD38F507-D588-F096-A9FA-3C4E506A8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5462" y="5220446"/>
            <a:ext cx="2023427" cy="134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512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C0E-56B2-834B-AAFC-498785705CAF}"/>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pic>
        <p:nvPicPr>
          <p:cNvPr id="6" name="Content Placeholder 5">
            <a:extLst>
              <a:ext uri="{FF2B5EF4-FFF2-40B4-BE49-F238E27FC236}">
                <a16:creationId xmlns:a16="http://schemas.microsoft.com/office/drawing/2014/main" id="{6CEAF836-A59B-AB4C-9CCC-D6CA21D68A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346" y="2193562"/>
            <a:ext cx="8092077" cy="4582758"/>
          </a:xfrm>
        </p:spPr>
      </p:pic>
      <p:sp>
        <p:nvSpPr>
          <p:cNvPr id="4" name="Slide Number Placeholder 3">
            <a:extLst>
              <a:ext uri="{FF2B5EF4-FFF2-40B4-BE49-F238E27FC236}">
                <a16:creationId xmlns:a16="http://schemas.microsoft.com/office/drawing/2014/main" id="{60611940-E102-7442-85FF-93792D86BFDC}"/>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3A31B8-C741-5D43-B675-F345DD3B328A}"/>
                  </a:ext>
                </a:extLst>
              </p:cNvPr>
              <p:cNvSpPr txBox="1"/>
              <p:nvPr/>
            </p:nvSpPr>
            <p:spPr>
              <a:xfrm>
                <a:off x="812800" y="1038594"/>
                <a:ext cx="9910534" cy="1213024"/>
              </a:xfrm>
              <a:prstGeom prst="rect">
                <a:avLst/>
              </a:prstGeom>
              <a:noFill/>
            </p:spPr>
            <p:txBody>
              <a:bodyPr wrap="none" rtlCol="0">
                <a:spAutoFit/>
              </a:bodyPr>
              <a:lstStyle/>
              <a:p>
                <a:r>
                  <a:rPr lang="en-US" altLang="zh-CN" b="1" dirty="0"/>
                  <a:t>Output</a:t>
                </a:r>
                <a:r>
                  <a:rPr lang="en-US" altLang="zh-CN" dirty="0"/>
                  <a:t>:</a:t>
                </a:r>
                <a:r>
                  <a:rPr lang="zh-CN" altLang="en-US" dirty="0"/>
                  <a:t> </a:t>
                </a:r>
                <a14:m>
                  <m:oMath xmlns:m="http://schemas.openxmlformats.org/officeDocument/2006/math">
                    <m:r>
                      <m:rPr>
                        <m:sty m:val="p"/>
                      </m:rPr>
                      <a:rPr lang="en-US" altLang="zh-CN" i="0" dirty="0" smtClean="0">
                        <a:latin typeface="Cambria Math" panose="02040503050406030204" pitchFamily="18" charset="0"/>
                      </a:rPr>
                      <m:t>score</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𝑦</m:t>
                        </m:r>
                      </m:e>
                    </m:d>
                    <m:r>
                      <a:rPr lang="en-US" altLang="zh-CN" b="0" i="1" dirty="0" smtClean="0">
                        <a:latin typeface="Cambria Math" panose="02040503050406030204" pitchFamily="18" charset="0"/>
                      </a:rPr>
                      <m:t>=</m:t>
                    </m:r>
                    <m:func>
                      <m:funcPr>
                        <m:ctrlPr>
                          <a:rPr lang="zh-CN" altLang="en-US"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func>
                          <m:funcPr>
                            <m:ctrlPr>
                              <a:rPr lang="zh-CN" altLang="en-US"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e>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e>
                        </m:func>
                      </m:e>
                    </m:func>
                  </m:oMath>
                </a14:m>
                <a:endParaRPr lang="en-US" altLang="zh-CN" b="0" dirty="0"/>
              </a:p>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𝑡</m:t>
                          </m:r>
                        </m:sup>
                        <m:e>
                          <m:func>
                            <m:funcPr>
                              <m:ctrlPr>
                                <a:rPr lang="zh-CN" altLang="en-US" i="1" dirty="0">
                                  <a:latin typeface="Cambria Math" panose="02040503050406030204" pitchFamily="18" charset="0"/>
                                </a:rPr>
                              </m:ctrlPr>
                            </m:funcPr>
                            <m:fName>
                              <m:r>
                                <m:rPr>
                                  <m:sty m:val="p"/>
                                </m:rPr>
                                <a:rPr lang="en-US" altLang="zh-CN" dirty="0">
                                  <a:latin typeface="Cambria Math" panose="02040503050406030204" pitchFamily="18" charset="0"/>
                                </a:rPr>
                                <m:t>log</m:t>
                              </m:r>
                            </m:fName>
                            <m:e>
                              <m:r>
                                <a:rPr lang="en-US" altLang="zh-CN" i="1" dirty="0">
                                  <a:latin typeface="Cambria Math" panose="02040503050406030204" pitchFamily="18" charset="0"/>
                                </a:rPr>
                                <m:t>𝑃</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𝑖</m:t>
                                      </m:r>
                                      <m:r>
                                        <a:rPr lang="en-US" altLang="zh-CN" i="1" dirty="0">
                                          <a:latin typeface="Cambria Math" panose="02040503050406030204" pitchFamily="18" charset="0"/>
                                        </a:rPr>
                                        <m:t>−1</m:t>
                                      </m:r>
                                    </m:sub>
                                  </m:sSub>
                                  <m:r>
                                    <a:rPr lang="en-US" altLang="zh-CN" i="1" dirty="0">
                                      <a:latin typeface="Cambria Math" panose="02040503050406030204" pitchFamily="18" charset="0"/>
                                    </a:rPr>
                                    <m:t>,</m:t>
                                  </m:r>
                                  <m:r>
                                    <a:rPr lang="en-US" altLang="zh-CN" i="1" dirty="0">
                                      <a:latin typeface="Cambria Math" panose="02040503050406030204" pitchFamily="18" charset="0"/>
                                    </a:rPr>
                                    <m:t>𝑥</m:t>
                                  </m:r>
                                </m:e>
                              </m:d>
                            </m:e>
                          </m:func>
                        </m:e>
                      </m:nary>
                    </m:oMath>
                  </m:oMathPara>
                </a14:m>
                <a:endParaRPr lang="en-US" altLang="zh-CN" b="0" dirty="0"/>
              </a:p>
            </p:txBody>
          </p:sp>
        </mc:Choice>
        <mc:Fallback xmlns="">
          <p:sp>
            <p:nvSpPr>
              <p:cNvPr id="7" name="TextBox 6">
                <a:extLst>
                  <a:ext uri="{FF2B5EF4-FFF2-40B4-BE49-F238E27FC236}">
                    <a16:creationId xmlns:a16="http://schemas.microsoft.com/office/drawing/2014/main" id="{C73A31B8-C741-5D43-B675-F345DD3B328A}"/>
                  </a:ext>
                </a:extLst>
              </p:cNvPr>
              <p:cNvSpPr txBox="1">
                <a:spLocks noRot="1" noChangeAspect="1" noMove="1" noResize="1" noEditPoints="1" noAdjustHandles="1" noChangeArrowheads="1" noChangeShapeType="1" noTextEdit="1"/>
              </p:cNvSpPr>
              <p:nvPr/>
            </p:nvSpPr>
            <p:spPr>
              <a:xfrm>
                <a:off x="812800" y="1038594"/>
                <a:ext cx="9910534" cy="1213024"/>
              </a:xfrm>
              <a:prstGeom prst="rect">
                <a:avLst/>
              </a:prstGeom>
              <a:blipFill>
                <a:blip r:embed="rId3"/>
                <a:stretch>
                  <a:fillRect l="-384" t="-42268" b="-104124"/>
                </a:stretch>
              </a:blipFill>
            </p:spPr>
            <p:txBody>
              <a:bodyPr/>
              <a:lstStyle/>
              <a:p>
                <a:r>
                  <a:rPr lang="zh-CN" altLang="en-US">
                    <a:noFill/>
                  </a:rPr>
                  <a:t> </a:t>
                </a:r>
              </a:p>
            </p:txBody>
          </p:sp>
        </mc:Fallback>
      </mc:AlternateContent>
      <p:sp>
        <p:nvSpPr>
          <p:cNvPr id="9" name="TextBox 8">
            <a:extLst>
              <a:ext uri="{FF2B5EF4-FFF2-40B4-BE49-F238E27FC236}">
                <a16:creationId xmlns:a16="http://schemas.microsoft.com/office/drawing/2014/main" id="{3333086A-0C2C-9A43-B331-5F0CA39F8A6D}"/>
              </a:ext>
            </a:extLst>
          </p:cNvPr>
          <p:cNvSpPr txBox="1"/>
          <p:nvPr/>
        </p:nvSpPr>
        <p:spPr>
          <a:xfrm>
            <a:off x="9118602" y="3196129"/>
            <a:ext cx="2923722" cy="1815882"/>
          </a:xfrm>
          <a:prstGeom prst="rect">
            <a:avLst/>
          </a:prstGeom>
          <a:noFill/>
        </p:spPr>
        <p:txBody>
          <a:bodyPr wrap="square">
            <a:spAutoFit/>
          </a:bodyPr>
          <a:lstStyle/>
          <a:p>
            <a:r>
              <a:rPr lang="en-US" altLang="zh-CN" sz="2800" dirty="0"/>
              <a:t>T</a:t>
            </a:r>
            <a:r>
              <a:rPr lang="en-US" sz="2800" dirty="0"/>
              <a:t>he completed hypotheses may have different</a:t>
            </a:r>
            <a:r>
              <a:rPr lang="zh-CN" altLang="en-US" sz="2800" dirty="0"/>
              <a:t> </a:t>
            </a:r>
            <a:r>
              <a:rPr lang="en-US" sz="2800" dirty="0"/>
              <a:t>lengths.</a:t>
            </a:r>
          </a:p>
        </p:txBody>
      </p:sp>
    </p:spTree>
    <p:extLst>
      <p:ext uri="{BB962C8B-B14F-4D97-AF65-F5344CB8AC3E}">
        <p14:creationId xmlns:p14="http://schemas.microsoft.com/office/powerpoint/2010/main" val="19033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F85C0-B860-694C-83DE-3F99A15E5325}"/>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pic>
        <p:nvPicPr>
          <p:cNvPr id="6" name="Content Placeholder 5">
            <a:extLst>
              <a:ext uri="{FF2B5EF4-FFF2-40B4-BE49-F238E27FC236}">
                <a16:creationId xmlns:a16="http://schemas.microsoft.com/office/drawing/2014/main" id="{58453FC2-310A-5D4F-A410-17C7BDB4BA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768" y="1231632"/>
            <a:ext cx="6529844" cy="4793684"/>
          </a:xfrm>
        </p:spPr>
      </p:pic>
      <p:sp>
        <p:nvSpPr>
          <p:cNvPr id="4" name="Slide Number Placeholder 3">
            <a:extLst>
              <a:ext uri="{FF2B5EF4-FFF2-40B4-BE49-F238E27FC236}">
                <a16:creationId xmlns:a16="http://schemas.microsoft.com/office/drawing/2014/main" id="{16368215-AD4C-3B41-AFEA-38748FD8B8BA}"/>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pic>
        <p:nvPicPr>
          <p:cNvPr id="8" name="Picture 7">
            <a:extLst>
              <a:ext uri="{FF2B5EF4-FFF2-40B4-BE49-F238E27FC236}">
                <a16:creationId xmlns:a16="http://schemas.microsoft.com/office/drawing/2014/main" id="{8526935D-A450-E346-AF9D-C189F6515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170" y="1231632"/>
            <a:ext cx="4954814" cy="2581719"/>
          </a:xfrm>
          <a:prstGeom prst="rect">
            <a:avLst/>
          </a:prstGeom>
        </p:spPr>
      </p:pic>
      <p:sp>
        <p:nvSpPr>
          <p:cNvPr id="10" name="TextBox 9">
            <a:extLst>
              <a:ext uri="{FF2B5EF4-FFF2-40B4-BE49-F238E27FC236}">
                <a16:creationId xmlns:a16="http://schemas.microsoft.com/office/drawing/2014/main" id="{4EC68AAB-8359-424E-932B-10F13BA6BF34}"/>
              </a:ext>
            </a:extLst>
          </p:cNvPr>
          <p:cNvSpPr txBox="1"/>
          <p:nvPr/>
        </p:nvSpPr>
        <p:spPr>
          <a:xfrm>
            <a:off x="6844170" y="3952783"/>
            <a:ext cx="4954814" cy="1200329"/>
          </a:xfrm>
          <a:prstGeom prst="rect">
            <a:avLst/>
          </a:prstGeom>
          <a:noFill/>
        </p:spPr>
        <p:txBody>
          <a:bodyPr wrap="square">
            <a:spAutoFit/>
          </a:bodyPr>
          <a:lstStyle/>
          <a:p>
            <a:r>
              <a:rPr lang="en-US" b="1" dirty="0"/>
              <a:t>Output</a:t>
            </a:r>
            <a:r>
              <a:rPr lang="en-US" dirty="0"/>
              <a:t>: I enjoy walking with my cute dog</a:t>
            </a:r>
            <a:r>
              <a:rPr lang="en-US" dirty="0">
                <a:solidFill>
                  <a:schemeClr val="accent1"/>
                </a:solidFill>
              </a:rPr>
              <a:t>, but I'm not sure if I'll ever be able to walk with him again. </a:t>
            </a:r>
            <a:r>
              <a:rPr lang="en-US" dirty="0">
                <a:solidFill>
                  <a:srgbClr val="FF0000"/>
                </a:solidFill>
              </a:rPr>
              <a:t>I'm not sure if I'll ever be able to walk with him again. I'm not sure if I'll</a:t>
            </a:r>
            <a:endParaRPr lang="en-CN" dirty="0">
              <a:solidFill>
                <a:srgbClr val="FF0000"/>
              </a:solidFill>
            </a:endParaRPr>
          </a:p>
        </p:txBody>
      </p:sp>
      <p:sp>
        <p:nvSpPr>
          <p:cNvPr id="12" name="TextBox 11">
            <a:extLst>
              <a:ext uri="{FF2B5EF4-FFF2-40B4-BE49-F238E27FC236}">
                <a16:creationId xmlns:a16="http://schemas.microsoft.com/office/drawing/2014/main" id="{2B44A4D7-B972-7B4B-B60E-05904161695F}"/>
              </a:ext>
            </a:extLst>
          </p:cNvPr>
          <p:cNvSpPr txBox="1"/>
          <p:nvPr/>
        </p:nvSpPr>
        <p:spPr>
          <a:xfrm>
            <a:off x="6844170" y="5499828"/>
            <a:ext cx="5089062" cy="923330"/>
          </a:xfrm>
          <a:prstGeom prst="rect">
            <a:avLst/>
          </a:prstGeom>
          <a:noFill/>
        </p:spPr>
        <p:txBody>
          <a:bodyPr wrap="square">
            <a:spAutoFit/>
          </a:bodyPr>
          <a:lstStyle/>
          <a:p>
            <a:r>
              <a:rPr lang="en-US" b="1" dirty="0"/>
              <a:t>While the result is arguably more fluent, the output still includes repetitions of the same word sequences.</a:t>
            </a:r>
            <a:r>
              <a:rPr lang="zh-CN" altLang="en-US" b="1" dirty="0"/>
              <a:t> </a:t>
            </a:r>
            <a:r>
              <a:rPr lang="en-US" altLang="zh-CN" b="1" dirty="0">
                <a:solidFill>
                  <a:srgbClr val="FF0000"/>
                </a:solidFill>
              </a:rPr>
              <a:t>How</a:t>
            </a:r>
            <a:r>
              <a:rPr lang="zh-CN" altLang="en-US" b="1" dirty="0">
                <a:solidFill>
                  <a:srgbClr val="FF0000"/>
                </a:solidFill>
              </a:rPr>
              <a:t> </a:t>
            </a:r>
            <a:r>
              <a:rPr lang="en-US" altLang="zh-CN" b="1" dirty="0">
                <a:solidFill>
                  <a:srgbClr val="FF0000"/>
                </a:solidFill>
              </a:rPr>
              <a:t>to</a:t>
            </a:r>
            <a:r>
              <a:rPr lang="zh-CN" altLang="en-US" b="1" dirty="0">
                <a:solidFill>
                  <a:srgbClr val="FF0000"/>
                </a:solidFill>
              </a:rPr>
              <a:t> </a:t>
            </a:r>
            <a:r>
              <a:rPr lang="en-US" altLang="zh-CN" b="1" dirty="0">
                <a:solidFill>
                  <a:srgbClr val="FF0000"/>
                </a:solidFill>
              </a:rPr>
              <a:t>fix?</a:t>
            </a:r>
            <a:endParaRPr lang="en-CN" b="1" dirty="0">
              <a:solidFill>
                <a:srgbClr val="FF0000"/>
              </a:solidFill>
            </a:endParaRPr>
          </a:p>
        </p:txBody>
      </p:sp>
    </p:spTree>
    <p:extLst>
      <p:ext uri="{BB962C8B-B14F-4D97-AF65-F5344CB8AC3E}">
        <p14:creationId xmlns:p14="http://schemas.microsoft.com/office/powerpoint/2010/main" val="420581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F85C0-B860-694C-83DE-3F99A15E5325}"/>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sp>
        <p:nvSpPr>
          <p:cNvPr id="4" name="Slide Number Placeholder 3">
            <a:extLst>
              <a:ext uri="{FF2B5EF4-FFF2-40B4-BE49-F238E27FC236}">
                <a16:creationId xmlns:a16="http://schemas.microsoft.com/office/drawing/2014/main" id="{16368215-AD4C-3B41-AFEA-38748FD8B8BA}"/>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
        <p:nvSpPr>
          <p:cNvPr id="5" name="Content Placeholder 4">
            <a:extLst>
              <a:ext uri="{FF2B5EF4-FFF2-40B4-BE49-F238E27FC236}">
                <a16:creationId xmlns:a16="http://schemas.microsoft.com/office/drawing/2014/main" id="{0EC7EB6E-79D3-194C-B1E3-4AEAA3D51BED}"/>
              </a:ext>
            </a:extLst>
          </p:cNvPr>
          <p:cNvSpPr>
            <a:spLocks noGrp="1"/>
          </p:cNvSpPr>
          <p:nvPr>
            <p:ph idx="1"/>
          </p:nvPr>
        </p:nvSpPr>
        <p:spPr>
          <a:xfrm>
            <a:off x="517525" y="1630947"/>
            <a:ext cx="5453741" cy="4392480"/>
          </a:xfrm>
        </p:spPr>
        <p:txBody>
          <a:bodyPr>
            <a:noAutofit/>
          </a:bodyPr>
          <a:lstStyle/>
          <a:p>
            <a:r>
              <a:rPr lang="en-US" altLang="zh-CN" dirty="0"/>
              <a:t>Quick</a:t>
            </a:r>
            <a:r>
              <a:rPr lang="zh-CN" altLang="en-US" dirty="0"/>
              <a:t> </a:t>
            </a:r>
            <a:r>
              <a:rPr lang="en-US" altLang="zh-CN" dirty="0"/>
              <a:t>fix</a:t>
            </a:r>
            <a:r>
              <a:rPr lang="zh-CN" altLang="en-US" dirty="0"/>
              <a:t> </a:t>
            </a:r>
            <a:r>
              <a:rPr lang="en-US" dirty="0"/>
              <a:t>is to introduce </a:t>
            </a:r>
            <a:r>
              <a:rPr lang="en-US" altLang="zh-CN" dirty="0"/>
              <a:t>N</a:t>
            </a:r>
            <a:r>
              <a:rPr lang="en-US" dirty="0"/>
              <a:t>-grams penalties </a:t>
            </a:r>
            <a:r>
              <a:rPr lang="en-US" altLang="zh-CN" dirty="0"/>
              <a:t>(</a:t>
            </a:r>
            <a:r>
              <a:rPr lang="en-US" dirty="0">
                <a:solidFill>
                  <a:schemeClr val="tx1">
                    <a:lumMod val="50000"/>
                    <a:lumOff val="50000"/>
                  </a:schemeClr>
                </a:solidFill>
                <a:hlinkClick r:id="rId2">
                  <a:extLst>
                    <a:ext uri="{A12FA001-AC4F-418D-AE19-62706E023703}">
                      <ahyp:hlinkClr xmlns:ahyp="http://schemas.microsoft.com/office/drawing/2018/hyperlinkcolor" val="tx"/>
                    </a:ext>
                  </a:extLst>
                </a:hlinkClick>
              </a:rPr>
              <a:t>Paulus et al. (2017)</a:t>
            </a:r>
            <a:r>
              <a:rPr lang="en-US" dirty="0">
                <a:solidFill>
                  <a:schemeClr val="tx1">
                    <a:lumMod val="50000"/>
                    <a:lumOff val="50000"/>
                  </a:schemeClr>
                </a:solidFill>
              </a:rPr>
              <a:t> and </a:t>
            </a:r>
            <a:r>
              <a:rPr lang="en-US" dirty="0">
                <a:solidFill>
                  <a:schemeClr val="tx1">
                    <a:lumMod val="50000"/>
                    <a:lumOff val="50000"/>
                  </a:schemeClr>
                </a:solidFill>
                <a:hlinkClick r:id="rId3">
                  <a:extLst>
                    <a:ext uri="{A12FA001-AC4F-418D-AE19-62706E023703}">
                      <ahyp:hlinkClr xmlns:ahyp="http://schemas.microsoft.com/office/drawing/2018/hyperlinkcolor" val="tx"/>
                    </a:ext>
                  </a:extLst>
                </a:hlinkClick>
              </a:rPr>
              <a:t>Klein et al. (2017)</a:t>
            </a:r>
            <a:r>
              <a:rPr lang="en-US" altLang="zh-CN" dirty="0"/>
              <a:t>):</a:t>
            </a:r>
            <a:r>
              <a:rPr lang="en-US" dirty="0"/>
              <a:t> </a:t>
            </a:r>
          </a:p>
          <a:p>
            <a:r>
              <a:rPr lang="en-US" b="1" dirty="0">
                <a:solidFill>
                  <a:srgbClr val="FF0000"/>
                </a:solidFill>
              </a:rPr>
              <a:t>makes sure that no </a:t>
            </a:r>
            <a:r>
              <a:rPr lang="en-US" altLang="zh-CN" b="1" dirty="0">
                <a:solidFill>
                  <a:srgbClr val="FF0000"/>
                </a:solidFill>
              </a:rPr>
              <a:t>N</a:t>
            </a:r>
            <a:r>
              <a:rPr lang="en-US" b="1" dirty="0">
                <a:solidFill>
                  <a:srgbClr val="FF0000"/>
                </a:solidFill>
              </a:rPr>
              <a:t>-gram appears twice by manually setting the probability of next words that could create an already seen n-gram to 0</a:t>
            </a:r>
            <a:endParaRPr lang="en-CN" b="1" dirty="0">
              <a:solidFill>
                <a:srgbClr val="FF0000"/>
              </a:solidFill>
            </a:endParaRPr>
          </a:p>
        </p:txBody>
      </p:sp>
      <p:pic>
        <p:nvPicPr>
          <p:cNvPr id="9" name="Picture 8">
            <a:extLst>
              <a:ext uri="{FF2B5EF4-FFF2-40B4-BE49-F238E27FC236}">
                <a16:creationId xmlns:a16="http://schemas.microsoft.com/office/drawing/2014/main" id="{63353528-722D-D342-AFC9-EC923993B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080" y="955961"/>
            <a:ext cx="4689927" cy="2697969"/>
          </a:xfrm>
          <a:prstGeom prst="rect">
            <a:avLst/>
          </a:prstGeom>
        </p:spPr>
      </p:pic>
      <p:sp>
        <p:nvSpPr>
          <p:cNvPr id="13" name="TextBox 12">
            <a:extLst>
              <a:ext uri="{FF2B5EF4-FFF2-40B4-BE49-F238E27FC236}">
                <a16:creationId xmlns:a16="http://schemas.microsoft.com/office/drawing/2014/main" id="{A8F76D63-6571-5648-A12D-32A6641303B4}"/>
              </a:ext>
            </a:extLst>
          </p:cNvPr>
          <p:cNvSpPr txBox="1"/>
          <p:nvPr/>
        </p:nvSpPr>
        <p:spPr>
          <a:xfrm>
            <a:off x="6433459" y="3758169"/>
            <a:ext cx="5453740" cy="2308324"/>
          </a:xfrm>
          <a:prstGeom prst="rect">
            <a:avLst/>
          </a:prstGeom>
          <a:noFill/>
        </p:spPr>
        <p:txBody>
          <a:bodyPr wrap="square">
            <a:spAutoFit/>
          </a:bodyPr>
          <a:lstStyle/>
          <a:p>
            <a:r>
              <a:rPr lang="en-US" sz="2400" b="1" dirty="0"/>
              <a:t>Output</a:t>
            </a:r>
            <a:r>
              <a:rPr lang="en-US" sz="2400" dirty="0"/>
              <a:t>: </a:t>
            </a:r>
          </a:p>
          <a:p>
            <a:r>
              <a:rPr lang="en-US" sz="2400" dirty="0">
                <a:solidFill>
                  <a:srgbClr val="FF0000"/>
                </a:solidFill>
              </a:rPr>
              <a:t>I enjoy walking with my cute dog</a:t>
            </a:r>
            <a:r>
              <a:rPr lang="en-US" sz="2400" dirty="0">
                <a:solidFill>
                  <a:schemeClr val="accent1"/>
                </a:solidFill>
              </a:rPr>
              <a:t>, but I'm not sure if I'll ever be able to walk with him again. I've been thinking about this for a while now, and I think it's time for me to take a break</a:t>
            </a:r>
            <a:endParaRPr lang="en-CN" sz="2400" dirty="0">
              <a:solidFill>
                <a:schemeClr val="accent1"/>
              </a:solidFill>
            </a:endParaRPr>
          </a:p>
        </p:txBody>
      </p:sp>
      <p:sp>
        <p:nvSpPr>
          <p:cNvPr id="15" name="TextBox 14">
            <a:extLst>
              <a:ext uri="{FF2B5EF4-FFF2-40B4-BE49-F238E27FC236}">
                <a16:creationId xmlns:a16="http://schemas.microsoft.com/office/drawing/2014/main" id="{84637A56-0CEA-CB48-9A7D-DAC6A3618CE3}"/>
              </a:ext>
            </a:extLst>
          </p:cNvPr>
          <p:cNvSpPr txBox="1"/>
          <p:nvPr/>
        </p:nvSpPr>
        <p:spPr>
          <a:xfrm>
            <a:off x="7398658" y="6170732"/>
            <a:ext cx="3791856" cy="461665"/>
          </a:xfrm>
          <a:prstGeom prst="rect">
            <a:avLst/>
          </a:prstGeom>
          <a:noFill/>
        </p:spPr>
        <p:txBody>
          <a:bodyPr wrap="square">
            <a:spAutoFit/>
          </a:bodyPr>
          <a:lstStyle/>
          <a:p>
            <a:r>
              <a:rPr lang="en-US" altLang="zh-CN" sz="2400" b="1" dirty="0"/>
              <a:t>L</a:t>
            </a:r>
            <a:r>
              <a:rPr lang="en-US" sz="2400" b="1" dirty="0"/>
              <a:t>ooks much better!</a:t>
            </a:r>
            <a:endParaRPr lang="en-CN" sz="2400" b="1" dirty="0"/>
          </a:p>
        </p:txBody>
      </p:sp>
    </p:spTree>
    <p:extLst>
      <p:ext uri="{BB962C8B-B14F-4D97-AF65-F5344CB8AC3E}">
        <p14:creationId xmlns:p14="http://schemas.microsoft.com/office/powerpoint/2010/main" val="16099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8A24E-1C0B-B544-B424-752852C0BCD8}"/>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pic>
        <p:nvPicPr>
          <p:cNvPr id="6" name="Content Placeholder 5">
            <a:extLst>
              <a:ext uri="{FF2B5EF4-FFF2-40B4-BE49-F238E27FC236}">
                <a16:creationId xmlns:a16="http://schemas.microsoft.com/office/drawing/2014/main" id="{702BCF64-BA4F-C345-A02D-AB23EC8F39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5434"/>
          <a:stretch/>
        </p:blipFill>
        <p:spPr>
          <a:xfrm>
            <a:off x="783772" y="2078303"/>
            <a:ext cx="3614057" cy="3648261"/>
          </a:xfrm>
        </p:spPr>
      </p:pic>
      <p:sp>
        <p:nvSpPr>
          <p:cNvPr id="4" name="Slide Number Placeholder 3">
            <a:extLst>
              <a:ext uri="{FF2B5EF4-FFF2-40B4-BE49-F238E27FC236}">
                <a16:creationId xmlns:a16="http://schemas.microsoft.com/office/drawing/2014/main" id="{D98CF5AC-BCE0-7F43-8A7B-810BF3DD0542}"/>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sp>
        <p:nvSpPr>
          <p:cNvPr id="8" name="TextBox 7">
            <a:extLst>
              <a:ext uri="{FF2B5EF4-FFF2-40B4-BE49-F238E27FC236}">
                <a16:creationId xmlns:a16="http://schemas.microsoft.com/office/drawing/2014/main" id="{FDED61A2-7145-D745-8CDD-57EDE2C9CC42}"/>
              </a:ext>
            </a:extLst>
          </p:cNvPr>
          <p:cNvSpPr txBox="1"/>
          <p:nvPr/>
        </p:nvSpPr>
        <p:spPr>
          <a:xfrm>
            <a:off x="5479144" y="1592263"/>
            <a:ext cx="6103256" cy="4801314"/>
          </a:xfrm>
          <a:prstGeom prst="rect">
            <a:avLst/>
          </a:prstGeom>
          <a:noFill/>
        </p:spPr>
        <p:txBody>
          <a:bodyPr wrap="square">
            <a:spAutoFit/>
          </a:bodyPr>
          <a:lstStyle/>
          <a:p>
            <a:r>
              <a:rPr lang="en-US" b="1" dirty="0"/>
              <a:t>Output</a:t>
            </a:r>
            <a:r>
              <a:rPr lang="en-US" dirty="0"/>
              <a:t>: </a:t>
            </a:r>
          </a:p>
          <a:p>
            <a:r>
              <a:rPr lang="en-US" dirty="0"/>
              <a:t>0: I enjoy walking with my cute dog, but I'm not sure if I'll ever be able to walk with him again. I've been thinking about this for a while now, and I think it's time for me to take a break </a:t>
            </a:r>
          </a:p>
          <a:p>
            <a:r>
              <a:rPr lang="en-US" dirty="0"/>
              <a:t>1: I enjoy walking with my cute dog, but I'm not sure if I'll ever be able to walk with him again. I've been thinking about this for a while now, and I think it's time for me to get back to </a:t>
            </a:r>
          </a:p>
          <a:p>
            <a:r>
              <a:rPr lang="en-US" dirty="0"/>
              <a:t>2: I enjoy walking with my cute dog, but I'm not sure if I'll ever be able to walk with her again. I've been thinking about this for a while now, and I think it's time for me to take a break </a:t>
            </a:r>
          </a:p>
          <a:p>
            <a:r>
              <a:rPr lang="en-US" dirty="0"/>
              <a:t>3: I enjoy walking with my cute dog, but I'm not sure if I'll ever be able to walk with her again. I've been thinking about this for a while now, and I think it's time for me to get back to </a:t>
            </a:r>
            <a:r>
              <a:rPr lang="en-US" altLang="zh-CN" dirty="0"/>
              <a:t>…</a:t>
            </a:r>
            <a:endParaRPr lang="en-US" dirty="0"/>
          </a:p>
        </p:txBody>
      </p:sp>
    </p:spTree>
    <p:extLst>
      <p:ext uri="{BB962C8B-B14F-4D97-AF65-F5344CB8AC3E}">
        <p14:creationId xmlns:p14="http://schemas.microsoft.com/office/powerpoint/2010/main" val="3325202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B29E-3261-454B-AA39-4A8002DB3097}"/>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sp>
        <p:nvSpPr>
          <p:cNvPr id="3" name="Content Placeholder 2">
            <a:extLst>
              <a:ext uri="{FF2B5EF4-FFF2-40B4-BE49-F238E27FC236}">
                <a16:creationId xmlns:a16="http://schemas.microsoft.com/office/drawing/2014/main" id="{E4321DA8-1AF3-1D4F-AFDD-941F19E4F4FB}"/>
              </a:ext>
            </a:extLst>
          </p:cNvPr>
          <p:cNvSpPr>
            <a:spLocks noGrp="1"/>
          </p:cNvSpPr>
          <p:nvPr>
            <p:ph idx="1"/>
          </p:nvPr>
        </p:nvSpPr>
        <p:spPr>
          <a:xfrm>
            <a:off x="517525" y="1108433"/>
            <a:ext cx="11064875" cy="3268695"/>
          </a:xfrm>
        </p:spPr>
        <p:txBody>
          <a:bodyPr>
            <a:noAutofit/>
          </a:bodyPr>
          <a:lstStyle/>
          <a:p>
            <a:pPr>
              <a:spcAft>
                <a:spcPts val="600"/>
              </a:spcAft>
            </a:pPr>
            <a:r>
              <a:rPr lang="en-US" altLang="zh-CN" dirty="0"/>
              <a:t>Quick</a:t>
            </a:r>
            <a:r>
              <a:rPr lang="zh-CN" altLang="en-US" dirty="0"/>
              <a:t> </a:t>
            </a:r>
            <a:r>
              <a:rPr lang="en-US" altLang="zh-CN" dirty="0"/>
              <a:t>recap:</a:t>
            </a:r>
          </a:p>
          <a:p>
            <a:pPr lvl="1">
              <a:spcAft>
                <a:spcPts val="600"/>
              </a:spcAft>
            </a:pPr>
            <a:r>
              <a:rPr lang="en-US" dirty="0"/>
              <a:t>Beam search can work very well in tasks where </a:t>
            </a:r>
            <a:r>
              <a:rPr lang="en-US" dirty="0">
                <a:solidFill>
                  <a:srgbClr val="FF0000"/>
                </a:solidFill>
              </a:rPr>
              <a:t>the length of the desired generation is more or less predictable</a:t>
            </a:r>
            <a:r>
              <a:rPr lang="en-US" dirty="0"/>
              <a:t> as in </a:t>
            </a:r>
            <a:r>
              <a:rPr lang="en-US" altLang="zh-CN" dirty="0"/>
              <a:t>MT</a:t>
            </a:r>
            <a:r>
              <a:rPr lang="en-US" dirty="0"/>
              <a:t> or summarization</a:t>
            </a:r>
          </a:p>
          <a:p>
            <a:pPr lvl="1">
              <a:spcAft>
                <a:spcPts val="600"/>
              </a:spcAft>
            </a:pPr>
            <a:r>
              <a:rPr lang="en-US" dirty="0"/>
              <a:t>But this is not the case for open-ended generation where the desired output length can vary greatly, e.g. dialog and story generation.</a:t>
            </a:r>
          </a:p>
          <a:p>
            <a:pPr lvl="1">
              <a:spcAft>
                <a:spcPts val="600"/>
              </a:spcAft>
            </a:pPr>
            <a:r>
              <a:rPr lang="en-US" dirty="0"/>
              <a:t>We have seen that beam search heavily suffers from repetitive generation. This is especially hard to control with n-gram- or other penalties.</a:t>
            </a:r>
          </a:p>
          <a:p>
            <a:pPr lvl="1">
              <a:spcAft>
                <a:spcPts val="600"/>
              </a:spcAft>
            </a:pPr>
            <a:endParaRPr lang="en-US" dirty="0"/>
          </a:p>
          <a:p>
            <a:pPr lvl="1">
              <a:spcAft>
                <a:spcPts val="600"/>
              </a:spcAft>
            </a:pPr>
            <a:endParaRPr lang="en-CN" dirty="0"/>
          </a:p>
        </p:txBody>
      </p:sp>
      <p:sp>
        <p:nvSpPr>
          <p:cNvPr id="4" name="Slide Number Placeholder 3">
            <a:extLst>
              <a:ext uri="{FF2B5EF4-FFF2-40B4-BE49-F238E27FC236}">
                <a16:creationId xmlns:a16="http://schemas.microsoft.com/office/drawing/2014/main" id="{1EBF487A-ED84-4D43-97B6-BC247ECE7231}"/>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
        <p:nvSpPr>
          <p:cNvPr id="6" name="文本框 5">
            <a:extLst>
              <a:ext uri="{FF2B5EF4-FFF2-40B4-BE49-F238E27FC236}">
                <a16:creationId xmlns:a16="http://schemas.microsoft.com/office/drawing/2014/main" id="{646926E3-6BA0-DE6A-8305-5128D7749838}"/>
              </a:ext>
            </a:extLst>
          </p:cNvPr>
          <p:cNvSpPr txBox="1"/>
          <p:nvPr/>
        </p:nvSpPr>
        <p:spPr>
          <a:xfrm>
            <a:off x="2471114" y="5088473"/>
            <a:ext cx="8231863" cy="954107"/>
          </a:xfrm>
          <a:prstGeom prst="rect">
            <a:avLst/>
          </a:prstGeom>
          <a:noFill/>
        </p:spPr>
        <p:txBody>
          <a:bodyPr wrap="square">
            <a:spAutoFit/>
          </a:bodyPr>
          <a:lstStyle/>
          <a:p>
            <a:r>
              <a:rPr lang="en-US" altLang="zh-CN" sz="2800" b="1" dirty="0">
                <a:solidFill>
                  <a:srgbClr val="FF0000"/>
                </a:solidFill>
              </a:rPr>
              <a:t>Does</a:t>
            </a:r>
            <a:r>
              <a:rPr lang="zh-CN" altLang="en-US" sz="2800" b="1" dirty="0">
                <a:solidFill>
                  <a:srgbClr val="FF0000"/>
                </a:solidFill>
              </a:rPr>
              <a:t> </a:t>
            </a:r>
            <a:r>
              <a:rPr lang="en-US" altLang="zh-CN" sz="2800" b="1" dirty="0">
                <a:solidFill>
                  <a:srgbClr val="FF0000"/>
                </a:solidFill>
              </a:rPr>
              <a:t>high quality human language follow a distribution of high probability next words?</a:t>
            </a:r>
            <a:endParaRPr lang="zh-CN" altLang="en-US" sz="2800" b="1" dirty="0">
              <a:solidFill>
                <a:srgbClr val="FF0000"/>
              </a:solidFill>
            </a:endParaRPr>
          </a:p>
        </p:txBody>
      </p:sp>
    </p:spTree>
    <p:extLst>
      <p:ext uri="{BB962C8B-B14F-4D97-AF65-F5344CB8AC3E}">
        <p14:creationId xmlns:p14="http://schemas.microsoft.com/office/powerpoint/2010/main" val="412856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36B1-07DC-C345-99AD-65B1F886F4DC}"/>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sp>
        <p:nvSpPr>
          <p:cNvPr id="3" name="Content Placeholder 2">
            <a:extLst>
              <a:ext uri="{FF2B5EF4-FFF2-40B4-BE49-F238E27FC236}">
                <a16:creationId xmlns:a16="http://schemas.microsoft.com/office/drawing/2014/main" id="{DF7827CD-A947-6A4D-B268-1D9A256791FF}"/>
              </a:ext>
            </a:extLst>
          </p:cNvPr>
          <p:cNvSpPr>
            <a:spLocks noGrp="1"/>
          </p:cNvSpPr>
          <p:nvPr>
            <p:ph idx="1"/>
          </p:nvPr>
        </p:nvSpPr>
        <p:spPr>
          <a:xfrm>
            <a:off x="517525" y="1108434"/>
            <a:ext cx="11064875" cy="1460596"/>
          </a:xfrm>
        </p:spPr>
        <p:txBody>
          <a:bodyPr>
            <a:noAutofit/>
          </a:bodyPr>
          <a:lstStyle/>
          <a:p>
            <a:r>
              <a:rPr lang="en-US" altLang="zh-CN" dirty="0"/>
              <a:t>H</a:t>
            </a:r>
            <a:r>
              <a:rPr lang="en-US" dirty="0"/>
              <a:t>igh quality human language does not follow a distribution of high probability next words. In other words, as humans, we want generated text to surprise us and not to be boring/predictable.</a:t>
            </a:r>
            <a:endParaRPr lang="en-CN" dirty="0"/>
          </a:p>
        </p:txBody>
      </p:sp>
      <p:sp>
        <p:nvSpPr>
          <p:cNvPr id="4" name="Slide Number Placeholder 3">
            <a:extLst>
              <a:ext uri="{FF2B5EF4-FFF2-40B4-BE49-F238E27FC236}">
                <a16:creationId xmlns:a16="http://schemas.microsoft.com/office/drawing/2014/main" id="{88246061-29A8-3F49-B505-EB4D3270AC06}"/>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pic>
        <p:nvPicPr>
          <p:cNvPr id="6" name="Picture 5">
            <a:extLst>
              <a:ext uri="{FF2B5EF4-FFF2-40B4-BE49-F238E27FC236}">
                <a16:creationId xmlns:a16="http://schemas.microsoft.com/office/drawing/2014/main" id="{E1469426-96E2-9A48-A5E8-7771602CC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268" y="2569030"/>
            <a:ext cx="7809391" cy="4190999"/>
          </a:xfrm>
          <a:prstGeom prst="rect">
            <a:avLst/>
          </a:prstGeom>
        </p:spPr>
      </p:pic>
    </p:spTree>
    <p:extLst>
      <p:ext uri="{BB962C8B-B14F-4D97-AF65-F5344CB8AC3E}">
        <p14:creationId xmlns:p14="http://schemas.microsoft.com/office/powerpoint/2010/main" val="2872580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6250F33-658C-6F44-8904-6C742A9156D2}"/>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𝑘</m:t>
                    </m:r>
                    <m:r>
                      <a:rPr lang="zh-CN" altLang="en-US" i="1" dirty="0" smtClean="0">
                        <a:latin typeface="Cambria Math" panose="02040503050406030204" pitchFamily="18" charset="0"/>
                      </a:rPr>
                      <m:t> </m:t>
                    </m:r>
                  </m:oMath>
                </a14:m>
                <a:r>
                  <a:rPr lang="en-US" altLang="zh-CN" dirty="0"/>
                  <a:t>sampling</a:t>
                </a:r>
                <a:endParaRPr lang="en-CN" dirty="0"/>
              </a:p>
            </p:txBody>
          </p:sp>
        </mc:Choice>
        <mc:Fallback xmlns="">
          <p:sp>
            <p:nvSpPr>
              <p:cNvPr id="2" name="Title 1">
                <a:extLst>
                  <a:ext uri="{FF2B5EF4-FFF2-40B4-BE49-F238E27FC236}">
                    <a16:creationId xmlns:a16="http://schemas.microsoft.com/office/drawing/2014/main" id="{16250F33-658C-6F44-8904-6C742A9156D2}"/>
                  </a:ext>
                </a:extLst>
              </p:cNvPr>
              <p:cNvSpPr>
                <a:spLocks noGrp="1" noRot="1" noChangeAspect="1" noMove="1" noResize="1" noEditPoints="1" noAdjustHandles="1" noChangeArrowheads="1" noChangeShapeType="1" noTextEdit="1"/>
              </p:cNvSpPr>
              <p:nvPr>
                <p:ph type="title"/>
              </p:nvPr>
            </p:nvSpPr>
            <p:spPr>
              <a:blipFill>
                <a:blip r:embed="rId2"/>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BE7F9B-91A9-8249-BFC0-AB95B6DF6397}"/>
                  </a:ext>
                </a:extLst>
              </p:cNvPr>
              <p:cNvSpPr>
                <a:spLocks noGrp="1"/>
              </p:cNvSpPr>
              <p:nvPr>
                <p:ph idx="1"/>
              </p:nvPr>
            </p:nvSpPr>
            <p:spPr>
              <a:xfrm>
                <a:off x="517526" y="1108433"/>
                <a:ext cx="11553826" cy="5508233"/>
              </a:xfrm>
            </p:spPr>
            <p:txBody>
              <a:bodyPr/>
              <a:lstStyle/>
              <a:p>
                <a:pPr>
                  <a:spcBef>
                    <a:spcPts val="400"/>
                  </a:spcBef>
                  <a:spcAft>
                    <a:spcPts val="0"/>
                  </a:spcAft>
                </a:pPr>
                <a:r>
                  <a:rPr lang="en-US" altLang="zh-CN" dirty="0"/>
                  <a:t>A</a:t>
                </a:r>
                <a:r>
                  <a:rPr lang="en-US" dirty="0"/>
                  <a:t> simple, but very powerful sampling scheme</a:t>
                </a:r>
              </a:p>
              <a:p>
                <a:pPr>
                  <a:spcBef>
                    <a:spcPts val="400"/>
                  </a:spcBef>
                  <a:spcAft>
                    <a:spcPts val="0"/>
                  </a:spcAft>
                </a:pPr>
                <a:r>
                  <a:rPr lang="en-US" altLang="zh-CN" dirty="0"/>
                  <a:t>T</a:t>
                </a:r>
                <a:r>
                  <a:rPr lang="en-US" dirty="0"/>
                  <a:t>he </a:t>
                </a:r>
                <a14:m>
                  <m:oMath xmlns:m="http://schemas.openxmlformats.org/officeDocument/2006/math">
                    <m:r>
                      <a:rPr lang="en-US" altLang="zh-CN" b="0" i="1" dirty="0" smtClean="0">
                        <a:latin typeface="Cambria Math" panose="02040503050406030204" pitchFamily="18" charset="0"/>
                      </a:rPr>
                      <m:t>𝑘</m:t>
                    </m:r>
                  </m:oMath>
                </a14:m>
                <a:r>
                  <a:rPr lang="en-US" dirty="0"/>
                  <a:t> most likely next words are filtered and the probability mass is redistributed among only those</a:t>
                </a:r>
                <a:r>
                  <a:rPr lang="en-US" altLang="zh-CN" dirty="0"/>
                  <a:t> </a:t>
                </a:r>
                <a14:m>
                  <m:oMath xmlns:m="http://schemas.openxmlformats.org/officeDocument/2006/math">
                    <m:r>
                      <a:rPr lang="en-US" altLang="zh-CN" i="1" dirty="0">
                        <a:latin typeface="Cambria Math" panose="02040503050406030204" pitchFamily="18" charset="0"/>
                      </a:rPr>
                      <m:t>𝑘</m:t>
                    </m:r>
                  </m:oMath>
                </a14:m>
                <a:r>
                  <a:rPr lang="zh-CN" altLang="en-US" dirty="0"/>
                  <a:t> </a:t>
                </a:r>
                <a:r>
                  <a:rPr lang="en-US" dirty="0"/>
                  <a:t>next words</a:t>
                </a:r>
                <a:endParaRPr lang="en-CN" dirty="0"/>
              </a:p>
            </p:txBody>
          </p:sp>
        </mc:Choice>
        <mc:Fallback xmlns="">
          <p:sp>
            <p:nvSpPr>
              <p:cNvPr id="3" name="Content Placeholder 2">
                <a:extLst>
                  <a:ext uri="{FF2B5EF4-FFF2-40B4-BE49-F238E27FC236}">
                    <a16:creationId xmlns:a16="http://schemas.microsoft.com/office/drawing/2014/main" id="{E9BE7F9B-91A9-8249-BFC0-AB95B6DF6397}"/>
                  </a:ext>
                </a:extLst>
              </p:cNvPr>
              <p:cNvSpPr>
                <a:spLocks noGrp="1" noRot="1" noChangeAspect="1" noMove="1" noResize="1" noEditPoints="1" noAdjustHandles="1" noChangeArrowheads="1" noChangeShapeType="1" noTextEdit="1"/>
              </p:cNvSpPr>
              <p:nvPr>
                <p:ph idx="1"/>
              </p:nvPr>
            </p:nvSpPr>
            <p:spPr>
              <a:xfrm>
                <a:off x="517526" y="1108433"/>
                <a:ext cx="11553826" cy="5508233"/>
              </a:xfrm>
              <a:blipFill>
                <a:blip r:embed="rId3"/>
                <a:stretch>
                  <a:fillRect l="-878" t="-115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105CE390-391B-C444-8A9F-CFAB1DE51F2E}"/>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pic>
        <p:nvPicPr>
          <p:cNvPr id="3074" name="Picture 2" descr="Top K sampling">
            <a:extLst>
              <a:ext uri="{FF2B5EF4-FFF2-40B4-BE49-F238E27FC236}">
                <a16:creationId xmlns:a16="http://schemas.microsoft.com/office/drawing/2014/main" id="{764142D9-5A0A-2B4F-8A98-A18594D4D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85" y="2625691"/>
            <a:ext cx="9144000" cy="39909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7BB647-E5CE-0F4C-93C3-ADC2B0FFE957}"/>
                  </a:ext>
                </a:extLst>
              </p:cNvPr>
              <p:cNvSpPr txBox="1"/>
              <p:nvPr/>
            </p:nvSpPr>
            <p:spPr>
              <a:xfrm>
                <a:off x="8219618" y="3862549"/>
                <a:ext cx="3667581" cy="1938992"/>
              </a:xfrm>
              <a:prstGeom prst="rect">
                <a:avLst/>
              </a:prstGeom>
              <a:noFill/>
            </p:spPr>
            <p:txBody>
              <a:bodyPr wrap="square">
                <a:spAutoFit/>
              </a:bodyPr>
              <a:lstStyle/>
              <a:p>
                <a:r>
                  <a:rPr lang="en-US" sz="2400" dirty="0"/>
                  <a:t>Having set </a:t>
                </a:r>
                <a14:m>
                  <m:oMath xmlns:m="http://schemas.openxmlformats.org/officeDocument/2006/math">
                    <m:r>
                      <a:rPr lang="en-US" altLang="zh-CN" sz="2400" i="1" dirty="0" smtClean="0">
                        <a:latin typeface="Cambria Math" panose="02040503050406030204" pitchFamily="18" charset="0"/>
                      </a:rPr>
                      <m:t>𝑘</m:t>
                    </m:r>
                    <m:r>
                      <a:rPr lang="en-US" altLang="zh-CN" sz="2400" b="0" i="1" dirty="0" smtClean="0">
                        <a:latin typeface="Cambria Math" panose="02040503050406030204" pitchFamily="18" charset="0"/>
                      </a:rPr>
                      <m:t>=6</m:t>
                    </m:r>
                  </m:oMath>
                </a14:m>
                <a:r>
                  <a:rPr lang="en-US" altLang="zh-CN" sz="2400" dirty="0"/>
                  <a:t>.</a:t>
                </a:r>
                <a:r>
                  <a:rPr lang="zh-CN" altLang="en-US" sz="2400" dirty="0"/>
                  <a:t> </a:t>
                </a:r>
                <a:r>
                  <a:rPr lang="en-US" altLang="zh-CN" sz="2400" dirty="0"/>
                  <a:t>It</a:t>
                </a:r>
                <a:r>
                  <a:rPr lang="zh-CN" altLang="en-US" sz="2400" dirty="0"/>
                  <a:t> </a:t>
                </a:r>
                <a:r>
                  <a:rPr lang="en-US" altLang="zh-CN" sz="2400" dirty="0"/>
                  <a:t>eliminates the rather weird candidates (“not”,</a:t>
                </a:r>
                <a:r>
                  <a:rPr lang="zh-CN" altLang="en-US" sz="2400" dirty="0"/>
                  <a:t> </a:t>
                </a:r>
                <a:r>
                  <a:rPr lang="en-US" altLang="zh-CN" sz="2400" dirty="0"/>
                  <a:t>“the”,</a:t>
                </a:r>
                <a:r>
                  <a:rPr lang="zh-CN" altLang="en-US" sz="2400" dirty="0"/>
                  <a:t> </a:t>
                </a:r>
                <a:r>
                  <a:rPr lang="en-US" altLang="zh-CN" sz="2400" dirty="0"/>
                  <a:t>“small”,</a:t>
                </a:r>
                <a:r>
                  <a:rPr lang="zh-CN" altLang="en-US" sz="2400" dirty="0"/>
                  <a:t> </a:t>
                </a:r>
                <a:r>
                  <a:rPr lang="en-US" altLang="zh-CN" sz="2400" dirty="0"/>
                  <a:t>“told”)</a:t>
                </a:r>
                <a:r>
                  <a:rPr lang="zh-CN" altLang="en-US" sz="2400" dirty="0"/>
                  <a:t> </a:t>
                </a:r>
                <a:r>
                  <a:rPr lang="en-US" altLang="zh-CN" sz="2400" dirty="0"/>
                  <a:t> in the second sampling step.</a:t>
                </a:r>
                <a:endParaRPr lang="en-CN" sz="2400" dirty="0"/>
              </a:p>
            </p:txBody>
          </p:sp>
        </mc:Choice>
        <mc:Fallback xmlns="">
          <p:sp>
            <p:nvSpPr>
              <p:cNvPr id="7" name="TextBox 6">
                <a:extLst>
                  <a:ext uri="{FF2B5EF4-FFF2-40B4-BE49-F238E27FC236}">
                    <a16:creationId xmlns:a16="http://schemas.microsoft.com/office/drawing/2014/main" id="{947BB647-E5CE-0F4C-93C3-ADC2B0FFE957}"/>
                  </a:ext>
                </a:extLst>
              </p:cNvPr>
              <p:cNvSpPr txBox="1">
                <a:spLocks noRot="1" noChangeAspect="1" noMove="1" noResize="1" noEditPoints="1" noAdjustHandles="1" noChangeArrowheads="1" noChangeShapeType="1" noTextEdit="1"/>
              </p:cNvSpPr>
              <p:nvPr/>
            </p:nvSpPr>
            <p:spPr>
              <a:xfrm>
                <a:off x="8219618" y="3862549"/>
                <a:ext cx="3667581" cy="1938992"/>
              </a:xfrm>
              <a:prstGeom prst="rect">
                <a:avLst/>
              </a:prstGeom>
              <a:blipFill>
                <a:blip r:embed="rId5"/>
                <a:stretch>
                  <a:fillRect l="-2759" t="-2614" r="-3448" b="-6536"/>
                </a:stretch>
              </a:blipFill>
            </p:spPr>
            <p:txBody>
              <a:bodyPr/>
              <a:lstStyle/>
              <a:p>
                <a:r>
                  <a:rPr lang="en-CN">
                    <a:noFill/>
                  </a:rPr>
                  <a:t> </a:t>
                </a:r>
              </a:p>
            </p:txBody>
          </p:sp>
        </mc:Fallback>
      </mc:AlternateContent>
    </p:spTree>
    <p:extLst>
      <p:ext uri="{BB962C8B-B14F-4D97-AF65-F5344CB8AC3E}">
        <p14:creationId xmlns:p14="http://schemas.microsoft.com/office/powerpoint/2010/main" val="18800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b="1" dirty="0"/>
              <a:t>Transformers</a:t>
            </a:r>
            <a:r>
              <a:rPr lang="zh-CN" altLang="en-US" b="1" dirty="0"/>
              <a:t> </a:t>
            </a:r>
            <a:r>
              <a:rPr lang="en-US" altLang="zh-CN" b="1" dirty="0"/>
              <a:t>as</a:t>
            </a:r>
            <a:r>
              <a:rPr lang="zh-CN" altLang="en-US" b="1" dirty="0"/>
              <a:t> </a:t>
            </a:r>
            <a:r>
              <a:rPr lang="en-US" altLang="zh-CN" b="1" dirty="0"/>
              <a:t>LMs</a:t>
            </a:r>
          </a:p>
        </p:txBody>
      </p:sp>
    </p:spTree>
    <p:extLst>
      <p:ext uri="{BB962C8B-B14F-4D97-AF65-F5344CB8AC3E}">
        <p14:creationId xmlns:p14="http://schemas.microsoft.com/office/powerpoint/2010/main" val="146749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1CD165-CDD0-2F4B-9FDC-A31C91398017}"/>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𝑘</m:t>
                    </m:r>
                    <m:r>
                      <a:rPr lang="zh-CN" altLang="en-US" i="1" dirty="0" smtClean="0">
                        <a:latin typeface="Cambria Math" panose="02040503050406030204" pitchFamily="18" charset="0"/>
                      </a:rPr>
                      <m:t> </m:t>
                    </m:r>
                  </m:oMath>
                </a14:m>
                <a:r>
                  <a:rPr lang="en-US" altLang="zh-CN" dirty="0"/>
                  <a:t>sampling</a:t>
                </a:r>
                <a:endParaRPr lang="en-CN" dirty="0"/>
              </a:p>
            </p:txBody>
          </p:sp>
        </mc:Choice>
        <mc:Fallback xmlns="">
          <p:sp>
            <p:nvSpPr>
              <p:cNvPr id="2" name="Title 1">
                <a:extLst>
                  <a:ext uri="{FF2B5EF4-FFF2-40B4-BE49-F238E27FC236}">
                    <a16:creationId xmlns:a16="http://schemas.microsoft.com/office/drawing/2014/main" id="{491CD165-CDD0-2F4B-9FDC-A31C91398017}"/>
                  </a:ext>
                </a:extLst>
              </p:cNvPr>
              <p:cNvSpPr>
                <a:spLocks noGrp="1" noRot="1" noChangeAspect="1" noMove="1" noResize="1" noEditPoints="1" noAdjustHandles="1" noChangeArrowheads="1" noChangeShapeType="1" noTextEdit="1"/>
              </p:cNvSpPr>
              <p:nvPr>
                <p:ph type="title"/>
              </p:nvPr>
            </p:nvSpPr>
            <p:spPr>
              <a:blipFill>
                <a:blip r:embed="rId2"/>
                <a:stretch>
                  <a:fillRect l="-1866" t="-32653" b="-40816"/>
                </a:stretch>
              </a:blipFill>
            </p:spPr>
            <p:txBody>
              <a:bodyPr/>
              <a:lstStyle/>
              <a:p>
                <a:r>
                  <a:rPr lang="en-CN">
                    <a:noFill/>
                  </a:rPr>
                  <a:t> </a:t>
                </a:r>
              </a:p>
            </p:txBody>
          </p:sp>
        </mc:Fallback>
      </mc:AlternateContent>
      <p:pic>
        <p:nvPicPr>
          <p:cNvPr id="6" name="Content Placeholder 5">
            <a:extLst>
              <a:ext uri="{FF2B5EF4-FFF2-40B4-BE49-F238E27FC236}">
                <a16:creationId xmlns:a16="http://schemas.microsoft.com/office/drawing/2014/main" id="{5CD8CEF2-2DC1-904B-8AD4-69D3B3D04E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8813" y="2029505"/>
            <a:ext cx="5439455" cy="3217182"/>
          </a:xfrm>
        </p:spPr>
      </p:pic>
      <p:sp>
        <p:nvSpPr>
          <p:cNvPr id="4" name="Slide Number Placeholder 3">
            <a:extLst>
              <a:ext uri="{FF2B5EF4-FFF2-40B4-BE49-F238E27FC236}">
                <a16:creationId xmlns:a16="http://schemas.microsoft.com/office/drawing/2014/main" id="{65406EA4-7811-1049-AD0D-BD023B6E5B9E}"/>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sp>
        <p:nvSpPr>
          <p:cNvPr id="8" name="TextBox 7">
            <a:extLst>
              <a:ext uri="{FF2B5EF4-FFF2-40B4-BE49-F238E27FC236}">
                <a16:creationId xmlns:a16="http://schemas.microsoft.com/office/drawing/2014/main" id="{1C7FEE37-B395-0243-9FB2-AB831115DE9E}"/>
              </a:ext>
            </a:extLst>
          </p:cNvPr>
          <p:cNvSpPr txBox="1"/>
          <p:nvPr/>
        </p:nvSpPr>
        <p:spPr>
          <a:xfrm>
            <a:off x="6847341" y="2029505"/>
            <a:ext cx="4685846" cy="2677656"/>
          </a:xfrm>
          <a:prstGeom prst="rect">
            <a:avLst/>
          </a:prstGeom>
          <a:noFill/>
        </p:spPr>
        <p:txBody>
          <a:bodyPr wrap="square">
            <a:spAutoFit/>
          </a:bodyPr>
          <a:lstStyle/>
          <a:p>
            <a:r>
              <a:rPr lang="en-US" sz="2400" b="1" dirty="0"/>
              <a:t>Output</a:t>
            </a:r>
            <a:r>
              <a:rPr lang="en-US" sz="2400" dirty="0"/>
              <a:t>: I enjoy walking with my cute dog. It's so good to have an environment where your dog is available to share with you and we'll be taking care of you. We hope you'll find this story interesting! I am from</a:t>
            </a:r>
            <a:endParaRPr lang="en-CN" sz="2400" dirty="0"/>
          </a:p>
        </p:txBody>
      </p:sp>
      <p:sp>
        <p:nvSpPr>
          <p:cNvPr id="10" name="TextBox 9">
            <a:extLst>
              <a:ext uri="{FF2B5EF4-FFF2-40B4-BE49-F238E27FC236}">
                <a16:creationId xmlns:a16="http://schemas.microsoft.com/office/drawing/2014/main" id="{7D606752-F601-954C-971C-A7A75AB3F66E}"/>
              </a:ext>
            </a:extLst>
          </p:cNvPr>
          <p:cNvSpPr txBox="1"/>
          <p:nvPr/>
        </p:nvSpPr>
        <p:spPr>
          <a:xfrm>
            <a:off x="1941740" y="5901250"/>
            <a:ext cx="8313056" cy="523220"/>
          </a:xfrm>
          <a:prstGeom prst="rect">
            <a:avLst/>
          </a:prstGeom>
          <a:noFill/>
        </p:spPr>
        <p:txBody>
          <a:bodyPr wrap="square">
            <a:spAutoFit/>
          </a:bodyPr>
          <a:lstStyle/>
          <a:p>
            <a:r>
              <a:rPr lang="en-US" sz="2800" dirty="0"/>
              <a:t>The text is arguably the quite human-sounding text</a:t>
            </a:r>
            <a:r>
              <a:rPr lang="en-US" altLang="zh-CN" sz="2800" dirty="0"/>
              <a:t>!</a:t>
            </a:r>
            <a:endParaRPr lang="en-CN" sz="2800" dirty="0"/>
          </a:p>
        </p:txBody>
      </p:sp>
    </p:spTree>
    <p:extLst>
      <p:ext uri="{BB962C8B-B14F-4D97-AF65-F5344CB8AC3E}">
        <p14:creationId xmlns:p14="http://schemas.microsoft.com/office/powerpoint/2010/main" val="3575050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C7B4A19-BFE1-AA41-AB55-F203B079C8A3}"/>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𝑘</m:t>
                    </m:r>
                    <m:r>
                      <a:rPr lang="zh-CN" altLang="en-US" i="1" dirty="0" smtClean="0">
                        <a:latin typeface="Cambria Math" panose="02040503050406030204" pitchFamily="18" charset="0"/>
                      </a:rPr>
                      <m:t> </m:t>
                    </m:r>
                  </m:oMath>
                </a14:m>
                <a:r>
                  <a:rPr lang="en-US" altLang="zh-CN" dirty="0"/>
                  <a:t>sampling</a:t>
                </a:r>
                <a:r>
                  <a:rPr lang="zh-CN" altLang="en-US" dirty="0"/>
                  <a:t> </a:t>
                </a:r>
                <a:r>
                  <a:rPr lang="en-US" altLang="zh-CN" dirty="0"/>
                  <a:t>issue</a:t>
                </a:r>
                <a:endParaRPr lang="en-CN" dirty="0"/>
              </a:p>
            </p:txBody>
          </p:sp>
        </mc:Choice>
        <mc:Fallback xmlns="">
          <p:sp>
            <p:nvSpPr>
              <p:cNvPr id="2" name="Title 1">
                <a:extLst>
                  <a:ext uri="{FF2B5EF4-FFF2-40B4-BE49-F238E27FC236}">
                    <a16:creationId xmlns:a16="http://schemas.microsoft.com/office/drawing/2014/main" id="{AC7B4A19-BFE1-AA41-AB55-F203B079C8A3}"/>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BA9950-B38C-7C47-A2B4-D32A9115908E}"/>
                  </a:ext>
                </a:extLst>
              </p:cNvPr>
              <p:cNvSpPr>
                <a:spLocks noGrp="1"/>
              </p:cNvSpPr>
              <p:nvPr>
                <p:ph idx="1"/>
              </p:nvPr>
            </p:nvSpPr>
            <p:spPr>
              <a:xfrm>
                <a:off x="517525" y="1108434"/>
                <a:ext cx="11064875" cy="2749798"/>
              </a:xfrm>
            </p:spPr>
            <p:txBody>
              <a:bodyPr>
                <a:noAutofit/>
              </a:bodyPr>
              <a:lstStyle/>
              <a:p>
                <a:r>
                  <a:rPr lang="en-US" altLang="zh-CN" dirty="0"/>
                  <a:t>I</a:t>
                </a:r>
                <a:r>
                  <a:rPr lang="en-US" dirty="0"/>
                  <a:t>t does not dynamically adapt the number of words that are filtered from the next word probability distribution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oMath>
                </a14:m>
                <a:endParaRPr lang="en-US" dirty="0"/>
              </a:p>
              <a:p>
                <a:r>
                  <a:rPr lang="en-US" dirty="0"/>
                  <a:t>This can be problematic as some words might be sampled from a very sharp distribution, whereas others from a much more flat distribution (distribution on the left in the graph above).</a:t>
                </a:r>
                <a:endParaRPr lang="en-CN" dirty="0"/>
              </a:p>
            </p:txBody>
          </p:sp>
        </mc:Choice>
        <mc:Fallback xmlns="">
          <p:sp>
            <p:nvSpPr>
              <p:cNvPr id="3" name="Content Placeholder 2">
                <a:extLst>
                  <a:ext uri="{FF2B5EF4-FFF2-40B4-BE49-F238E27FC236}">
                    <a16:creationId xmlns:a16="http://schemas.microsoft.com/office/drawing/2014/main" id="{AEBA9950-B38C-7C47-A2B4-D32A9115908E}"/>
                  </a:ext>
                </a:extLst>
              </p:cNvPr>
              <p:cNvSpPr>
                <a:spLocks noGrp="1" noRot="1" noChangeAspect="1" noMove="1" noResize="1" noEditPoints="1" noAdjustHandles="1" noChangeArrowheads="1" noChangeShapeType="1" noTextEdit="1"/>
              </p:cNvSpPr>
              <p:nvPr>
                <p:ph idx="1"/>
              </p:nvPr>
            </p:nvSpPr>
            <p:spPr>
              <a:xfrm>
                <a:off x="517525" y="1108434"/>
                <a:ext cx="11064875" cy="2749798"/>
              </a:xfrm>
              <a:blipFill>
                <a:blip r:embed="rId4"/>
                <a:stretch>
                  <a:fillRect l="-916" t="-2304" r="-1718" b="-461"/>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DA944949-9CDB-904E-84F2-3BEBFF13443D}"/>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pic>
        <p:nvPicPr>
          <p:cNvPr id="5" name="Picture 2" descr="Top K sampling">
            <a:extLst>
              <a:ext uri="{FF2B5EF4-FFF2-40B4-BE49-F238E27FC236}">
                <a16:creationId xmlns:a16="http://schemas.microsoft.com/office/drawing/2014/main" id="{DCCF02A2-09E5-3940-A4BA-A39D66C06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486" y="3996103"/>
            <a:ext cx="6004155" cy="26205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A7E10F-8C92-9D44-83FF-0FF9DFEB7992}"/>
              </a:ext>
            </a:extLst>
          </p:cNvPr>
          <p:cNvSpPr txBox="1"/>
          <p:nvPr/>
        </p:nvSpPr>
        <p:spPr>
          <a:xfrm>
            <a:off x="7452972" y="3858231"/>
            <a:ext cx="4434227" cy="1448153"/>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altLang="zh-CN" sz="2400" dirty="0"/>
              <a:t>T=1,</a:t>
            </a:r>
            <a:r>
              <a:rPr lang="zh-CN" altLang="en-US" sz="2400" dirty="0"/>
              <a:t> </a:t>
            </a:r>
            <a:r>
              <a:rPr lang="en-US" altLang="zh-CN" sz="2400" dirty="0"/>
              <a:t>the</a:t>
            </a:r>
            <a:r>
              <a:rPr lang="zh-CN" altLang="en-US" sz="2400" dirty="0"/>
              <a:t> </a:t>
            </a:r>
            <a:r>
              <a:rPr lang="en-US" altLang="zh-CN" sz="2400" dirty="0"/>
              <a:t>distribution</a:t>
            </a:r>
            <a:r>
              <a:rPr lang="zh-CN" altLang="en-US" sz="2400" dirty="0"/>
              <a:t> </a:t>
            </a:r>
            <a:r>
              <a:rPr lang="en-US" altLang="zh-CN" sz="2400" dirty="0"/>
              <a:t>is</a:t>
            </a:r>
            <a:r>
              <a:rPr lang="zh-CN" altLang="en-US" sz="2400" dirty="0"/>
              <a:t> </a:t>
            </a:r>
            <a:r>
              <a:rPr lang="en-US" altLang="zh-CN" sz="2400" dirty="0"/>
              <a:t>flat</a:t>
            </a:r>
          </a:p>
          <a:p>
            <a:pPr marL="285750" indent="-285750">
              <a:lnSpc>
                <a:spcPct val="200000"/>
              </a:lnSpc>
              <a:buFont typeface="Arial" panose="020B0604020202020204" pitchFamily="34" charset="0"/>
              <a:buChar char="•"/>
            </a:pPr>
            <a:r>
              <a:rPr lang="en-US" altLang="zh-CN" sz="2400" dirty="0"/>
              <a:t>T=2,</a:t>
            </a:r>
            <a:r>
              <a:rPr lang="zh-CN" altLang="en-US" sz="2400" dirty="0"/>
              <a:t> </a:t>
            </a:r>
            <a:r>
              <a:rPr lang="en-US" altLang="zh-CN" sz="2400" dirty="0"/>
              <a:t>the</a:t>
            </a:r>
            <a:r>
              <a:rPr lang="zh-CN" altLang="en-US" sz="2400" dirty="0"/>
              <a:t> </a:t>
            </a:r>
            <a:r>
              <a:rPr lang="en-US" altLang="zh-CN" sz="2400" dirty="0"/>
              <a:t>distribution</a:t>
            </a:r>
            <a:r>
              <a:rPr lang="zh-CN" altLang="en-US" sz="2400" dirty="0"/>
              <a:t> </a:t>
            </a:r>
            <a:r>
              <a:rPr lang="en-US" altLang="zh-CN" sz="2400" dirty="0"/>
              <a:t>is</a:t>
            </a:r>
            <a:r>
              <a:rPr lang="zh-CN" altLang="en-US" sz="2400" dirty="0"/>
              <a:t> </a:t>
            </a:r>
            <a:r>
              <a:rPr lang="en-US" altLang="zh-CN" sz="2400" dirty="0"/>
              <a:t>sharp</a:t>
            </a:r>
            <a:endParaRPr lang="en-CN" sz="2400" dirty="0"/>
          </a:p>
        </p:txBody>
      </p:sp>
      <p:sp>
        <p:nvSpPr>
          <p:cNvPr id="7" name="TextBox 6">
            <a:extLst>
              <a:ext uri="{FF2B5EF4-FFF2-40B4-BE49-F238E27FC236}">
                <a16:creationId xmlns:a16="http://schemas.microsoft.com/office/drawing/2014/main" id="{ECB124CC-78FE-BD42-B7E4-962BBF4CE70A}"/>
              </a:ext>
            </a:extLst>
          </p:cNvPr>
          <p:cNvSpPr txBox="1"/>
          <p:nvPr/>
        </p:nvSpPr>
        <p:spPr>
          <a:xfrm>
            <a:off x="8033258" y="5606780"/>
            <a:ext cx="3273653" cy="709490"/>
          </a:xfrm>
          <a:prstGeom prst="rect">
            <a:avLst/>
          </a:prstGeom>
          <a:noFill/>
        </p:spPr>
        <p:txBody>
          <a:bodyPr wrap="none" rtlCol="0">
            <a:spAutoFit/>
          </a:bodyPr>
          <a:lstStyle/>
          <a:p>
            <a:pPr>
              <a:lnSpc>
                <a:spcPct val="200000"/>
              </a:lnSpc>
            </a:pPr>
            <a:r>
              <a:rPr lang="en-US" altLang="zh-CN" sz="2400" b="1" dirty="0"/>
              <a:t>How</a:t>
            </a:r>
            <a:r>
              <a:rPr lang="zh-CN" altLang="en-US" sz="2400" b="1" dirty="0"/>
              <a:t> </a:t>
            </a:r>
            <a:r>
              <a:rPr lang="en-US" altLang="zh-CN" sz="2400" b="1" dirty="0"/>
              <a:t>to</a:t>
            </a:r>
            <a:r>
              <a:rPr lang="zh-CN" altLang="en-US" sz="2400" b="1" dirty="0"/>
              <a:t> </a:t>
            </a:r>
            <a:r>
              <a:rPr lang="en-US" altLang="zh-CN" sz="2400" b="1" dirty="0"/>
              <a:t>handle</a:t>
            </a:r>
            <a:r>
              <a:rPr lang="zh-CN" altLang="en-US" sz="2400" b="1" dirty="0"/>
              <a:t> </a:t>
            </a:r>
            <a:r>
              <a:rPr lang="en-US" altLang="zh-CN" sz="2400" b="1" dirty="0"/>
              <a:t>this?</a:t>
            </a:r>
            <a:endParaRPr lang="en-CN" sz="2400" b="1" dirty="0"/>
          </a:p>
        </p:txBody>
      </p:sp>
    </p:spTree>
    <p:extLst>
      <p:ext uri="{BB962C8B-B14F-4D97-AF65-F5344CB8AC3E}">
        <p14:creationId xmlns:p14="http://schemas.microsoft.com/office/powerpoint/2010/main" val="185697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E3D5BF4-3FFF-3243-9AB4-EE585CE53F2D}"/>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𝑝</m:t>
                    </m:r>
                  </m:oMath>
                </a14:m>
                <a:r>
                  <a:rPr lang="zh-CN" altLang="en-US" dirty="0"/>
                  <a:t> </a:t>
                </a:r>
                <a:r>
                  <a:rPr lang="en-US" dirty="0"/>
                  <a:t>Nucleus Sampling</a:t>
                </a:r>
                <a:endParaRPr lang="en-CN" dirty="0"/>
              </a:p>
            </p:txBody>
          </p:sp>
        </mc:Choice>
        <mc:Fallback xmlns="">
          <p:sp>
            <p:nvSpPr>
              <p:cNvPr id="2" name="Title 1">
                <a:extLst>
                  <a:ext uri="{FF2B5EF4-FFF2-40B4-BE49-F238E27FC236}">
                    <a16:creationId xmlns:a16="http://schemas.microsoft.com/office/drawing/2014/main" id="{8E3D5BF4-3FFF-3243-9AB4-EE585CE53F2D}"/>
                  </a:ext>
                </a:extLst>
              </p:cNvPr>
              <p:cNvSpPr>
                <a:spLocks noGrp="1" noRot="1" noChangeAspect="1" noMove="1" noResize="1" noEditPoints="1" noAdjustHandles="1" noChangeArrowheads="1" noChangeShapeType="1" noTextEdit="1"/>
              </p:cNvSpPr>
              <p:nvPr>
                <p:ph type="title"/>
              </p:nvPr>
            </p:nvSpPr>
            <p:spPr>
              <a:blipFill>
                <a:blip r:embed="rId2"/>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2624B0-C1C2-5340-986B-BB546CFC8392}"/>
                  </a:ext>
                </a:extLst>
              </p:cNvPr>
              <p:cNvSpPr>
                <a:spLocks noGrp="1"/>
              </p:cNvSpPr>
              <p:nvPr>
                <p:ph idx="1"/>
              </p:nvPr>
            </p:nvSpPr>
            <p:spPr>
              <a:xfrm>
                <a:off x="517526" y="1718032"/>
                <a:ext cx="10832646" cy="4000596"/>
              </a:xfrm>
            </p:spPr>
            <p:txBody>
              <a:bodyPr/>
              <a:lstStyle/>
              <a:p>
                <a:r>
                  <a:rPr lang="en-US" dirty="0"/>
                  <a:t>Instead of sampling only from the most likely </a:t>
                </a:r>
                <a14:m>
                  <m:oMath xmlns:m="http://schemas.openxmlformats.org/officeDocument/2006/math">
                    <m:r>
                      <a:rPr lang="en-US" altLang="zh-CN" b="0" i="1" dirty="0" smtClean="0">
                        <a:latin typeface="Cambria Math" panose="02040503050406030204" pitchFamily="18" charset="0"/>
                      </a:rPr>
                      <m:t>𝑘</m:t>
                    </m:r>
                  </m:oMath>
                </a14:m>
                <a:r>
                  <a:rPr lang="en-US" dirty="0"/>
                  <a:t> words, in </a:t>
                </a:r>
                <a:r>
                  <a:rPr lang="en-US" altLang="zh-CN" dirty="0"/>
                  <a:t>T</a:t>
                </a:r>
                <a:r>
                  <a:rPr lang="en-US" dirty="0"/>
                  <a:t>op</a:t>
                </a:r>
                <a:r>
                  <a:rPr lang="en-US" altLang="zh-CN" dirty="0"/>
                  <a:t>-</a:t>
                </a:r>
                <a14:m>
                  <m:oMath xmlns:m="http://schemas.openxmlformats.org/officeDocument/2006/math">
                    <m:r>
                      <a:rPr lang="en-US" altLang="zh-CN" b="0" i="1" smtClean="0">
                        <a:latin typeface="Cambria Math" panose="02040503050406030204" pitchFamily="18" charset="0"/>
                      </a:rPr>
                      <m:t>𝑝</m:t>
                    </m:r>
                  </m:oMath>
                </a14:m>
                <a:r>
                  <a:rPr lang="zh-CN" altLang="en-US" dirty="0"/>
                  <a:t> </a:t>
                </a:r>
                <a:r>
                  <a:rPr lang="en-US" dirty="0"/>
                  <a:t>sampling chooses from the smallest possible set of words whose cumulative probability exceeds the probability </a:t>
                </a:r>
                <a14:m>
                  <m:oMath xmlns:m="http://schemas.openxmlformats.org/officeDocument/2006/math">
                    <m:r>
                      <a:rPr lang="en-US" i="1" dirty="0" smtClean="0">
                        <a:latin typeface="Cambria Math" panose="02040503050406030204" pitchFamily="18" charset="0"/>
                      </a:rPr>
                      <m:t>𝑝</m:t>
                    </m:r>
                  </m:oMath>
                </a14:m>
                <a:r>
                  <a:rPr lang="en-US" dirty="0"/>
                  <a:t>. </a:t>
                </a:r>
              </a:p>
              <a:p>
                <a:r>
                  <a:rPr lang="en-US" dirty="0"/>
                  <a:t>The probability mass is then redistributed among this set of words.</a:t>
                </a:r>
              </a:p>
              <a:p>
                <a:r>
                  <a:rPr lang="en-US" dirty="0"/>
                  <a:t>The size of the set of words</a:t>
                </a:r>
                <a:r>
                  <a:rPr lang="zh-CN" altLang="en-US" dirty="0"/>
                  <a:t> </a:t>
                </a:r>
                <a:r>
                  <a:rPr lang="en-US" dirty="0"/>
                  <a:t>can dynamically increase and decrease according to the next word's probability distribution. </a:t>
                </a:r>
                <a:endParaRPr lang="en-CN" dirty="0"/>
              </a:p>
            </p:txBody>
          </p:sp>
        </mc:Choice>
        <mc:Fallback xmlns="">
          <p:sp>
            <p:nvSpPr>
              <p:cNvPr id="3" name="Content Placeholder 2">
                <a:extLst>
                  <a:ext uri="{FF2B5EF4-FFF2-40B4-BE49-F238E27FC236}">
                    <a16:creationId xmlns:a16="http://schemas.microsoft.com/office/drawing/2014/main" id="{D02624B0-C1C2-5340-986B-BB546CFC8392}"/>
                  </a:ext>
                </a:extLst>
              </p:cNvPr>
              <p:cNvSpPr>
                <a:spLocks noGrp="1" noRot="1" noChangeAspect="1" noMove="1" noResize="1" noEditPoints="1" noAdjustHandles="1" noChangeArrowheads="1" noChangeShapeType="1" noTextEdit="1"/>
              </p:cNvSpPr>
              <p:nvPr>
                <p:ph idx="1"/>
              </p:nvPr>
            </p:nvSpPr>
            <p:spPr>
              <a:xfrm>
                <a:off x="517526" y="1718032"/>
                <a:ext cx="10832646" cy="4000596"/>
              </a:xfrm>
              <a:blipFill>
                <a:blip r:embed="rId3"/>
                <a:stretch>
                  <a:fillRect l="-937" t="-1899"/>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27432C0-0D99-4E41-A805-95F57109AB45}"/>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p:sp>
        <p:nvSpPr>
          <p:cNvPr id="5" name="TextBox 4">
            <a:extLst>
              <a:ext uri="{FF2B5EF4-FFF2-40B4-BE49-F238E27FC236}">
                <a16:creationId xmlns:a16="http://schemas.microsoft.com/office/drawing/2014/main" id="{6833A648-1E2E-CB4D-A0D9-522B17FDD1B1}"/>
              </a:ext>
            </a:extLst>
          </p:cNvPr>
          <p:cNvSpPr txBox="1"/>
          <p:nvPr/>
        </p:nvSpPr>
        <p:spPr>
          <a:xfrm>
            <a:off x="8084127" y="6256880"/>
            <a:ext cx="3590348" cy="369332"/>
          </a:xfrm>
          <a:prstGeom prst="rect">
            <a:avLst/>
          </a:prstGeom>
          <a:noFill/>
        </p:spPr>
        <p:txBody>
          <a:bodyPr wrap="square">
            <a:spAutoFit/>
          </a:bodyPr>
          <a:lstStyle/>
          <a:p>
            <a:r>
              <a:rPr lang="en-US" dirty="0">
                <a:hlinkClick r:id="rId4"/>
              </a:rPr>
              <a:t>Holtzman</a:t>
            </a:r>
            <a:r>
              <a:rPr lang="en-US" altLang="zh-CN" dirty="0">
                <a:hlinkClick r:id="rId4"/>
              </a:rPr>
              <a:t>,</a:t>
            </a:r>
            <a:r>
              <a:rPr lang="zh-CN" altLang="en-US" dirty="0">
                <a:hlinkClick r:id="rId4"/>
              </a:rPr>
              <a:t> </a:t>
            </a:r>
            <a:r>
              <a:rPr lang="en-US" altLang="zh-CN" dirty="0">
                <a:hlinkClick r:id="rId4"/>
              </a:rPr>
              <a:t>et.</a:t>
            </a:r>
            <a:r>
              <a:rPr lang="zh-CN" altLang="en-US" dirty="0">
                <a:hlinkClick r:id="rId4"/>
              </a:rPr>
              <a:t> </a:t>
            </a:r>
            <a:r>
              <a:rPr lang="en-US" altLang="zh-CN" dirty="0">
                <a:hlinkClick r:id="rId4"/>
              </a:rPr>
              <a:t>al.</a:t>
            </a:r>
            <a:r>
              <a:rPr lang="zh-CN" altLang="en-US" dirty="0">
                <a:hlinkClick r:id="rId4"/>
              </a:rPr>
              <a:t> </a:t>
            </a:r>
            <a:r>
              <a:rPr lang="en-US" altLang="zh-CN" dirty="0">
                <a:hlinkClick r:id="rId4"/>
              </a:rPr>
              <a:t>ICLR,</a:t>
            </a:r>
            <a:r>
              <a:rPr lang="zh-CN" altLang="en-US" dirty="0">
                <a:hlinkClick r:id="rId4"/>
              </a:rPr>
              <a:t> </a:t>
            </a:r>
            <a:r>
              <a:rPr lang="en-US" altLang="zh-CN" dirty="0">
                <a:hlinkClick r:id="rId4"/>
              </a:rPr>
              <a:t>2020.</a:t>
            </a:r>
            <a:endParaRPr lang="en-CN" dirty="0"/>
          </a:p>
        </p:txBody>
      </p:sp>
    </p:spTree>
    <p:extLst>
      <p:ext uri="{BB962C8B-B14F-4D97-AF65-F5344CB8AC3E}">
        <p14:creationId xmlns:p14="http://schemas.microsoft.com/office/powerpoint/2010/main" val="2835363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E3D5BF4-3FFF-3243-9AB4-EE585CE53F2D}"/>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𝑝</m:t>
                    </m:r>
                  </m:oMath>
                </a14:m>
                <a:r>
                  <a:rPr lang="zh-CN" altLang="en-US" dirty="0"/>
                  <a:t> </a:t>
                </a:r>
                <a:r>
                  <a:rPr lang="en-US" dirty="0"/>
                  <a:t>Nucleus Sampling</a:t>
                </a:r>
                <a:endParaRPr lang="en-CN" dirty="0"/>
              </a:p>
            </p:txBody>
          </p:sp>
        </mc:Choice>
        <mc:Fallback xmlns="">
          <p:sp>
            <p:nvSpPr>
              <p:cNvPr id="2" name="Title 1">
                <a:extLst>
                  <a:ext uri="{FF2B5EF4-FFF2-40B4-BE49-F238E27FC236}">
                    <a16:creationId xmlns:a16="http://schemas.microsoft.com/office/drawing/2014/main" id="{8E3D5BF4-3FFF-3243-9AB4-EE585CE53F2D}"/>
                  </a:ext>
                </a:extLst>
              </p:cNvPr>
              <p:cNvSpPr>
                <a:spLocks noGrp="1" noRot="1" noChangeAspect="1" noMove="1" noResize="1" noEditPoints="1" noAdjustHandles="1" noChangeArrowheads="1" noChangeShapeType="1" noTextEdit="1"/>
              </p:cNvSpPr>
              <p:nvPr>
                <p:ph type="title"/>
              </p:nvPr>
            </p:nvSpPr>
            <p:spPr>
              <a:blipFill>
                <a:blip r:embed="rId2"/>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2624B0-C1C2-5340-986B-BB546CFC8392}"/>
                  </a:ext>
                </a:extLst>
              </p:cNvPr>
              <p:cNvSpPr>
                <a:spLocks noGrp="1"/>
              </p:cNvSpPr>
              <p:nvPr>
                <p:ph idx="1"/>
              </p:nvPr>
            </p:nvSpPr>
            <p:spPr>
              <a:xfrm>
                <a:off x="517525" y="1108433"/>
                <a:ext cx="10643961" cy="2320567"/>
              </a:xfrm>
            </p:spPr>
            <p:txBody>
              <a:bodyPr>
                <a:noAutofit/>
              </a:bodyPr>
              <a:lstStyle/>
              <a:p>
                <a:pPr>
                  <a:spcBef>
                    <a:spcPts val="400"/>
                  </a:spcBef>
                  <a:spcAft>
                    <a:spcPts val="0"/>
                  </a:spcAft>
                </a:pPr>
                <a:r>
                  <a:rPr lang="en-US" altLang="zh-CN" dirty="0"/>
                  <a:t>S</a:t>
                </a:r>
                <a:r>
                  <a:rPr lang="en-US" dirty="0"/>
                  <a:t>et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=0.92</m:t>
                    </m:r>
                  </m:oMath>
                </a14:m>
                <a:r>
                  <a:rPr lang="en-US" dirty="0"/>
                  <a:t>, Top-</a:t>
                </a:r>
                <a14:m>
                  <m:oMath xmlns:m="http://schemas.openxmlformats.org/officeDocument/2006/math">
                    <m:r>
                      <a:rPr lang="en-US" i="1" dirty="0" smtClean="0">
                        <a:latin typeface="Cambria Math" panose="02040503050406030204" pitchFamily="18" charset="0"/>
                      </a:rPr>
                      <m:t>𝑝</m:t>
                    </m:r>
                  </m:oMath>
                </a14:m>
                <a:r>
                  <a:rPr lang="en-US" dirty="0"/>
                  <a:t> sampling picks the minimum number of words to exceed</a:t>
                </a:r>
                <a:r>
                  <a:rPr lang="zh-CN" altLang="en-US"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=0.92</m:t>
                    </m:r>
                  </m:oMath>
                </a14:m>
                <a:r>
                  <a:rPr lang="en-US" dirty="0"/>
                  <a:t>, defined as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𝑝</m:t>
                        </m:r>
                      </m:sub>
                    </m:sSub>
                  </m:oMath>
                </a14:m>
                <a:r>
                  <a:rPr lang="en-US" dirty="0"/>
                  <a:t>​. </a:t>
                </a:r>
              </a:p>
              <a:p>
                <a:pPr>
                  <a:spcBef>
                    <a:spcPts val="400"/>
                  </a:spcBef>
                  <a:spcAft>
                    <a:spcPts val="0"/>
                  </a:spcAft>
                </a:pPr>
                <a:r>
                  <a:rPr lang="en-US" dirty="0"/>
                  <a:t>In </a:t>
                </a:r>
                <a:r>
                  <a:rPr lang="en-US" altLang="zh-CN" dirty="0"/>
                  <a:t>T=1</a:t>
                </a:r>
                <a:r>
                  <a:rPr lang="en-US" dirty="0"/>
                  <a:t>, this included the 9 most likely words, whereas it only has to pick the top 3 words in </a:t>
                </a:r>
                <a:r>
                  <a:rPr lang="en-US" altLang="zh-CN" dirty="0"/>
                  <a:t>T=3</a:t>
                </a:r>
                <a:r>
                  <a:rPr lang="en-US" dirty="0"/>
                  <a:t> to exceed </a:t>
                </a:r>
                <a:r>
                  <a:rPr lang="en-US" b="0" i="0" dirty="0">
                    <a:solidFill>
                      <a:srgbClr val="111827"/>
                    </a:solidFill>
                    <a:effectLst/>
                    <a:latin typeface="Charter" panose="02040503050506020203" pitchFamily="18" charset="0"/>
                  </a:rPr>
                  <a:t>92%. </a:t>
                </a:r>
                <a:endParaRPr lang="en-CN" dirty="0"/>
              </a:p>
            </p:txBody>
          </p:sp>
        </mc:Choice>
        <mc:Fallback xmlns="">
          <p:sp>
            <p:nvSpPr>
              <p:cNvPr id="3" name="Content Placeholder 2">
                <a:extLst>
                  <a:ext uri="{FF2B5EF4-FFF2-40B4-BE49-F238E27FC236}">
                    <a16:creationId xmlns:a16="http://schemas.microsoft.com/office/drawing/2014/main" id="{D02624B0-C1C2-5340-986B-BB546CFC8392}"/>
                  </a:ext>
                </a:extLst>
              </p:cNvPr>
              <p:cNvSpPr>
                <a:spLocks noGrp="1" noRot="1" noChangeAspect="1" noMove="1" noResize="1" noEditPoints="1" noAdjustHandles="1" noChangeArrowheads="1" noChangeShapeType="1" noTextEdit="1"/>
              </p:cNvSpPr>
              <p:nvPr>
                <p:ph idx="1"/>
              </p:nvPr>
            </p:nvSpPr>
            <p:spPr>
              <a:xfrm>
                <a:off x="517525" y="1108433"/>
                <a:ext cx="10643961" cy="2320567"/>
              </a:xfrm>
              <a:blipFill>
                <a:blip r:embed="rId3"/>
                <a:stretch>
                  <a:fillRect l="-954" t="-3261"/>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27432C0-0D99-4E41-A805-95F57109AB45}"/>
              </a:ext>
            </a:extLst>
          </p:cNvPr>
          <p:cNvSpPr>
            <a:spLocks noGrp="1"/>
          </p:cNvSpPr>
          <p:nvPr>
            <p:ph type="sldNum" sz="quarter" idx="12"/>
          </p:nvPr>
        </p:nvSpPr>
        <p:spPr/>
        <p:txBody>
          <a:bodyPr/>
          <a:lstStyle/>
          <a:p>
            <a:fld id="{DC8BB421-126E-41CB-B73A-69D52E98CAE3}" type="slidenum">
              <a:rPr lang="zh-CN" altLang="en-US" smtClean="0"/>
              <a:t>23</a:t>
            </a:fld>
            <a:endParaRPr lang="zh-CN" altLang="en-US" dirty="0"/>
          </a:p>
        </p:txBody>
      </p:sp>
      <p:pic>
        <p:nvPicPr>
          <p:cNvPr id="5" name="Picture 2" descr="Top p sampling">
            <a:extLst>
              <a:ext uri="{FF2B5EF4-FFF2-40B4-BE49-F238E27FC236}">
                <a16:creationId xmlns:a16="http://schemas.microsoft.com/office/drawing/2014/main" id="{B146BEDE-ED24-0D4E-BAE8-8DC3DBBC1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623" y="3061597"/>
            <a:ext cx="8614834" cy="375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033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E3D5BF4-3FFF-3243-9AB4-EE585CE53F2D}"/>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𝑝</m:t>
                    </m:r>
                  </m:oMath>
                </a14:m>
                <a:r>
                  <a:rPr lang="zh-CN" altLang="en-US" dirty="0"/>
                  <a:t> </a:t>
                </a:r>
                <a:r>
                  <a:rPr lang="en-US" dirty="0"/>
                  <a:t>Nucleus Sampling</a:t>
                </a:r>
                <a:endParaRPr lang="en-CN" dirty="0"/>
              </a:p>
            </p:txBody>
          </p:sp>
        </mc:Choice>
        <mc:Fallback xmlns="">
          <p:sp>
            <p:nvSpPr>
              <p:cNvPr id="2" name="Title 1">
                <a:extLst>
                  <a:ext uri="{FF2B5EF4-FFF2-40B4-BE49-F238E27FC236}">
                    <a16:creationId xmlns:a16="http://schemas.microsoft.com/office/drawing/2014/main" id="{8E3D5BF4-3FFF-3243-9AB4-EE585CE53F2D}"/>
                  </a:ext>
                </a:extLst>
              </p:cNvPr>
              <p:cNvSpPr>
                <a:spLocks noGrp="1" noRot="1" noChangeAspect="1" noMove="1" noResize="1" noEditPoints="1" noAdjustHandles="1" noChangeArrowheads="1" noChangeShapeType="1" noTextEdit="1"/>
              </p:cNvSpPr>
              <p:nvPr>
                <p:ph type="title"/>
              </p:nvPr>
            </p:nvSpPr>
            <p:spPr>
              <a:blipFill>
                <a:blip r:embed="rId2"/>
                <a:stretch>
                  <a:fillRect l="-1866" t="-32653" b="-40816"/>
                </a:stretch>
              </a:blipFill>
            </p:spPr>
            <p:txBody>
              <a:bodyPr/>
              <a:lstStyle/>
              <a:p>
                <a:r>
                  <a:rPr lang="en-CN">
                    <a:noFill/>
                  </a:rPr>
                  <a:t> </a:t>
                </a:r>
              </a:p>
            </p:txBody>
          </p:sp>
        </mc:Fallback>
      </mc:AlternateContent>
      <p:pic>
        <p:nvPicPr>
          <p:cNvPr id="6" name="Content Placeholder 5">
            <a:extLst>
              <a:ext uri="{FF2B5EF4-FFF2-40B4-BE49-F238E27FC236}">
                <a16:creationId xmlns:a16="http://schemas.microsoft.com/office/drawing/2014/main" id="{ED637116-41F0-DF44-A0D6-A9261805E4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705" y="2260499"/>
            <a:ext cx="5712429" cy="3472261"/>
          </a:xfrm>
        </p:spPr>
      </p:pic>
      <p:sp>
        <p:nvSpPr>
          <p:cNvPr id="4" name="Slide Number Placeholder 3">
            <a:extLst>
              <a:ext uri="{FF2B5EF4-FFF2-40B4-BE49-F238E27FC236}">
                <a16:creationId xmlns:a16="http://schemas.microsoft.com/office/drawing/2014/main" id="{427432C0-0D99-4E41-A805-95F57109AB45}"/>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p:sp>
        <p:nvSpPr>
          <p:cNvPr id="8" name="TextBox 7">
            <a:extLst>
              <a:ext uri="{FF2B5EF4-FFF2-40B4-BE49-F238E27FC236}">
                <a16:creationId xmlns:a16="http://schemas.microsoft.com/office/drawing/2014/main" id="{AE1881C7-1EA7-A640-84B9-E1CA71891896}"/>
              </a:ext>
            </a:extLst>
          </p:cNvPr>
          <p:cNvSpPr txBox="1"/>
          <p:nvPr/>
        </p:nvSpPr>
        <p:spPr>
          <a:xfrm>
            <a:off x="6096000" y="1592263"/>
            <a:ext cx="5917295" cy="4262705"/>
          </a:xfrm>
          <a:prstGeom prst="rect">
            <a:avLst/>
          </a:prstGeom>
          <a:noFill/>
        </p:spPr>
        <p:txBody>
          <a:bodyPr wrap="square">
            <a:spAutoFit/>
          </a:bodyPr>
          <a:lstStyle/>
          <a:p>
            <a:pPr>
              <a:spcBef>
                <a:spcPts val="1200"/>
              </a:spcBef>
              <a:spcAft>
                <a:spcPts val="1800"/>
              </a:spcAft>
            </a:pPr>
            <a:r>
              <a:rPr lang="en-US" sz="2800" b="1" dirty="0"/>
              <a:t>Output</a:t>
            </a:r>
            <a:r>
              <a:rPr lang="en-US" sz="2800" dirty="0"/>
              <a:t>: </a:t>
            </a:r>
          </a:p>
          <a:p>
            <a:pPr>
              <a:spcBef>
                <a:spcPts val="1200"/>
              </a:spcBef>
              <a:spcAft>
                <a:spcPts val="1800"/>
              </a:spcAft>
            </a:pPr>
            <a:r>
              <a:rPr lang="en-US" sz="2800" dirty="0"/>
              <a:t>I enjoy walking with my cute dog</a:t>
            </a:r>
            <a:r>
              <a:rPr lang="en-US" sz="2800" dirty="0">
                <a:solidFill>
                  <a:srgbClr val="FF0000"/>
                </a:solidFill>
              </a:rPr>
              <a:t>. He will never be the same. I watch him play.</a:t>
            </a:r>
          </a:p>
          <a:p>
            <a:pPr>
              <a:spcBef>
                <a:spcPts val="1200"/>
              </a:spcBef>
              <a:spcAft>
                <a:spcPts val="1800"/>
              </a:spcAft>
            </a:pPr>
            <a:r>
              <a:rPr lang="en-US" sz="2800" dirty="0">
                <a:solidFill>
                  <a:srgbClr val="FF0000"/>
                </a:solidFill>
              </a:rPr>
              <a:t>Guys, my dog needs a name. Especially if he is found with wings. </a:t>
            </a:r>
          </a:p>
          <a:p>
            <a:pPr>
              <a:spcBef>
                <a:spcPts val="1200"/>
              </a:spcBef>
              <a:spcAft>
                <a:spcPts val="1800"/>
              </a:spcAft>
            </a:pPr>
            <a:r>
              <a:rPr lang="en-US" sz="2800" dirty="0">
                <a:solidFill>
                  <a:srgbClr val="FF0000"/>
                </a:solidFill>
              </a:rPr>
              <a:t>What was that? I had a lot o</a:t>
            </a:r>
            <a:endParaRPr lang="en-CN" sz="2800" dirty="0">
              <a:solidFill>
                <a:srgbClr val="FF0000"/>
              </a:solidFill>
            </a:endParaRPr>
          </a:p>
        </p:txBody>
      </p:sp>
    </p:spTree>
    <p:extLst>
      <p:ext uri="{BB962C8B-B14F-4D97-AF65-F5344CB8AC3E}">
        <p14:creationId xmlns:p14="http://schemas.microsoft.com/office/powerpoint/2010/main" val="55519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28F64-F755-1B4C-BD07-3665B9A2641A}"/>
              </a:ext>
            </a:extLst>
          </p:cNvPr>
          <p:cNvSpPr>
            <a:spLocks noGrp="1"/>
          </p:cNvSpPr>
          <p:nvPr>
            <p:ph type="title"/>
          </p:nvPr>
        </p:nvSpPr>
        <p:spPr/>
        <p:txBody>
          <a:bodyPr/>
          <a:lstStyle/>
          <a:p>
            <a:r>
              <a:rPr lang="en-US" altLang="zh-CN" dirty="0"/>
              <a:t>Quick</a:t>
            </a:r>
            <a:r>
              <a:rPr lang="zh-CN" altLang="en-US" dirty="0"/>
              <a:t> </a:t>
            </a:r>
            <a:r>
              <a:rPr lang="en-US" altLang="zh-CN" dirty="0"/>
              <a:t>summary</a:t>
            </a:r>
            <a:r>
              <a:rPr lang="zh-CN" altLang="en-US" dirty="0"/>
              <a:t> </a:t>
            </a:r>
            <a:r>
              <a:rPr lang="en-US" altLang="zh-CN" dirty="0"/>
              <a:t>of</a:t>
            </a:r>
            <a:r>
              <a:rPr lang="zh-CN" altLang="en-US" dirty="0"/>
              <a:t> </a:t>
            </a:r>
            <a:r>
              <a:rPr lang="en-US" altLang="zh-CN" dirty="0"/>
              <a:t>sampling</a:t>
            </a:r>
            <a:r>
              <a:rPr lang="zh-CN" altLang="en-US" dirty="0"/>
              <a:t> </a:t>
            </a:r>
            <a:r>
              <a:rPr lang="en-US" altLang="zh-CN" dirty="0"/>
              <a:t>methods</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349AD0-A2E7-7940-8C86-97192A066860}"/>
                  </a:ext>
                </a:extLst>
              </p:cNvPr>
              <p:cNvSpPr>
                <a:spLocks noGrp="1"/>
              </p:cNvSpPr>
              <p:nvPr>
                <p:ph idx="1"/>
              </p:nvPr>
            </p:nvSpPr>
            <p:spPr>
              <a:xfrm>
                <a:off x="517525" y="1708037"/>
                <a:ext cx="11064875" cy="4228065"/>
              </a:xfrm>
            </p:spPr>
            <p:txBody>
              <a:bodyPr/>
              <a:lstStyle/>
              <a:p>
                <a:r>
                  <a:rPr lang="en-US" altLang="zh-CN" dirty="0"/>
                  <a:t>T</a:t>
                </a:r>
                <a:r>
                  <a:rPr lang="en-US" dirty="0"/>
                  <a:t>op-</a:t>
                </a:r>
                <a14:m>
                  <m:oMath xmlns:m="http://schemas.openxmlformats.org/officeDocument/2006/math">
                    <m:r>
                      <a:rPr lang="en-US" i="1" dirty="0" smtClean="0">
                        <a:latin typeface="Cambria Math" panose="02040503050406030204" pitchFamily="18" charset="0"/>
                      </a:rPr>
                      <m:t>𝑝</m:t>
                    </m:r>
                  </m:oMath>
                </a14:m>
                <a:r>
                  <a:rPr lang="en-US" dirty="0"/>
                  <a:t> and top-</a:t>
                </a:r>
                <a14:m>
                  <m:oMath xmlns:m="http://schemas.openxmlformats.org/officeDocument/2006/math">
                    <m:r>
                      <a:rPr lang="en-US" i="1" dirty="0" smtClean="0">
                        <a:latin typeface="Cambria Math" panose="02040503050406030204" pitchFamily="18" charset="0"/>
                      </a:rPr>
                      <m:t>𝐾</m:t>
                    </m:r>
                  </m:oMath>
                </a14:m>
                <a:r>
                  <a:rPr lang="en-US" dirty="0"/>
                  <a:t> sampling seem to produce more fluent text than traditional greedy</a:t>
                </a:r>
                <a:r>
                  <a:rPr lang="zh-CN" altLang="en-US" dirty="0"/>
                  <a:t> </a:t>
                </a:r>
                <a:r>
                  <a:rPr lang="en-US" dirty="0"/>
                  <a:t>and beam search</a:t>
                </a:r>
              </a:p>
              <a:p>
                <a:r>
                  <a:rPr lang="en-US" dirty="0"/>
                  <a:t>The</a:t>
                </a:r>
                <a:r>
                  <a:rPr lang="zh-CN" altLang="en-US" dirty="0"/>
                  <a:t> </a:t>
                </a:r>
                <a:r>
                  <a:rPr lang="en-US" altLang="zh-CN" dirty="0"/>
                  <a:t>drawback</a:t>
                </a:r>
                <a:r>
                  <a:rPr lang="zh-CN" altLang="en-US" dirty="0"/>
                  <a:t> </a:t>
                </a:r>
                <a:r>
                  <a:rPr lang="en-US" altLang="zh-CN" dirty="0"/>
                  <a:t>of</a:t>
                </a:r>
                <a:r>
                  <a:rPr lang="zh-CN" altLang="en-US" dirty="0"/>
                  <a:t> </a:t>
                </a:r>
                <a:r>
                  <a:rPr lang="en-US" dirty="0"/>
                  <a:t>greedy and beam search - mainly generating </a:t>
                </a:r>
                <a:r>
                  <a:rPr lang="en-US" dirty="0">
                    <a:solidFill>
                      <a:srgbClr val="FF0000"/>
                    </a:solidFill>
                  </a:rPr>
                  <a:t>repetitive word sequences</a:t>
                </a:r>
                <a:r>
                  <a:rPr lang="en-US" dirty="0"/>
                  <a:t> - are caused by the model, rather than the decoding method</a:t>
                </a:r>
                <a:r>
                  <a:rPr lang="zh-CN" altLang="en-US" dirty="0"/>
                  <a:t> </a:t>
                </a:r>
                <a:r>
                  <a:rPr lang="en-US" altLang="zh-CN" dirty="0"/>
                  <a:t>(</a:t>
                </a:r>
                <a:r>
                  <a:rPr lang="en-US" b="0" i="0" u="sng" dirty="0">
                    <a:effectLst/>
                    <a:latin typeface="Charter" panose="02040503050506020203" pitchFamily="18" charset="0"/>
                    <a:hlinkClick r:id="rId2"/>
                  </a:rPr>
                  <a:t>Welleck et al. (2019)</a:t>
                </a:r>
                <a:r>
                  <a:rPr lang="en-US" altLang="zh-CN" dirty="0"/>
                  <a:t>)</a:t>
                </a:r>
              </a:p>
              <a:p>
                <a:r>
                  <a:rPr lang="en-US" dirty="0"/>
                  <a:t>As demonstrated in </a:t>
                </a:r>
                <a:r>
                  <a:rPr lang="en-US" dirty="0">
                    <a:hlinkClick r:id="rId3"/>
                  </a:rPr>
                  <a:t>Welleck et al. (2020)</a:t>
                </a:r>
                <a:r>
                  <a:rPr lang="en-US" dirty="0"/>
                  <a:t>, it looks as top-</a:t>
                </a:r>
                <a14:m>
                  <m:oMath xmlns:m="http://schemas.openxmlformats.org/officeDocument/2006/math">
                    <m:r>
                      <a:rPr lang="en-US" i="1" dirty="0" smtClean="0">
                        <a:latin typeface="Cambria Math" panose="02040503050406030204" pitchFamily="18" charset="0"/>
                      </a:rPr>
                      <m:t>𝐾</m:t>
                    </m:r>
                  </m:oMath>
                </a14:m>
                <a:r>
                  <a:rPr lang="en-US" dirty="0"/>
                  <a:t> and top-</a:t>
                </a:r>
                <a14:m>
                  <m:oMath xmlns:m="http://schemas.openxmlformats.org/officeDocument/2006/math">
                    <m:r>
                      <a:rPr lang="en-US" i="1" dirty="0" smtClean="0">
                        <a:latin typeface="Cambria Math" panose="02040503050406030204" pitchFamily="18" charset="0"/>
                      </a:rPr>
                      <m:t>𝑝</m:t>
                    </m:r>
                  </m:oMath>
                </a14:m>
                <a:r>
                  <a:rPr lang="en-US" dirty="0"/>
                  <a:t> sampling also suffer from generating </a:t>
                </a:r>
                <a:r>
                  <a:rPr lang="en-US" dirty="0">
                    <a:solidFill>
                      <a:srgbClr val="FF0000"/>
                    </a:solidFill>
                  </a:rPr>
                  <a:t>repetitive word sequences</a:t>
                </a:r>
                <a:r>
                  <a:rPr lang="en-US" dirty="0"/>
                  <a:t>.</a:t>
                </a:r>
                <a:endParaRPr lang="en-CN" dirty="0"/>
              </a:p>
            </p:txBody>
          </p:sp>
        </mc:Choice>
        <mc:Fallback xmlns="">
          <p:sp>
            <p:nvSpPr>
              <p:cNvPr id="3" name="Content Placeholder 2">
                <a:extLst>
                  <a:ext uri="{FF2B5EF4-FFF2-40B4-BE49-F238E27FC236}">
                    <a16:creationId xmlns:a16="http://schemas.microsoft.com/office/drawing/2014/main" id="{2C349AD0-A2E7-7940-8C86-97192A066860}"/>
                  </a:ext>
                </a:extLst>
              </p:cNvPr>
              <p:cNvSpPr>
                <a:spLocks noGrp="1" noRot="1" noChangeAspect="1" noMove="1" noResize="1" noEditPoints="1" noAdjustHandles="1" noChangeArrowheads="1" noChangeShapeType="1" noTextEdit="1"/>
              </p:cNvSpPr>
              <p:nvPr>
                <p:ph idx="1"/>
              </p:nvPr>
            </p:nvSpPr>
            <p:spPr>
              <a:xfrm>
                <a:off x="517525" y="1708037"/>
                <a:ext cx="11064875" cy="4228065"/>
              </a:xfrm>
              <a:blipFill>
                <a:blip r:embed="rId4"/>
                <a:stretch>
                  <a:fillRect l="-916" t="-1796" r="-1031"/>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F38CFE55-ACC1-3645-AE3D-2663C2C64912}"/>
              </a:ext>
            </a:extLst>
          </p:cNvPr>
          <p:cNvSpPr>
            <a:spLocks noGrp="1"/>
          </p:cNvSpPr>
          <p:nvPr>
            <p:ph type="sldNum" sz="quarter" idx="12"/>
          </p:nvPr>
        </p:nvSpPr>
        <p:spPr/>
        <p:txBody>
          <a:bodyPr/>
          <a:lstStyle/>
          <a:p>
            <a:fld id="{DC8BB421-126E-41CB-B73A-69D52E98CAE3}" type="slidenum">
              <a:rPr lang="zh-CN" altLang="en-US" smtClean="0"/>
              <a:t>25</a:t>
            </a:fld>
            <a:endParaRPr lang="zh-CN" altLang="en-US" dirty="0"/>
          </a:p>
        </p:txBody>
      </p:sp>
    </p:spTree>
    <p:extLst>
      <p:ext uri="{BB962C8B-B14F-4D97-AF65-F5344CB8AC3E}">
        <p14:creationId xmlns:p14="http://schemas.microsoft.com/office/powerpoint/2010/main" val="3716554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26</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Transformers</a:t>
            </a:r>
            <a:r>
              <a:rPr lang="zh-CN" altLang="en-US" dirty="0"/>
              <a:t> </a:t>
            </a:r>
            <a:r>
              <a:rPr lang="en-US" altLang="zh-CN" dirty="0"/>
              <a:t>as</a:t>
            </a:r>
            <a:r>
              <a:rPr lang="zh-CN" altLang="en-US" dirty="0"/>
              <a:t> </a:t>
            </a:r>
            <a:r>
              <a:rPr lang="en-US" altLang="zh-CN" dirty="0"/>
              <a:t>LMs</a:t>
            </a:r>
            <a:r>
              <a:rPr lang="zh-CN" altLang="en-US" dirty="0"/>
              <a:t> </a:t>
            </a:r>
            <a:endParaRPr lang="en-US" altLang="zh-CN" dirty="0"/>
          </a:p>
          <a:p>
            <a:r>
              <a:rPr lang="en-US" altLang="zh-CN" dirty="0"/>
              <a:t>Autoregressive</a:t>
            </a:r>
            <a:r>
              <a:rPr lang="zh-CN" altLang="en-US" dirty="0"/>
              <a:t> </a:t>
            </a:r>
            <a:r>
              <a:rPr lang="en-US" altLang="zh-CN" dirty="0"/>
              <a:t>generation</a:t>
            </a:r>
          </a:p>
          <a:p>
            <a:r>
              <a:rPr lang="en-US" altLang="zh-CN" b="1" dirty="0"/>
              <a:t>Pretrained</a:t>
            </a:r>
            <a:r>
              <a:rPr lang="zh-CN" altLang="en-US" b="1" dirty="0"/>
              <a:t> </a:t>
            </a:r>
            <a:r>
              <a:rPr lang="en-US" altLang="zh-CN" b="1" dirty="0"/>
              <a:t>Language</a:t>
            </a:r>
            <a:r>
              <a:rPr lang="zh-CN" altLang="en-US" b="1" dirty="0"/>
              <a:t> </a:t>
            </a:r>
            <a:r>
              <a:rPr lang="en-US" altLang="zh-CN" b="1" dirty="0"/>
              <a:t>Models</a:t>
            </a:r>
          </a:p>
        </p:txBody>
      </p:sp>
    </p:spTree>
    <p:extLst>
      <p:ext uri="{BB962C8B-B14F-4D97-AF65-F5344CB8AC3E}">
        <p14:creationId xmlns:p14="http://schemas.microsoft.com/office/powerpoint/2010/main" val="2846379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36BAF-C881-5F4F-881E-731E3E6A0ABE}"/>
              </a:ext>
            </a:extLst>
          </p:cNvPr>
          <p:cNvSpPr>
            <a:spLocks noGrp="1"/>
          </p:cNvSpPr>
          <p:nvPr>
            <p:ph type="title"/>
          </p:nvPr>
        </p:nvSpPr>
        <p:spPr/>
        <p:txBody>
          <a:bodyPr/>
          <a:lstStyle/>
          <a:p>
            <a:r>
              <a:rPr lang="en-US" altLang="zh-CN" dirty="0"/>
              <a:t>Motivating</a:t>
            </a:r>
            <a:r>
              <a:rPr lang="zh-CN" altLang="en-US" dirty="0"/>
              <a:t> </a:t>
            </a:r>
            <a:r>
              <a:rPr lang="en-US" altLang="zh-CN" dirty="0"/>
              <a:t>word</a:t>
            </a:r>
            <a:r>
              <a:rPr lang="zh-CN" altLang="en-US" dirty="0"/>
              <a:t> </a:t>
            </a:r>
            <a:r>
              <a:rPr lang="en-US" altLang="zh-CN" dirty="0"/>
              <a:t>meaning</a:t>
            </a:r>
            <a:r>
              <a:rPr lang="zh-CN" altLang="en-US" dirty="0"/>
              <a:t> </a:t>
            </a:r>
            <a:r>
              <a:rPr lang="en-US" altLang="zh-CN" dirty="0"/>
              <a:t>and</a:t>
            </a:r>
            <a:r>
              <a:rPr lang="zh-CN" altLang="en-US" dirty="0"/>
              <a:t> </a:t>
            </a:r>
            <a:r>
              <a:rPr lang="en-US" altLang="zh-CN" dirty="0"/>
              <a:t>context</a:t>
            </a:r>
            <a:endParaRPr lang="en-CN" dirty="0"/>
          </a:p>
        </p:txBody>
      </p:sp>
      <p:sp>
        <p:nvSpPr>
          <p:cNvPr id="3" name="Content Placeholder 2">
            <a:extLst>
              <a:ext uri="{FF2B5EF4-FFF2-40B4-BE49-F238E27FC236}">
                <a16:creationId xmlns:a16="http://schemas.microsoft.com/office/drawing/2014/main" id="{1E2970F1-E144-3E43-832F-0B012E0C6F60}"/>
              </a:ext>
            </a:extLst>
          </p:cNvPr>
          <p:cNvSpPr>
            <a:spLocks noGrp="1"/>
          </p:cNvSpPr>
          <p:nvPr>
            <p:ph idx="1"/>
          </p:nvPr>
        </p:nvSpPr>
        <p:spPr>
          <a:xfrm>
            <a:off x="517525" y="1108433"/>
            <a:ext cx="11350627" cy="5749567"/>
          </a:xfrm>
        </p:spPr>
        <p:txBody>
          <a:bodyPr lIns="90000">
            <a:noAutofit/>
          </a:bodyPr>
          <a:lstStyle/>
          <a:p>
            <a:pPr>
              <a:spcBef>
                <a:spcPts val="600"/>
              </a:spcBef>
              <a:spcAft>
                <a:spcPts val="600"/>
              </a:spcAft>
            </a:pPr>
            <a:r>
              <a:rPr lang="en-US" altLang="zh-CN" dirty="0"/>
              <a:t>Recall</a:t>
            </a:r>
            <a:r>
              <a:rPr lang="zh-CN" altLang="en-US" dirty="0"/>
              <a:t> </a:t>
            </a:r>
            <a:r>
              <a:rPr lang="en-US" altLang="zh-CN" dirty="0"/>
              <a:t>in</a:t>
            </a:r>
            <a:r>
              <a:rPr lang="zh-CN" altLang="en-US" dirty="0"/>
              <a:t> </a:t>
            </a:r>
            <a:r>
              <a:rPr lang="en-US" altLang="zh-CN" dirty="0"/>
              <a:t>Lecture-05,</a:t>
            </a:r>
            <a:r>
              <a:rPr lang="zh-CN" altLang="en-US" dirty="0"/>
              <a:t> </a:t>
            </a:r>
            <a:r>
              <a:rPr lang="en-US" altLang="zh-CN" sz="2800" b="1" dirty="0"/>
              <a:t>Distributional Hypothesis</a:t>
            </a:r>
            <a:r>
              <a:rPr lang="zh-CN" altLang="en-US" dirty="0"/>
              <a:t> </a:t>
            </a:r>
            <a:endParaRPr lang="en-US" altLang="zh-CN" dirty="0"/>
          </a:p>
          <a:p>
            <a:pPr marL="457200" lvl="1" indent="0" algn="ctr">
              <a:spcBef>
                <a:spcPts val="600"/>
              </a:spcBef>
              <a:spcAft>
                <a:spcPts val="600"/>
              </a:spcAft>
              <a:buNone/>
            </a:pPr>
            <a:r>
              <a:rPr lang="en-US" altLang="zh-CN" b="1" dirty="0">
                <a:solidFill>
                  <a:srgbClr val="FF0000"/>
                </a:solidFill>
              </a:rPr>
              <a:t>Two words that occur in</a:t>
            </a:r>
            <a:r>
              <a:rPr lang="zh-CN" altLang="en-US" b="1" dirty="0">
                <a:solidFill>
                  <a:srgbClr val="FF0000"/>
                </a:solidFill>
              </a:rPr>
              <a:t> </a:t>
            </a:r>
            <a:r>
              <a:rPr lang="en-US" altLang="zh-CN" b="1" dirty="0">
                <a:solidFill>
                  <a:srgbClr val="FF0000"/>
                </a:solidFill>
              </a:rPr>
              <a:t>similar contexts (distributions) tend</a:t>
            </a:r>
            <a:r>
              <a:rPr lang="zh-CN" altLang="en-US" b="1" dirty="0">
                <a:solidFill>
                  <a:srgbClr val="FF0000"/>
                </a:solidFill>
              </a:rPr>
              <a:t> </a:t>
            </a:r>
            <a:r>
              <a:rPr lang="en-US" altLang="zh-CN" b="1" dirty="0">
                <a:solidFill>
                  <a:srgbClr val="FF0000"/>
                </a:solidFill>
              </a:rPr>
              <a:t>to</a:t>
            </a:r>
            <a:r>
              <a:rPr lang="zh-CN" altLang="en-US" b="1" dirty="0">
                <a:solidFill>
                  <a:srgbClr val="FF0000"/>
                </a:solidFill>
              </a:rPr>
              <a:t> </a:t>
            </a:r>
            <a:r>
              <a:rPr lang="en-US" altLang="zh-CN" b="1" dirty="0">
                <a:solidFill>
                  <a:srgbClr val="FF0000"/>
                </a:solidFill>
              </a:rPr>
              <a:t>have similar meanings</a:t>
            </a:r>
            <a:endParaRPr lang="en-US" dirty="0"/>
          </a:p>
          <a:p>
            <a:pPr>
              <a:spcBef>
                <a:spcPts val="600"/>
              </a:spcBef>
              <a:spcAft>
                <a:spcPts val="600"/>
              </a:spcAft>
            </a:pPr>
            <a:r>
              <a:rPr lang="en-US" dirty="0"/>
              <a:t>You shall know a word by the company it keeps</a:t>
            </a:r>
            <a:r>
              <a:rPr lang="zh-CN" altLang="en-US" dirty="0"/>
              <a:t> </a:t>
            </a:r>
            <a:r>
              <a:rPr lang="en-US" dirty="0"/>
              <a:t>(</a:t>
            </a:r>
            <a:r>
              <a:rPr lang="en-US" dirty="0">
                <a:solidFill>
                  <a:schemeClr val="tx1">
                    <a:lumMod val="50000"/>
                    <a:lumOff val="50000"/>
                  </a:schemeClr>
                </a:solidFill>
              </a:rPr>
              <a:t>J. R. Firth 1957: 11</a:t>
            </a:r>
            <a:r>
              <a:rPr lang="en-US" dirty="0"/>
              <a:t>)</a:t>
            </a:r>
            <a:r>
              <a:rPr lang="en-US" altLang="zh-CN" dirty="0"/>
              <a:t>.</a:t>
            </a:r>
            <a:r>
              <a:rPr lang="zh-CN" altLang="en-US" dirty="0"/>
              <a:t> </a:t>
            </a:r>
            <a:r>
              <a:rPr lang="en-US" dirty="0"/>
              <a:t>This quote is a summary of distributional semantics, and motivated word2vec. But:</a:t>
            </a:r>
          </a:p>
          <a:p>
            <a:pPr lvl="1">
              <a:spcBef>
                <a:spcPts val="600"/>
              </a:spcBef>
              <a:spcAft>
                <a:spcPts val="600"/>
              </a:spcAft>
            </a:pPr>
            <a:r>
              <a:rPr lang="en-US" dirty="0"/>
              <a:t>“… the complete meaning of a word is always contextual, and no study of meaning apart from a complete context can be taken seriously.” (J. R. Firth 1935)</a:t>
            </a:r>
          </a:p>
          <a:p>
            <a:pPr lvl="1">
              <a:spcBef>
                <a:spcPts val="600"/>
              </a:spcBef>
              <a:spcAft>
                <a:spcPts val="600"/>
              </a:spcAft>
            </a:pPr>
            <a:r>
              <a:rPr lang="en-US" altLang="zh-CN" dirty="0"/>
              <a:t>“</a:t>
            </a:r>
            <a:r>
              <a:rPr lang="en-US" dirty="0"/>
              <a:t>I </a:t>
            </a:r>
            <a:r>
              <a:rPr lang="en-US" dirty="0">
                <a:solidFill>
                  <a:schemeClr val="accent1"/>
                </a:solidFill>
              </a:rPr>
              <a:t>record</a:t>
            </a:r>
            <a:r>
              <a:rPr lang="en-US" dirty="0"/>
              <a:t> the </a:t>
            </a:r>
            <a:r>
              <a:rPr lang="en-US" dirty="0">
                <a:solidFill>
                  <a:schemeClr val="accent6"/>
                </a:solidFill>
              </a:rPr>
              <a:t>record</a:t>
            </a:r>
            <a:r>
              <a:rPr lang="en-US" altLang="zh-CN" dirty="0"/>
              <a:t>”</a:t>
            </a:r>
            <a:r>
              <a:rPr lang="en-US" dirty="0"/>
              <a:t>: the two instances of record mean different things.</a:t>
            </a:r>
          </a:p>
          <a:p>
            <a:pPr>
              <a:spcBef>
                <a:spcPts val="600"/>
              </a:spcBef>
              <a:spcAft>
                <a:spcPts val="600"/>
              </a:spcAft>
            </a:pPr>
            <a:endParaRPr lang="en-CN" dirty="0"/>
          </a:p>
        </p:txBody>
      </p:sp>
      <p:sp>
        <p:nvSpPr>
          <p:cNvPr id="4" name="Slide Number Placeholder 3">
            <a:extLst>
              <a:ext uri="{FF2B5EF4-FFF2-40B4-BE49-F238E27FC236}">
                <a16:creationId xmlns:a16="http://schemas.microsoft.com/office/drawing/2014/main" id="{937EA08A-007D-CE4D-8AE7-1378B6772B55}"/>
              </a:ext>
            </a:extLst>
          </p:cNvPr>
          <p:cNvSpPr>
            <a:spLocks noGrp="1"/>
          </p:cNvSpPr>
          <p:nvPr>
            <p:ph type="sldNum" sz="quarter" idx="12"/>
          </p:nvPr>
        </p:nvSpPr>
        <p:spPr/>
        <p:txBody>
          <a:bodyPr/>
          <a:lstStyle/>
          <a:p>
            <a:fld id="{DC8BB421-126E-41CB-B73A-69D52E98CAE3}" type="slidenum">
              <a:rPr lang="zh-CN" altLang="en-US" smtClean="0"/>
              <a:t>27</a:t>
            </a:fld>
            <a:endParaRPr lang="zh-CN" altLang="en-US" dirty="0"/>
          </a:p>
        </p:txBody>
      </p:sp>
    </p:spTree>
    <p:extLst>
      <p:ext uri="{BB962C8B-B14F-4D97-AF65-F5344CB8AC3E}">
        <p14:creationId xmlns:p14="http://schemas.microsoft.com/office/powerpoint/2010/main" val="3083938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FF48-D9D0-764A-B11D-0D2B8E20AE3F}"/>
              </a:ext>
            </a:extLst>
          </p:cNvPr>
          <p:cNvSpPr>
            <a:spLocks noGrp="1"/>
          </p:cNvSpPr>
          <p:nvPr>
            <p:ph type="title"/>
          </p:nvPr>
        </p:nvSpPr>
        <p:spPr/>
        <p:txBody>
          <a:bodyPr/>
          <a:lstStyle/>
          <a:p>
            <a:r>
              <a:rPr lang="en-US" altLang="zh-CN" sz="3600" dirty="0"/>
              <a:t>Where</a:t>
            </a:r>
            <a:r>
              <a:rPr lang="zh-CN" altLang="en-US" sz="3600" dirty="0"/>
              <a:t> </a:t>
            </a:r>
            <a:r>
              <a:rPr lang="en-US" altLang="zh-CN" sz="3600" dirty="0"/>
              <a:t>we</a:t>
            </a:r>
            <a:r>
              <a:rPr lang="zh-CN" altLang="en-US" sz="3600" dirty="0"/>
              <a:t> </a:t>
            </a:r>
            <a:r>
              <a:rPr lang="en-US" altLang="zh-CN" sz="3600" dirty="0"/>
              <a:t>were:</a:t>
            </a:r>
            <a:r>
              <a:rPr lang="zh-CN" altLang="en-US" sz="3600" dirty="0"/>
              <a:t> </a:t>
            </a:r>
            <a:r>
              <a:rPr lang="en-US" altLang="zh-CN" sz="3600" dirty="0"/>
              <a:t>pretrained</a:t>
            </a:r>
            <a:r>
              <a:rPr lang="zh-CN" altLang="en-US" sz="3600" dirty="0"/>
              <a:t> </a:t>
            </a:r>
            <a:r>
              <a:rPr lang="en-US" altLang="zh-CN" sz="3600" dirty="0"/>
              <a:t>word</a:t>
            </a:r>
            <a:r>
              <a:rPr lang="zh-CN" altLang="en-US" sz="3600" dirty="0"/>
              <a:t> </a:t>
            </a:r>
            <a:r>
              <a:rPr lang="en-US" altLang="zh-CN" sz="3600" dirty="0"/>
              <a:t>embeddings</a:t>
            </a:r>
            <a:endParaRPr lang="en-CN" sz="3600" dirty="0"/>
          </a:p>
        </p:txBody>
      </p:sp>
      <p:sp>
        <p:nvSpPr>
          <p:cNvPr id="3" name="Content Placeholder 2">
            <a:extLst>
              <a:ext uri="{FF2B5EF4-FFF2-40B4-BE49-F238E27FC236}">
                <a16:creationId xmlns:a16="http://schemas.microsoft.com/office/drawing/2014/main" id="{11F25030-C8CE-BC4A-A976-B7B17A8256CA}"/>
              </a:ext>
            </a:extLst>
          </p:cNvPr>
          <p:cNvSpPr>
            <a:spLocks noGrp="1"/>
          </p:cNvSpPr>
          <p:nvPr>
            <p:ph idx="1"/>
          </p:nvPr>
        </p:nvSpPr>
        <p:spPr>
          <a:xfrm>
            <a:off x="517525" y="1108433"/>
            <a:ext cx="6257347" cy="5508233"/>
          </a:xfrm>
        </p:spPr>
        <p:txBody>
          <a:bodyPr lIns="90000">
            <a:noAutofit/>
          </a:bodyPr>
          <a:lstStyle/>
          <a:p>
            <a:pPr>
              <a:spcAft>
                <a:spcPts val="600"/>
              </a:spcAft>
            </a:pPr>
            <a:r>
              <a:rPr lang="en-US" altLang="zh-CN" sz="2400" b="1" dirty="0"/>
              <a:t>Before</a:t>
            </a:r>
            <a:r>
              <a:rPr lang="zh-CN" altLang="en-US" sz="2400" b="1" dirty="0"/>
              <a:t> </a:t>
            </a:r>
            <a:r>
              <a:rPr lang="en-US" altLang="zh-CN" sz="2400" b="1" dirty="0"/>
              <a:t>2017</a:t>
            </a:r>
            <a:endParaRPr lang="en-US" sz="2400" b="1" dirty="0"/>
          </a:p>
          <a:p>
            <a:pPr lvl="1">
              <a:spcAft>
                <a:spcPts val="600"/>
              </a:spcAft>
            </a:pPr>
            <a:r>
              <a:rPr lang="en-US" dirty="0"/>
              <a:t>Start with pretrained word embeddings (no context!)</a:t>
            </a:r>
          </a:p>
          <a:p>
            <a:pPr lvl="1">
              <a:spcAft>
                <a:spcPts val="600"/>
              </a:spcAft>
            </a:pPr>
            <a:r>
              <a:rPr lang="en-US" dirty="0"/>
              <a:t>Learn</a:t>
            </a:r>
            <a:r>
              <a:rPr lang="zh-CN" altLang="en-US" dirty="0"/>
              <a:t> </a:t>
            </a:r>
            <a:r>
              <a:rPr lang="en-US" dirty="0"/>
              <a:t>how</a:t>
            </a:r>
            <a:r>
              <a:rPr lang="zh-CN" altLang="en-US" dirty="0"/>
              <a:t> </a:t>
            </a:r>
            <a:r>
              <a:rPr lang="en-US" dirty="0"/>
              <a:t>to</a:t>
            </a:r>
            <a:r>
              <a:rPr lang="zh-CN" altLang="en-US" dirty="0"/>
              <a:t> </a:t>
            </a:r>
            <a:r>
              <a:rPr lang="en-US" dirty="0"/>
              <a:t>incorporate</a:t>
            </a:r>
            <a:r>
              <a:rPr lang="zh-CN" altLang="en-US" dirty="0"/>
              <a:t> </a:t>
            </a:r>
            <a:r>
              <a:rPr lang="en-US" dirty="0"/>
              <a:t>context</a:t>
            </a:r>
            <a:r>
              <a:rPr lang="zh-CN" altLang="en-US" dirty="0"/>
              <a:t> </a:t>
            </a:r>
            <a:r>
              <a:rPr lang="en-US" dirty="0"/>
              <a:t>in</a:t>
            </a:r>
            <a:r>
              <a:rPr lang="zh-CN" altLang="en-US" dirty="0"/>
              <a:t> </a:t>
            </a:r>
            <a:r>
              <a:rPr lang="en-US" dirty="0"/>
              <a:t>an</a:t>
            </a:r>
            <a:r>
              <a:rPr lang="zh-CN" altLang="en-US" dirty="0"/>
              <a:t> </a:t>
            </a:r>
            <a:r>
              <a:rPr lang="en-US" dirty="0"/>
              <a:t>LSTM</a:t>
            </a:r>
            <a:r>
              <a:rPr lang="zh-CN" altLang="en-US" dirty="0"/>
              <a:t> </a:t>
            </a:r>
            <a:r>
              <a:rPr lang="en-US" dirty="0"/>
              <a:t>or</a:t>
            </a:r>
            <a:r>
              <a:rPr lang="zh-CN" altLang="en-US" dirty="0"/>
              <a:t> </a:t>
            </a:r>
            <a:r>
              <a:rPr lang="en-US" dirty="0"/>
              <a:t>Transformer</a:t>
            </a:r>
            <a:r>
              <a:rPr lang="zh-CN" altLang="en-US" dirty="0"/>
              <a:t> </a:t>
            </a:r>
            <a:r>
              <a:rPr lang="en-US" dirty="0"/>
              <a:t>while</a:t>
            </a:r>
            <a:r>
              <a:rPr lang="zh-CN" altLang="en-US" dirty="0"/>
              <a:t> </a:t>
            </a:r>
            <a:r>
              <a:rPr lang="en-US" dirty="0"/>
              <a:t>training</a:t>
            </a:r>
            <a:r>
              <a:rPr lang="zh-CN" altLang="en-US" dirty="0"/>
              <a:t> </a:t>
            </a:r>
            <a:r>
              <a:rPr lang="en-US" dirty="0"/>
              <a:t>on</a:t>
            </a:r>
            <a:r>
              <a:rPr lang="zh-CN" altLang="en-US" dirty="0"/>
              <a:t> </a:t>
            </a:r>
            <a:r>
              <a:rPr lang="en-US" dirty="0"/>
              <a:t>the</a:t>
            </a:r>
            <a:r>
              <a:rPr lang="zh-CN" altLang="en-US" dirty="0"/>
              <a:t> </a:t>
            </a:r>
            <a:r>
              <a:rPr lang="en-US" dirty="0"/>
              <a:t>task</a:t>
            </a:r>
            <a:r>
              <a:rPr lang="en-US" dirty="0">
                <a:effectLst/>
                <a:latin typeface="Calibri" panose="020F0502020204030204" pitchFamily="34" charset="0"/>
              </a:rPr>
              <a:t>.</a:t>
            </a:r>
            <a:endParaRPr lang="en-US" dirty="0"/>
          </a:p>
          <a:p>
            <a:pPr>
              <a:spcAft>
                <a:spcPts val="600"/>
              </a:spcAft>
            </a:pPr>
            <a:r>
              <a:rPr lang="en-US" sz="2400" b="1" dirty="0"/>
              <a:t>Some issues to think about:</a:t>
            </a:r>
          </a:p>
          <a:p>
            <a:pPr lvl="1">
              <a:spcAft>
                <a:spcPts val="600"/>
              </a:spcAft>
            </a:pPr>
            <a:r>
              <a:rPr lang="en-US" dirty="0"/>
              <a:t>The training data we have for our downstream task(like question answering) must be sufficient to teach all contextual aspects of language.</a:t>
            </a:r>
          </a:p>
          <a:p>
            <a:pPr lvl="1">
              <a:spcAft>
                <a:spcPts val="600"/>
              </a:spcAft>
            </a:pPr>
            <a:r>
              <a:rPr lang="en-US" dirty="0"/>
              <a:t>Most</a:t>
            </a:r>
            <a:r>
              <a:rPr lang="zh-CN" altLang="en-US" dirty="0"/>
              <a:t> </a:t>
            </a:r>
            <a:r>
              <a:rPr lang="en-US" dirty="0"/>
              <a:t>of</a:t>
            </a:r>
            <a:r>
              <a:rPr lang="zh-CN" altLang="en-US" dirty="0"/>
              <a:t> </a:t>
            </a:r>
            <a:r>
              <a:rPr lang="en-US" dirty="0"/>
              <a:t>the</a:t>
            </a:r>
            <a:r>
              <a:rPr lang="zh-CN" altLang="en-US" dirty="0"/>
              <a:t> </a:t>
            </a:r>
            <a:r>
              <a:rPr lang="en-US" dirty="0"/>
              <a:t>parameters in our network are randomly initialized!</a:t>
            </a:r>
          </a:p>
          <a:p>
            <a:pPr>
              <a:spcAft>
                <a:spcPts val="600"/>
              </a:spcAft>
            </a:pPr>
            <a:endParaRPr lang="en-CN" dirty="0"/>
          </a:p>
        </p:txBody>
      </p:sp>
      <p:sp>
        <p:nvSpPr>
          <p:cNvPr id="4" name="Slide Number Placeholder 3">
            <a:extLst>
              <a:ext uri="{FF2B5EF4-FFF2-40B4-BE49-F238E27FC236}">
                <a16:creationId xmlns:a16="http://schemas.microsoft.com/office/drawing/2014/main" id="{3571D6C8-9712-844E-A4CC-0245FBFD4C48}"/>
              </a:ext>
            </a:extLst>
          </p:cNvPr>
          <p:cNvSpPr>
            <a:spLocks noGrp="1"/>
          </p:cNvSpPr>
          <p:nvPr>
            <p:ph type="sldNum" sz="quarter" idx="12"/>
          </p:nvPr>
        </p:nvSpPr>
        <p:spPr/>
        <p:txBody>
          <a:bodyPr/>
          <a:lstStyle/>
          <a:p>
            <a:fld id="{DC8BB421-126E-41CB-B73A-69D52E98CAE3}" type="slidenum">
              <a:rPr lang="zh-CN" altLang="en-US" smtClean="0"/>
              <a:t>28</a:t>
            </a:fld>
            <a:endParaRPr lang="zh-CN" altLang="en-US" dirty="0"/>
          </a:p>
        </p:txBody>
      </p:sp>
      <p:pic>
        <p:nvPicPr>
          <p:cNvPr id="6" name="Picture 5">
            <a:extLst>
              <a:ext uri="{FF2B5EF4-FFF2-40B4-BE49-F238E27FC236}">
                <a16:creationId xmlns:a16="http://schemas.microsoft.com/office/drawing/2014/main" id="{F049A4FD-BD4E-7D43-86EA-09535ECAA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43" y="1901536"/>
            <a:ext cx="2562276" cy="2722418"/>
          </a:xfrm>
          <a:prstGeom prst="rect">
            <a:avLst/>
          </a:prstGeom>
        </p:spPr>
      </p:pic>
      <p:sp>
        <p:nvSpPr>
          <p:cNvPr id="8" name="TextBox 7">
            <a:extLst>
              <a:ext uri="{FF2B5EF4-FFF2-40B4-BE49-F238E27FC236}">
                <a16:creationId xmlns:a16="http://schemas.microsoft.com/office/drawing/2014/main" id="{715FD6D1-CCF5-EA47-90BC-3FD9460AA68C}"/>
              </a:ext>
            </a:extLst>
          </p:cNvPr>
          <p:cNvSpPr txBox="1"/>
          <p:nvPr/>
        </p:nvSpPr>
        <p:spPr>
          <a:xfrm>
            <a:off x="9519812" y="2829196"/>
            <a:ext cx="1750868" cy="369332"/>
          </a:xfrm>
          <a:prstGeom prst="rect">
            <a:avLst/>
          </a:prstGeom>
          <a:noFill/>
        </p:spPr>
        <p:txBody>
          <a:bodyPr wrap="square">
            <a:spAutoFit/>
          </a:bodyPr>
          <a:lstStyle/>
          <a:p>
            <a:r>
              <a:rPr lang="en-US" dirty="0">
                <a:effectLst/>
              </a:rPr>
              <a:t>Not pretrained</a:t>
            </a:r>
          </a:p>
        </p:txBody>
      </p:sp>
      <p:sp>
        <p:nvSpPr>
          <p:cNvPr id="9" name="TextBox 8">
            <a:extLst>
              <a:ext uri="{FF2B5EF4-FFF2-40B4-BE49-F238E27FC236}">
                <a16:creationId xmlns:a16="http://schemas.microsoft.com/office/drawing/2014/main" id="{936AB63B-A531-9749-9FB0-D3963DB90C8D}"/>
              </a:ext>
            </a:extLst>
          </p:cNvPr>
          <p:cNvSpPr txBox="1"/>
          <p:nvPr/>
        </p:nvSpPr>
        <p:spPr>
          <a:xfrm>
            <a:off x="9518993" y="3803022"/>
            <a:ext cx="2349159" cy="646331"/>
          </a:xfrm>
          <a:prstGeom prst="rect">
            <a:avLst/>
          </a:prstGeom>
          <a:noFill/>
        </p:spPr>
        <p:txBody>
          <a:bodyPr wrap="square">
            <a:spAutoFit/>
          </a:bodyPr>
          <a:lstStyle/>
          <a:p>
            <a:r>
              <a:rPr lang="en-US" dirty="0">
                <a:effectLst/>
              </a:rPr>
              <a:t>Pretrained</a:t>
            </a:r>
          </a:p>
          <a:p>
            <a:r>
              <a:rPr lang="en-US" altLang="zh-CN" dirty="0"/>
              <a:t>(word</a:t>
            </a:r>
            <a:r>
              <a:rPr lang="zh-CN" altLang="en-US" dirty="0"/>
              <a:t> </a:t>
            </a:r>
            <a:r>
              <a:rPr lang="en-US" altLang="zh-CN" dirty="0"/>
              <a:t>embeddings)</a:t>
            </a:r>
            <a:endParaRPr lang="en-US" dirty="0">
              <a:effectLst/>
            </a:endParaRPr>
          </a:p>
        </p:txBody>
      </p:sp>
      <p:sp>
        <p:nvSpPr>
          <p:cNvPr id="11" name="TextBox 10">
            <a:extLst>
              <a:ext uri="{FF2B5EF4-FFF2-40B4-BE49-F238E27FC236}">
                <a16:creationId xmlns:a16="http://schemas.microsoft.com/office/drawing/2014/main" id="{75F6FD65-83B1-C840-9932-27152E5751D9}"/>
              </a:ext>
            </a:extLst>
          </p:cNvPr>
          <p:cNvSpPr txBox="1"/>
          <p:nvPr/>
        </p:nvSpPr>
        <p:spPr>
          <a:xfrm>
            <a:off x="7412188" y="4880155"/>
            <a:ext cx="3858492" cy="1015663"/>
          </a:xfrm>
          <a:prstGeom prst="rect">
            <a:avLst/>
          </a:prstGeom>
          <a:noFill/>
        </p:spPr>
        <p:txBody>
          <a:bodyPr wrap="square">
            <a:spAutoFit/>
          </a:bodyPr>
          <a:lstStyle/>
          <a:p>
            <a:r>
              <a:rPr lang="en-US" sz="2000" dirty="0">
                <a:solidFill>
                  <a:schemeClr val="accent1"/>
                </a:solidFill>
              </a:rPr>
              <a:t>[Recall, movie</a:t>
            </a:r>
            <a:r>
              <a:rPr lang="zh-CN" altLang="en-US" sz="2000" dirty="0">
                <a:solidFill>
                  <a:schemeClr val="accent1"/>
                </a:solidFill>
              </a:rPr>
              <a:t> </a:t>
            </a:r>
            <a:r>
              <a:rPr lang="en-US" sz="2000" dirty="0">
                <a:solidFill>
                  <a:schemeClr val="accent1"/>
                </a:solidFill>
              </a:rPr>
              <a:t>gets the same word embedding, no matter what sentence it shows up in]</a:t>
            </a:r>
          </a:p>
        </p:txBody>
      </p:sp>
    </p:spTree>
    <p:extLst>
      <p:ext uri="{BB962C8B-B14F-4D97-AF65-F5344CB8AC3E}">
        <p14:creationId xmlns:p14="http://schemas.microsoft.com/office/powerpoint/2010/main" val="1344585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A1A96-B956-524D-9438-04859FFC55FE}"/>
              </a:ext>
            </a:extLst>
          </p:cNvPr>
          <p:cNvSpPr>
            <a:spLocks noGrp="1"/>
          </p:cNvSpPr>
          <p:nvPr>
            <p:ph type="title"/>
          </p:nvPr>
        </p:nvSpPr>
        <p:spPr/>
        <p:txBody>
          <a:bodyPr/>
          <a:lstStyle/>
          <a:p>
            <a:r>
              <a:rPr lang="en-US" altLang="zh-CN" sz="3600" dirty="0"/>
              <a:t>Where</a:t>
            </a:r>
            <a:r>
              <a:rPr lang="zh-CN" altLang="en-US" sz="3600" dirty="0"/>
              <a:t> </a:t>
            </a:r>
            <a:r>
              <a:rPr lang="en-US" altLang="zh-CN" sz="3600" dirty="0"/>
              <a:t>we</a:t>
            </a:r>
            <a:r>
              <a:rPr lang="zh-CN" altLang="en-US" sz="3600" dirty="0"/>
              <a:t> </a:t>
            </a:r>
            <a:r>
              <a:rPr lang="en-US" altLang="zh-CN" sz="3600" dirty="0"/>
              <a:t>were:</a:t>
            </a:r>
            <a:r>
              <a:rPr lang="zh-CN" altLang="en-US" sz="3600" dirty="0"/>
              <a:t> </a:t>
            </a:r>
            <a:r>
              <a:rPr lang="en-US" altLang="zh-CN" sz="3600" dirty="0"/>
              <a:t>pretrained</a:t>
            </a:r>
            <a:r>
              <a:rPr lang="zh-CN" altLang="en-US" sz="3600" dirty="0"/>
              <a:t> </a:t>
            </a:r>
            <a:r>
              <a:rPr lang="en-US" altLang="zh-CN" sz="3600" dirty="0"/>
              <a:t>word</a:t>
            </a:r>
            <a:r>
              <a:rPr lang="zh-CN" altLang="en-US" sz="3600" dirty="0"/>
              <a:t> </a:t>
            </a:r>
            <a:r>
              <a:rPr lang="en-US" altLang="zh-CN" sz="3600" dirty="0"/>
              <a:t>embeddings</a:t>
            </a:r>
            <a:endParaRPr lang="en-CN" sz="3600" dirty="0"/>
          </a:p>
        </p:txBody>
      </p:sp>
      <p:sp>
        <p:nvSpPr>
          <p:cNvPr id="3" name="Content Placeholder 2">
            <a:extLst>
              <a:ext uri="{FF2B5EF4-FFF2-40B4-BE49-F238E27FC236}">
                <a16:creationId xmlns:a16="http://schemas.microsoft.com/office/drawing/2014/main" id="{9C01336C-AD16-7341-894B-CBF390D9D591}"/>
              </a:ext>
            </a:extLst>
          </p:cNvPr>
          <p:cNvSpPr>
            <a:spLocks noGrp="1"/>
          </p:cNvSpPr>
          <p:nvPr>
            <p:ph idx="1"/>
          </p:nvPr>
        </p:nvSpPr>
        <p:spPr>
          <a:xfrm>
            <a:off x="517525" y="1108433"/>
            <a:ext cx="5114347" cy="5508233"/>
          </a:xfrm>
        </p:spPr>
        <p:txBody>
          <a:bodyPr lIns="90000">
            <a:noAutofit/>
          </a:bodyPr>
          <a:lstStyle/>
          <a:p>
            <a:pPr>
              <a:spcBef>
                <a:spcPts val="600"/>
              </a:spcBef>
              <a:spcAft>
                <a:spcPts val="0"/>
              </a:spcAft>
            </a:pPr>
            <a:r>
              <a:rPr lang="en-US" sz="2400" b="1" dirty="0"/>
              <a:t>In modern NLP</a:t>
            </a:r>
            <a:r>
              <a:rPr lang="en-US" sz="2400" dirty="0"/>
              <a:t>:</a:t>
            </a:r>
          </a:p>
          <a:p>
            <a:pPr lvl="1">
              <a:spcBef>
                <a:spcPts val="600"/>
              </a:spcBef>
              <a:spcAft>
                <a:spcPts val="0"/>
              </a:spcAft>
            </a:pPr>
            <a:r>
              <a:rPr lang="en-US" sz="2000" dirty="0"/>
              <a:t>All(or</a:t>
            </a:r>
            <a:r>
              <a:rPr lang="zh-CN" altLang="en-US" sz="2000" dirty="0"/>
              <a:t> </a:t>
            </a:r>
            <a:r>
              <a:rPr lang="en-US" sz="2000" dirty="0"/>
              <a:t>almost all) parameters in NLP networks are initialized via </a:t>
            </a:r>
            <a:r>
              <a:rPr lang="en-US" sz="2000" b="1" dirty="0"/>
              <a:t>pretraining</a:t>
            </a:r>
            <a:r>
              <a:rPr lang="en-US" sz="2000" dirty="0"/>
              <a:t>.</a:t>
            </a:r>
          </a:p>
          <a:p>
            <a:pPr lvl="1">
              <a:spcBef>
                <a:spcPts val="600"/>
              </a:spcBef>
              <a:spcAft>
                <a:spcPts val="0"/>
              </a:spcAft>
            </a:pPr>
            <a:r>
              <a:rPr lang="en-US" sz="2000" dirty="0"/>
              <a:t>Pretraining methods hide parts of the input from the model, and</a:t>
            </a:r>
            <a:r>
              <a:rPr lang="zh-CN" altLang="en-US" sz="2000" dirty="0"/>
              <a:t> </a:t>
            </a:r>
            <a:r>
              <a:rPr lang="en-US" sz="2000" dirty="0"/>
              <a:t>train the model to reconstruct those parts.</a:t>
            </a:r>
            <a:endParaRPr lang="en-US" dirty="0"/>
          </a:p>
          <a:p>
            <a:pPr>
              <a:spcBef>
                <a:spcPts val="600"/>
              </a:spcBef>
              <a:spcAft>
                <a:spcPts val="0"/>
              </a:spcAft>
            </a:pPr>
            <a:r>
              <a:rPr lang="en-US" sz="2400" dirty="0"/>
              <a:t>This has been exceptionally effective: </a:t>
            </a:r>
          </a:p>
          <a:p>
            <a:pPr lvl="1">
              <a:spcBef>
                <a:spcPts val="600"/>
              </a:spcBef>
              <a:spcAft>
                <a:spcPts val="0"/>
              </a:spcAft>
            </a:pPr>
            <a:r>
              <a:rPr lang="en-US" sz="2000" dirty="0"/>
              <a:t>representations of language</a:t>
            </a:r>
          </a:p>
          <a:p>
            <a:pPr lvl="1">
              <a:spcBef>
                <a:spcPts val="600"/>
              </a:spcBef>
              <a:spcAft>
                <a:spcPts val="0"/>
              </a:spcAft>
            </a:pPr>
            <a:r>
              <a:rPr lang="en-US" sz="2000" dirty="0"/>
              <a:t>parameter initializations</a:t>
            </a:r>
            <a:r>
              <a:rPr lang="zh-CN" altLang="en-US" sz="2000" dirty="0"/>
              <a:t> </a:t>
            </a:r>
            <a:r>
              <a:rPr lang="en-US" sz="2000" dirty="0"/>
              <a:t>for strong NLP models</a:t>
            </a:r>
          </a:p>
          <a:p>
            <a:pPr lvl="1">
              <a:spcBef>
                <a:spcPts val="600"/>
              </a:spcBef>
              <a:spcAft>
                <a:spcPts val="0"/>
              </a:spcAft>
            </a:pPr>
            <a:r>
              <a:rPr lang="en-US" sz="2000" dirty="0"/>
              <a:t>Probability distributions</a:t>
            </a:r>
            <a:r>
              <a:rPr lang="zh-CN" altLang="en-US" sz="2000" dirty="0"/>
              <a:t> </a:t>
            </a:r>
            <a:r>
              <a:rPr lang="en-US" sz="2000" dirty="0"/>
              <a:t>over language that we can sample from</a:t>
            </a:r>
          </a:p>
          <a:p>
            <a:pPr>
              <a:spcBef>
                <a:spcPts val="600"/>
              </a:spcBef>
              <a:spcAft>
                <a:spcPts val="0"/>
              </a:spcAft>
            </a:pPr>
            <a:endParaRPr lang="en-US" sz="2000" dirty="0"/>
          </a:p>
          <a:p>
            <a:pPr>
              <a:spcBef>
                <a:spcPts val="600"/>
              </a:spcBef>
              <a:spcAft>
                <a:spcPts val="0"/>
              </a:spcAft>
            </a:pPr>
            <a:endParaRPr lang="en-CN" dirty="0"/>
          </a:p>
        </p:txBody>
      </p:sp>
      <p:sp>
        <p:nvSpPr>
          <p:cNvPr id="4" name="Slide Number Placeholder 3">
            <a:extLst>
              <a:ext uri="{FF2B5EF4-FFF2-40B4-BE49-F238E27FC236}">
                <a16:creationId xmlns:a16="http://schemas.microsoft.com/office/drawing/2014/main" id="{2D97CA54-B08D-6044-B4CC-9DD2488AE8A0}"/>
              </a:ext>
            </a:extLst>
          </p:cNvPr>
          <p:cNvSpPr>
            <a:spLocks noGrp="1"/>
          </p:cNvSpPr>
          <p:nvPr>
            <p:ph type="sldNum" sz="quarter" idx="12"/>
          </p:nvPr>
        </p:nvSpPr>
        <p:spPr/>
        <p:txBody>
          <a:bodyPr/>
          <a:lstStyle/>
          <a:p>
            <a:fld id="{DC8BB421-126E-41CB-B73A-69D52E98CAE3}" type="slidenum">
              <a:rPr lang="zh-CN" altLang="en-US" smtClean="0"/>
              <a:t>29</a:t>
            </a:fld>
            <a:endParaRPr lang="zh-CN" altLang="en-US" dirty="0"/>
          </a:p>
        </p:txBody>
      </p:sp>
      <p:pic>
        <p:nvPicPr>
          <p:cNvPr id="6" name="Picture 5">
            <a:extLst>
              <a:ext uri="{FF2B5EF4-FFF2-40B4-BE49-F238E27FC236}">
                <a16:creationId xmlns:a16="http://schemas.microsoft.com/office/drawing/2014/main" id="{D881E4E9-0CE3-B444-8D63-6F20F745B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186" y="1592263"/>
            <a:ext cx="3424513" cy="3651250"/>
          </a:xfrm>
          <a:prstGeom prst="rect">
            <a:avLst/>
          </a:prstGeom>
        </p:spPr>
      </p:pic>
      <p:sp>
        <p:nvSpPr>
          <p:cNvPr id="8" name="TextBox 7">
            <a:extLst>
              <a:ext uri="{FF2B5EF4-FFF2-40B4-BE49-F238E27FC236}">
                <a16:creationId xmlns:a16="http://schemas.microsoft.com/office/drawing/2014/main" id="{2DD32A53-76FE-2848-A700-CDE7AF157952}"/>
              </a:ext>
            </a:extLst>
          </p:cNvPr>
          <p:cNvSpPr txBox="1"/>
          <p:nvPr/>
        </p:nvSpPr>
        <p:spPr>
          <a:xfrm>
            <a:off x="9791699" y="3233222"/>
            <a:ext cx="2116280" cy="369332"/>
          </a:xfrm>
          <a:prstGeom prst="rect">
            <a:avLst/>
          </a:prstGeom>
          <a:noFill/>
        </p:spPr>
        <p:txBody>
          <a:bodyPr wrap="square">
            <a:spAutoFit/>
          </a:bodyPr>
          <a:lstStyle/>
          <a:p>
            <a:r>
              <a:rPr lang="en-US" dirty="0"/>
              <a:t>Pretrained jointly</a:t>
            </a:r>
          </a:p>
        </p:txBody>
      </p:sp>
      <p:sp>
        <p:nvSpPr>
          <p:cNvPr id="10" name="TextBox 9">
            <a:extLst>
              <a:ext uri="{FF2B5EF4-FFF2-40B4-BE49-F238E27FC236}">
                <a16:creationId xmlns:a16="http://schemas.microsoft.com/office/drawing/2014/main" id="{CABEFA22-35C7-4A46-802F-CAC4E5982E29}"/>
              </a:ext>
            </a:extLst>
          </p:cNvPr>
          <p:cNvSpPr txBox="1"/>
          <p:nvPr/>
        </p:nvSpPr>
        <p:spPr>
          <a:xfrm>
            <a:off x="6560130" y="5156342"/>
            <a:ext cx="3607377" cy="1015663"/>
          </a:xfrm>
          <a:prstGeom prst="rect">
            <a:avLst/>
          </a:prstGeom>
          <a:noFill/>
        </p:spPr>
        <p:txBody>
          <a:bodyPr wrap="square">
            <a:spAutoFit/>
          </a:bodyPr>
          <a:lstStyle/>
          <a:p>
            <a:r>
              <a:rPr lang="en-US" sz="2000" dirty="0">
                <a:solidFill>
                  <a:schemeClr val="accent1"/>
                </a:solidFill>
              </a:rPr>
              <a:t>[This model has learned how to represent entire sentences through pretraining]</a:t>
            </a:r>
          </a:p>
        </p:txBody>
      </p:sp>
    </p:spTree>
    <p:extLst>
      <p:ext uri="{BB962C8B-B14F-4D97-AF65-F5344CB8AC3E}">
        <p14:creationId xmlns:p14="http://schemas.microsoft.com/office/powerpoint/2010/main" val="354889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5A54-875E-184D-B7A8-18136F34B7B1}"/>
              </a:ext>
            </a:extLst>
          </p:cNvPr>
          <p:cNvSpPr>
            <a:spLocks noGrp="1"/>
          </p:cNvSpPr>
          <p:nvPr>
            <p:ph type="title"/>
          </p:nvPr>
        </p:nvSpPr>
        <p:spPr/>
        <p:txBody>
          <a:bodyPr/>
          <a:lstStyle/>
          <a:p>
            <a:r>
              <a:rPr lang="en-US" dirty="0"/>
              <a:t>Transformers as </a:t>
            </a:r>
            <a:r>
              <a:rPr lang="en-US" altLang="zh-CN" dirty="0"/>
              <a:t>LM</a:t>
            </a:r>
            <a:r>
              <a:rPr lang="en-US" dirty="0"/>
              <a:t>s</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28BC2E-9906-7446-A22D-4B3AB88BCF4F}"/>
                  </a:ext>
                </a:extLst>
              </p:cNvPr>
              <p:cNvSpPr>
                <a:spLocks noGrp="1"/>
              </p:cNvSpPr>
              <p:nvPr>
                <p:ph idx="1"/>
              </p:nvPr>
            </p:nvSpPr>
            <p:spPr>
              <a:xfrm>
                <a:off x="517525" y="1108433"/>
                <a:ext cx="10455275" cy="5508233"/>
              </a:xfrm>
            </p:spPr>
            <p:txBody>
              <a:bodyPr/>
              <a:lstStyle/>
              <a:p>
                <a:r>
                  <a:rPr lang="en-US" dirty="0"/>
                  <a:t>Given a training corpus of plain text we’ll train the model autoregressively to predict the next token in a sequence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𝑡</m:t>
                        </m:r>
                      </m:sub>
                    </m:sSub>
                  </m:oMath>
                </a14:m>
                <a:r>
                  <a:rPr lang="en-US" dirty="0"/>
                  <a:t>, using cross-entropy loss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𝐶𝐸</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e>
                      </m:func>
                    </m:oMath>
                  </m:oMathPara>
                </a14:m>
                <a:endParaRPr lang="en-US" dirty="0"/>
              </a:p>
              <a:p>
                <a:r>
                  <a:rPr lang="en-US" b="1" dirty="0"/>
                  <a:t>Teacher forcing</a:t>
                </a:r>
                <a:r>
                  <a:rPr lang="en-US" dirty="0"/>
                  <a:t>: at each time step in decoding we force the system to use the gold target token from training as the next input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endParaRPr lang="en-US" dirty="0"/>
              </a:p>
              <a:p>
                <a:endParaRPr lang="en-US" dirty="0"/>
              </a:p>
              <a:p>
                <a:endParaRPr lang="en-US" dirty="0"/>
              </a:p>
              <a:p>
                <a:endParaRPr lang="en-US" dirty="0"/>
              </a:p>
              <a:p>
                <a:endParaRPr lang="en-CN" dirty="0"/>
              </a:p>
            </p:txBody>
          </p:sp>
        </mc:Choice>
        <mc:Fallback xmlns="">
          <p:sp>
            <p:nvSpPr>
              <p:cNvPr id="3" name="Content Placeholder 2">
                <a:extLst>
                  <a:ext uri="{FF2B5EF4-FFF2-40B4-BE49-F238E27FC236}">
                    <a16:creationId xmlns:a16="http://schemas.microsoft.com/office/drawing/2014/main" id="{3528BC2E-9906-7446-A22D-4B3AB88BCF4F}"/>
                  </a:ext>
                </a:extLst>
              </p:cNvPr>
              <p:cNvSpPr>
                <a:spLocks noGrp="1" noRot="1" noChangeAspect="1" noMove="1" noResize="1" noEditPoints="1" noAdjustHandles="1" noChangeArrowheads="1" noChangeShapeType="1" noTextEdit="1"/>
              </p:cNvSpPr>
              <p:nvPr>
                <p:ph idx="1"/>
              </p:nvPr>
            </p:nvSpPr>
            <p:spPr>
              <a:xfrm>
                <a:off x="517525" y="1108433"/>
                <a:ext cx="10455275" cy="5508233"/>
              </a:xfrm>
              <a:blipFill>
                <a:blip r:embed="rId2"/>
                <a:stretch>
                  <a:fillRect l="-970" t="-1152"/>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43A1AFBB-6034-C344-B0A6-28A8369B0522}"/>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Tree>
    <p:extLst>
      <p:ext uri="{BB962C8B-B14F-4D97-AF65-F5344CB8AC3E}">
        <p14:creationId xmlns:p14="http://schemas.microsoft.com/office/powerpoint/2010/main" val="2621668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0330-0EE1-A848-BC6D-FA07AEC93868}"/>
              </a:ext>
            </a:extLst>
          </p:cNvPr>
          <p:cNvSpPr>
            <a:spLocks noGrp="1"/>
          </p:cNvSpPr>
          <p:nvPr>
            <p:ph type="title"/>
          </p:nvPr>
        </p:nvSpPr>
        <p:spPr/>
        <p:txBody>
          <a:bodyPr/>
          <a:lstStyle/>
          <a:p>
            <a:r>
              <a:rPr lang="en-US" sz="3200" dirty="0"/>
              <a:t>What can we learn from reconstructing the input?</a:t>
            </a:r>
            <a:endParaRPr lang="en-CN" sz="3200" dirty="0"/>
          </a:p>
        </p:txBody>
      </p:sp>
      <p:sp>
        <p:nvSpPr>
          <p:cNvPr id="3" name="Content Placeholder 2">
            <a:extLst>
              <a:ext uri="{FF2B5EF4-FFF2-40B4-BE49-F238E27FC236}">
                <a16:creationId xmlns:a16="http://schemas.microsoft.com/office/drawing/2014/main" id="{CDCC508E-BB98-0042-B336-6389DDD0A786}"/>
              </a:ext>
            </a:extLst>
          </p:cNvPr>
          <p:cNvSpPr>
            <a:spLocks noGrp="1"/>
          </p:cNvSpPr>
          <p:nvPr>
            <p:ph idx="1"/>
          </p:nvPr>
        </p:nvSpPr>
        <p:spPr/>
        <p:txBody>
          <a:bodyPr lIns="90000">
            <a:noAutofit/>
          </a:bodyPr>
          <a:lstStyle/>
          <a:p>
            <a:pPr>
              <a:lnSpc>
                <a:spcPct val="150000"/>
              </a:lnSpc>
              <a:spcBef>
                <a:spcPts val="400"/>
              </a:spcBef>
              <a:spcAft>
                <a:spcPts val="600"/>
              </a:spcAft>
            </a:pPr>
            <a:r>
              <a:rPr lang="en-US" altLang="zh-CN" dirty="0"/>
              <a:t>Fudan</a:t>
            </a:r>
            <a:r>
              <a:rPr lang="en-US" dirty="0"/>
              <a:t> University is located in __________, </a:t>
            </a:r>
            <a:r>
              <a:rPr lang="en-US" altLang="zh-CN" dirty="0"/>
              <a:t>China</a:t>
            </a:r>
            <a:r>
              <a:rPr lang="en-US" dirty="0"/>
              <a:t>.</a:t>
            </a:r>
          </a:p>
          <a:p>
            <a:pPr>
              <a:lnSpc>
                <a:spcPct val="150000"/>
              </a:lnSpc>
              <a:spcBef>
                <a:spcPts val="400"/>
              </a:spcBef>
              <a:spcAft>
                <a:spcPts val="600"/>
              </a:spcAft>
            </a:pPr>
            <a:r>
              <a:rPr lang="en-US" dirty="0"/>
              <a:t>I put ___ fork down on the table.</a:t>
            </a:r>
          </a:p>
          <a:p>
            <a:pPr>
              <a:lnSpc>
                <a:spcPct val="150000"/>
              </a:lnSpc>
              <a:spcBef>
                <a:spcPts val="400"/>
              </a:spcBef>
              <a:spcAft>
                <a:spcPts val="600"/>
              </a:spcAft>
            </a:pPr>
            <a:r>
              <a:rPr lang="en-US" dirty="0"/>
              <a:t>I went to the ocean to see the fish, turtles, seals, and _____.</a:t>
            </a:r>
          </a:p>
          <a:p>
            <a:pPr>
              <a:lnSpc>
                <a:spcPct val="150000"/>
              </a:lnSpc>
              <a:spcBef>
                <a:spcPts val="400"/>
              </a:spcBef>
              <a:spcAft>
                <a:spcPts val="600"/>
              </a:spcAft>
            </a:pPr>
            <a:r>
              <a:rPr lang="en-US" dirty="0"/>
              <a:t>Overall, the value I got from the two hours watching it was the sum total of the popcorn and the drink. The movie was ___.</a:t>
            </a:r>
          </a:p>
          <a:p>
            <a:pPr>
              <a:lnSpc>
                <a:spcPct val="150000"/>
              </a:lnSpc>
              <a:spcBef>
                <a:spcPts val="400"/>
              </a:spcBef>
              <a:spcAft>
                <a:spcPts val="600"/>
              </a:spcAft>
            </a:pPr>
            <a:r>
              <a:rPr lang="en-US" dirty="0"/>
              <a:t>I was thinking about the sequence that goes 1, 1, 2, 3, 5, 8, 13, 21, ____</a:t>
            </a:r>
            <a:r>
              <a:rPr lang="en-US" altLang="zh-CN" dirty="0"/>
              <a:t>.</a:t>
            </a:r>
            <a:endParaRPr lang="en-CN" dirty="0"/>
          </a:p>
        </p:txBody>
      </p:sp>
      <p:sp>
        <p:nvSpPr>
          <p:cNvPr id="4" name="Slide Number Placeholder 3">
            <a:extLst>
              <a:ext uri="{FF2B5EF4-FFF2-40B4-BE49-F238E27FC236}">
                <a16:creationId xmlns:a16="http://schemas.microsoft.com/office/drawing/2014/main" id="{0F64C3A0-4E0A-984E-8D9E-5CB402A09CDF}"/>
              </a:ext>
            </a:extLst>
          </p:cNvPr>
          <p:cNvSpPr>
            <a:spLocks noGrp="1"/>
          </p:cNvSpPr>
          <p:nvPr>
            <p:ph type="sldNum" sz="quarter" idx="12"/>
          </p:nvPr>
        </p:nvSpPr>
        <p:spPr/>
        <p:txBody>
          <a:bodyPr/>
          <a:lstStyle/>
          <a:p>
            <a:fld id="{DC8BB421-126E-41CB-B73A-69D52E98CAE3}" type="slidenum">
              <a:rPr lang="zh-CN" altLang="en-US" smtClean="0"/>
              <a:t>30</a:t>
            </a:fld>
            <a:endParaRPr lang="zh-CN" altLang="en-US" dirty="0"/>
          </a:p>
        </p:txBody>
      </p:sp>
    </p:spTree>
    <p:extLst>
      <p:ext uri="{BB962C8B-B14F-4D97-AF65-F5344CB8AC3E}">
        <p14:creationId xmlns:p14="http://schemas.microsoft.com/office/powerpoint/2010/main" val="384067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889E-65DA-BF44-AD00-B05176BE0243}"/>
              </a:ext>
            </a:extLst>
          </p:cNvPr>
          <p:cNvSpPr>
            <a:spLocks noGrp="1"/>
          </p:cNvSpPr>
          <p:nvPr>
            <p:ph type="title"/>
          </p:nvPr>
        </p:nvSpPr>
        <p:spPr/>
        <p:txBody>
          <a:bodyPr/>
          <a:lstStyle/>
          <a:p>
            <a:r>
              <a:rPr lang="en-US" dirty="0"/>
              <a:t>The Transformer Encoder-Decoder </a:t>
            </a:r>
            <a:endParaRPr lang="en-CN" dirty="0"/>
          </a:p>
        </p:txBody>
      </p:sp>
      <p:sp>
        <p:nvSpPr>
          <p:cNvPr id="3" name="Content Placeholder 2">
            <a:extLst>
              <a:ext uri="{FF2B5EF4-FFF2-40B4-BE49-F238E27FC236}">
                <a16:creationId xmlns:a16="http://schemas.microsoft.com/office/drawing/2014/main" id="{BEA9D76B-913C-4148-9938-26AA34010012}"/>
              </a:ext>
            </a:extLst>
          </p:cNvPr>
          <p:cNvSpPr>
            <a:spLocks noGrp="1"/>
          </p:cNvSpPr>
          <p:nvPr>
            <p:ph idx="1"/>
          </p:nvPr>
        </p:nvSpPr>
        <p:spPr>
          <a:xfrm>
            <a:off x="517525" y="1108434"/>
            <a:ext cx="11064875" cy="610388"/>
          </a:xfrm>
        </p:spPr>
        <p:txBody>
          <a:bodyPr lIns="90000">
            <a:noAutofit/>
          </a:bodyPr>
          <a:lstStyle/>
          <a:p>
            <a:r>
              <a:rPr lang="en-US" dirty="0"/>
              <a:t>Looking back at the whole model, zooming in on an Encoder block:</a:t>
            </a:r>
          </a:p>
          <a:p>
            <a:pPr marL="0" indent="0">
              <a:buNone/>
            </a:pPr>
            <a:endParaRPr lang="en-CN" dirty="0"/>
          </a:p>
        </p:txBody>
      </p:sp>
      <p:sp>
        <p:nvSpPr>
          <p:cNvPr id="4" name="Slide Number Placeholder 3">
            <a:extLst>
              <a:ext uri="{FF2B5EF4-FFF2-40B4-BE49-F238E27FC236}">
                <a16:creationId xmlns:a16="http://schemas.microsoft.com/office/drawing/2014/main" id="{027AAAA1-DF43-1848-BC78-94657D26FA28}"/>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pic>
        <p:nvPicPr>
          <p:cNvPr id="6" name="Picture 5">
            <a:extLst>
              <a:ext uri="{FF2B5EF4-FFF2-40B4-BE49-F238E27FC236}">
                <a16:creationId xmlns:a16="http://schemas.microsoft.com/office/drawing/2014/main" id="{11584376-AD3C-2349-BC63-B5AFBC664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717" y="1718822"/>
            <a:ext cx="10855758" cy="4939010"/>
          </a:xfrm>
          <a:prstGeom prst="rect">
            <a:avLst/>
          </a:prstGeom>
        </p:spPr>
      </p:pic>
    </p:spTree>
    <p:extLst>
      <p:ext uri="{BB962C8B-B14F-4D97-AF65-F5344CB8AC3E}">
        <p14:creationId xmlns:p14="http://schemas.microsoft.com/office/powerpoint/2010/main" val="3469208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AB24D-9C50-C940-98B5-AAAEB5C7B670}"/>
              </a:ext>
            </a:extLst>
          </p:cNvPr>
          <p:cNvSpPr>
            <a:spLocks noGrp="1"/>
          </p:cNvSpPr>
          <p:nvPr>
            <p:ph type="title"/>
          </p:nvPr>
        </p:nvSpPr>
        <p:spPr/>
        <p:txBody>
          <a:bodyPr/>
          <a:lstStyle/>
          <a:p>
            <a:r>
              <a:rPr lang="en-US" dirty="0"/>
              <a:t>The Transformer Encoder-Decoder </a:t>
            </a:r>
            <a:endParaRPr lang="en-CN" dirty="0"/>
          </a:p>
        </p:txBody>
      </p:sp>
      <p:pic>
        <p:nvPicPr>
          <p:cNvPr id="6" name="Content Placeholder 5">
            <a:extLst>
              <a:ext uri="{FF2B5EF4-FFF2-40B4-BE49-F238E27FC236}">
                <a16:creationId xmlns:a16="http://schemas.microsoft.com/office/drawing/2014/main" id="{5716B02C-F9A2-6A4D-ACA2-D62E6B41E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159" y="1592263"/>
            <a:ext cx="10923587" cy="5106849"/>
          </a:xfrm>
        </p:spPr>
      </p:pic>
      <p:sp>
        <p:nvSpPr>
          <p:cNvPr id="4" name="Slide Number Placeholder 3">
            <a:extLst>
              <a:ext uri="{FF2B5EF4-FFF2-40B4-BE49-F238E27FC236}">
                <a16:creationId xmlns:a16="http://schemas.microsoft.com/office/drawing/2014/main" id="{FE2C6985-66C6-9F4E-82F0-78717CC26AA4}"/>
              </a:ext>
            </a:extLst>
          </p:cNvPr>
          <p:cNvSpPr>
            <a:spLocks noGrp="1"/>
          </p:cNvSpPr>
          <p:nvPr>
            <p:ph type="sldNum" sz="quarter" idx="12"/>
          </p:nvPr>
        </p:nvSpPr>
        <p:spPr/>
        <p:txBody>
          <a:bodyPr/>
          <a:lstStyle/>
          <a:p>
            <a:fld id="{DC8BB421-126E-41CB-B73A-69D52E98CAE3}" type="slidenum">
              <a:rPr lang="zh-CN" altLang="en-US" smtClean="0"/>
              <a:t>32</a:t>
            </a:fld>
            <a:endParaRPr lang="zh-CN" altLang="en-US" dirty="0"/>
          </a:p>
        </p:txBody>
      </p:sp>
      <p:sp>
        <p:nvSpPr>
          <p:cNvPr id="7" name="Content Placeholder 2">
            <a:extLst>
              <a:ext uri="{FF2B5EF4-FFF2-40B4-BE49-F238E27FC236}">
                <a16:creationId xmlns:a16="http://schemas.microsoft.com/office/drawing/2014/main" id="{16CBA270-E5DE-1C4B-A41A-9850DBAA56D5}"/>
              </a:ext>
            </a:extLst>
          </p:cNvPr>
          <p:cNvSpPr txBox="1">
            <a:spLocks/>
          </p:cNvSpPr>
          <p:nvPr/>
        </p:nvSpPr>
        <p:spPr>
          <a:xfrm>
            <a:off x="517525" y="1108434"/>
            <a:ext cx="11064875" cy="610388"/>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Looking back at the whole model, zooming in on an Encoder block:</a:t>
            </a:r>
          </a:p>
          <a:p>
            <a:pPr marL="0" indent="0">
              <a:buFont typeface="Arial" panose="020B0604020202020204" pitchFamily="34" charset="0"/>
              <a:buNone/>
            </a:pPr>
            <a:endParaRPr lang="en-CN" dirty="0"/>
          </a:p>
        </p:txBody>
      </p:sp>
    </p:spTree>
    <p:extLst>
      <p:ext uri="{BB962C8B-B14F-4D97-AF65-F5344CB8AC3E}">
        <p14:creationId xmlns:p14="http://schemas.microsoft.com/office/powerpoint/2010/main" val="1498935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B6CC-E07E-B245-8B26-2A3C19B8B780}"/>
              </a:ext>
            </a:extLst>
          </p:cNvPr>
          <p:cNvSpPr>
            <a:spLocks noGrp="1"/>
          </p:cNvSpPr>
          <p:nvPr>
            <p:ph type="title"/>
          </p:nvPr>
        </p:nvSpPr>
        <p:spPr/>
        <p:txBody>
          <a:bodyPr/>
          <a:lstStyle/>
          <a:p>
            <a:r>
              <a:rPr lang="en-US" dirty="0"/>
              <a:t>The Transformer Encoder-Decoder </a:t>
            </a:r>
            <a:endParaRPr lang="en-CN" dirty="0"/>
          </a:p>
        </p:txBody>
      </p:sp>
      <p:sp>
        <p:nvSpPr>
          <p:cNvPr id="3" name="Content Placeholder 2">
            <a:extLst>
              <a:ext uri="{FF2B5EF4-FFF2-40B4-BE49-F238E27FC236}">
                <a16:creationId xmlns:a16="http://schemas.microsoft.com/office/drawing/2014/main" id="{59BBF613-4AB4-F242-984F-DA7D22734791}"/>
              </a:ext>
            </a:extLst>
          </p:cNvPr>
          <p:cNvSpPr>
            <a:spLocks noGrp="1"/>
          </p:cNvSpPr>
          <p:nvPr>
            <p:ph idx="1"/>
          </p:nvPr>
        </p:nvSpPr>
        <p:spPr>
          <a:xfrm>
            <a:off x="517525" y="1108434"/>
            <a:ext cx="11064875" cy="610388"/>
          </a:xfrm>
        </p:spPr>
        <p:txBody>
          <a:bodyPr/>
          <a:lstStyle/>
          <a:p>
            <a:r>
              <a:rPr lang="en-US" dirty="0"/>
              <a:t>Looking back at the whole model, zooming in on a Decoder block:</a:t>
            </a:r>
            <a:endParaRPr lang="en-CN" dirty="0"/>
          </a:p>
        </p:txBody>
      </p:sp>
      <p:sp>
        <p:nvSpPr>
          <p:cNvPr id="4" name="Slide Number Placeholder 3">
            <a:extLst>
              <a:ext uri="{FF2B5EF4-FFF2-40B4-BE49-F238E27FC236}">
                <a16:creationId xmlns:a16="http://schemas.microsoft.com/office/drawing/2014/main" id="{F6D23488-D66F-C449-9C2A-D1222BC20572}"/>
              </a:ext>
            </a:extLst>
          </p:cNvPr>
          <p:cNvSpPr>
            <a:spLocks noGrp="1"/>
          </p:cNvSpPr>
          <p:nvPr>
            <p:ph type="sldNum" sz="quarter" idx="12"/>
          </p:nvPr>
        </p:nvSpPr>
        <p:spPr/>
        <p:txBody>
          <a:bodyPr/>
          <a:lstStyle/>
          <a:p>
            <a:fld id="{DC8BB421-126E-41CB-B73A-69D52E98CAE3}" type="slidenum">
              <a:rPr lang="zh-CN" altLang="en-US" smtClean="0"/>
              <a:t>33</a:t>
            </a:fld>
            <a:endParaRPr lang="zh-CN" altLang="en-US" dirty="0"/>
          </a:p>
        </p:txBody>
      </p:sp>
      <p:pic>
        <p:nvPicPr>
          <p:cNvPr id="5" name="Content Placeholder 5">
            <a:extLst>
              <a:ext uri="{FF2B5EF4-FFF2-40B4-BE49-F238E27FC236}">
                <a16:creationId xmlns:a16="http://schemas.microsoft.com/office/drawing/2014/main" id="{F99F9AF8-5970-E74A-B8FF-FE919B7C3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167" y="1681257"/>
            <a:ext cx="8980034" cy="4994180"/>
          </a:xfrm>
          <a:prstGeom prst="rect">
            <a:avLst/>
          </a:prstGeom>
        </p:spPr>
      </p:pic>
    </p:spTree>
    <p:extLst>
      <p:ext uri="{BB962C8B-B14F-4D97-AF65-F5344CB8AC3E}">
        <p14:creationId xmlns:p14="http://schemas.microsoft.com/office/powerpoint/2010/main" val="4220603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E58F-929A-5A4D-9F16-414D25F725A0}"/>
              </a:ext>
            </a:extLst>
          </p:cNvPr>
          <p:cNvSpPr>
            <a:spLocks noGrp="1"/>
          </p:cNvSpPr>
          <p:nvPr>
            <p:ph type="title"/>
          </p:nvPr>
        </p:nvSpPr>
        <p:spPr/>
        <p:txBody>
          <a:bodyPr/>
          <a:lstStyle/>
          <a:p>
            <a:r>
              <a:rPr lang="en-US" dirty="0"/>
              <a:t>Pretraining through </a:t>
            </a:r>
            <a:r>
              <a:rPr lang="en-US" altLang="zh-CN" dirty="0"/>
              <a:t>LM</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70FA19-3866-5945-8E68-819BF12076E5}"/>
                  </a:ext>
                </a:extLst>
              </p:cNvPr>
              <p:cNvSpPr>
                <a:spLocks noGrp="1"/>
              </p:cNvSpPr>
              <p:nvPr>
                <p:ph idx="1"/>
              </p:nvPr>
            </p:nvSpPr>
            <p:spPr>
              <a:xfrm>
                <a:off x="517525" y="1108433"/>
                <a:ext cx="6024789" cy="5508233"/>
              </a:xfrm>
            </p:spPr>
            <p:txBody>
              <a:bodyPr/>
              <a:lstStyle/>
              <a:p>
                <a:r>
                  <a:rPr lang="en-US" dirty="0"/>
                  <a:t>Recall the </a:t>
                </a:r>
                <a:r>
                  <a:rPr lang="en-US" altLang="zh-CN" dirty="0"/>
                  <a:t>LM</a:t>
                </a:r>
                <a:r>
                  <a:rPr lang="en-US" dirty="0"/>
                  <a:t> task:</a:t>
                </a:r>
              </a:p>
              <a:p>
                <a:pPr lvl="1"/>
                <a:r>
                  <a:rPr lang="en-US" dirty="0"/>
                  <a:t>Model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oMath>
                </a14:m>
                <a:r>
                  <a:rPr lang="en-US" dirty="0"/>
                  <a:t>, the probability distribution over words given their past contexts.</a:t>
                </a:r>
                <a:endParaRPr lang="en-CN" dirty="0"/>
              </a:p>
              <a:p>
                <a:pPr lvl="1"/>
                <a:r>
                  <a:rPr lang="en-US" dirty="0"/>
                  <a:t>There’s lots of data for this!</a:t>
                </a:r>
              </a:p>
              <a:p>
                <a:r>
                  <a:rPr lang="en-US" dirty="0"/>
                  <a:t>Pretraining through </a:t>
                </a:r>
                <a:r>
                  <a:rPr lang="en-US" altLang="zh-CN" dirty="0"/>
                  <a:t>LM</a:t>
                </a:r>
                <a:r>
                  <a:rPr lang="en-US" dirty="0"/>
                  <a:t>: </a:t>
                </a:r>
              </a:p>
              <a:p>
                <a:pPr lvl="1"/>
                <a:r>
                  <a:rPr lang="en-US" dirty="0"/>
                  <a:t>Train a neural network to perform </a:t>
                </a:r>
                <a:r>
                  <a:rPr lang="en-US" altLang="zh-CN" dirty="0"/>
                  <a:t>LM</a:t>
                </a:r>
                <a:r>
                  <a:rPr lang="en-US" dirty="0"/>
                  <a:t> on a large amount of text. </a:t>
                </a:r>
              </a:p>
              <a:p>
                <a:pPr lvl="1"/>
                <a:r>
                  <a:rPr lang="en-US" dirty="0"/>
                  <a:t>Save the network parameters.</a:t>
                </a:r>
              </a:p>
            </p:txBody>
          </p:sp>
        </mc:Choice>
        <mc:Fallback xmlns="">
          <p:sp>
            <p:nvSpPr>
              <p:cNvPr id="3" name="Content Placeholder 2">
                <a:extLst>
                  <a:ext uri="{FF2B5EF4-FFF2-40B4-BE49-F238E27FC236}">
                    <a16:creationId xmlns:a16="http://schemas.microsoft.com/office/drawing/2014/main" id="{3F70FA19-3866-5945-8E68-819BF12076E5}"/>
                  </a:ext>
                </a:extLst>
              </p:cNvPr>
              <p:cNvSpPr>
                <a:spLocks noGrp="1" noRot="1" noChangeAspect="1" noMove="1" noResize="1" noEditPoints="1" noAdjustHandles="1" noChangeArrowheads="1" noChangeShapeType="1" noTextEdit="1"/>
              </p:cNvSpPr>
              <p:nvPr>
                <p:ph idx="1"/>
              </p:nvPr>
            </p:nvSpPr>
            <p:spPr>
              <a:xfrm>
                <a:off x="517525" y="1108433"/>
                <a:ext cx="6024789" cy="5508233"/>
              </a:xfrm>
              <a:blipFill>
                <a:blip r:embed="rId2"/>
                <a:stretch>
                  <a:fillRect l="-1681" t="-1152" r="-630"/>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3DEB6BA-95A1-A541-8EFA-C3D300DADAFA}"/>
              </a:ext>
            </a:extLst>
          </p:cNvPr>
          <p:cNvSpPr>
            <a:spLocks noGrp="1"/>
          </p:cNvSpPr>
          <p:nvPr>
            <p:ph type="sldNum" sz="quarter" idx="12"/>
          </p:nvPr>
        </p:nvSpPr>
        <p:spPr/>
        <p:txBody>
          <a:bodyPr/>
          <a:lstStyle/>
          <a:p>
            <a:fld id="{DC8BB421-126E-41CB-B73A-69D52E98CAE3}" type="slidenum">
              <a:rPr lang="zh-CN" altLang="en-US" smtClean="0"/>
              <a:t>34</a:t>
            </a:fld>
            <a:endParaRPr lang="zh-CN" altLang="en-US" dirty="0"/>
          </a:p>
        </p:txBody>
      </p:sp>
      <p:pic>
        <p:nvPicPr>
          <p:cNvPr id="6" name="Picture 5">
            <a:extLst>
              <a:ext uri="{FF2B5EF4-FFF2-40B4-BE49-F238E27FC236}">
                <a16:creationId xmlns:a16="http://schemas.microsoft.com/office/drawing/2014/main" id="{C408088E-09B5-6D44-9D1C-9696DAE98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099" y="2542882"/>
            <a:ext cx="5120516" cy="3206685"/>
          </a:xfrm>
          <a:prstGeom prst="rect">
            <a:avLst/>
          </a:prstGeom>
        </p:spPr>
      </p:pic>
    </p:spTree>
    <p:extLst>
      <p:ext uri="{BB962C8B-B14F-4D97-AF65-F5344CB8AC3E}">
        <p14:creationId xmlns:p14="http://schemas.microsoft.com/office/powerpoint/2010/main" val="554110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A390-F8CF-2E4A-BEC7-64FB8D06BD4B}"/>
              </a:ext>
            </a:extLst>
          </p:cNvPr>
          <p:cNvSpPr>
            <a:spLocks noGrp="1"/>
          </p:cNvSpPr>
          <p:nvPr>
            <p:ph type="title"/>
          </p:nvPr>
        </p:nvSpPr>
        <p:spPr/>
        <p:txBody>
          <a:bodyPr/>
          <a:lstStyle/>
          <a:p>
            <a:r>
              <a:rPr lang="en-US" dirty="0"/>
              <a:t>The Pretraining / Finetuning Paradigm</a:t>
            </a:r>
            <a:endParaRPr lang="en-CN" dirty="0"/>
          </a:p>
        </p:txBody>
      </p:sp>
      <p:sp>
        <p:nvSpPr>
          <p:cNvPr id="3" name="Content Placeholder 2">
            <a:extLst>
              <a:ext uri="{FF2B5EF4-FFF2-40B4-BE49-F238E27FC236}">
                <a16:creationId xmlns:a16="http://schemas.microsoft.com/office/drawing/2014/main" id="{371C028C-55C6-4B44-99E4-A4AE4C4BB90A}"/>
              </a:ext>
            </a:extLst>
          </p:cNvPr>
          <p:cNvSpPr>
            <a:spLocks noGrp="1"/>
          </p:cNvSpPr>
          <p:nvPr>
            <p:ph idx="1"/>
          </p:nvPr>
        </p:nvSpPr>
        <p:spPr>
          <a:xfrm>
            <a:off x="517525" y="1108434"/>
            <a:ext cx="11350627" cy="610388"/>
          </a:xfrm>
        </p:spPr>
        <p:txBody>
          <a:bodyPr>
            <a:normAutofit/>
          </a:bodyPr>
          <a:lstStyle/>
          <a:p>
            <a:r>
              <a:rPr lang="en-US" dirty="0"/>
              <a:t>Pretraining</a:t>
            </a:r>
            <a:r>
              <a:rPr lang="zh-CN" altLang="en-US" dirty="0"/>
              <a:t> </a:t>
            </a:r>
            <a:r>
              <a:rPr lang="en-US" dirty="0"/>
              <a:t>improve</a:t>
            </a:r>
            <a:r>
              <a:rPr lang="en-US" altLang="zh-CN" dirty="0"/>
              <a:t>s</a:t>
            </a:r>
            <a:r>
              <a:rPr lang="en-US" dirty="0"/>
              <a:t> NLP tasks by serving as parameter initialization</a:t>
            </a:r>
            <a:endParaRPr lang="en-CN" dirty="0"/>
          </a:p>
        </p:txBody>
      </p:sp>
      <p:sp>
        <p:nvSpPr>
          <p:cNvPr id="4" name="Slide Number Placeholder 3">
            <a:extLst>
              <a:ext uri="{FF2B5EF4-FFF2-40B4-BE49-F238E27FC236}">
                <a16:creationId xmlns:a16="http://schemas.microsoft.com/office/drawing/2014/main" id="{36790373-62E5-804E-AD7D-F988FA6D0F98}"/>
              </a:ext>
            </a:extLst>
          </p:cNvPr>
          <p:cNvSpPr>
            <a:spLocks noGrp="1"/>
          </p:cNvSpPr>
          <p:nvPr>
            <p:ph type="sldNum" sz="quarter" idx="12"/>
          </p:nvPr>
        </p:nvSpPr>
        <p:spPr/>
        <p:txBody>
          <a:bodyPr/>
          <a:lstStyle/>
          <a:p>
            <a:fld id="{DC8BB421-126E-41CB-B73A-69D52E98CAE3}" type="slidenum">
              <a:rPr lang="zh-CN" altLang="en-US" smtClean="0"/>
              <a:t>35</a:t>
            </a:fld>
            <a:endParaRPr lang="zh-CN" altLang="en-US" dirty="0"/>
          </a:p>
        </p:txBody>
      </p:sp>
      <p:sp>
        <p:nvSpPr>
          <p:cNvPr id="5" name="Content Placeholder 2">
            <a:extLst>
              <a:ext uri="{FF2B5EF4-FFF2-40B4-BE49-F238E27FC236}">
                <a16:creationId xmlns:a16="http://schemas.microsoft.com/office/drawing/2014/main" id="{2FF5702F-4447-8943-B960-66F08E4F92FB}"/>
              </a:ext>
            </a:extLst>
          </p:cNvPr>
          <p:cNvSpPr txBox="1">
            <a:spLocks/>
          </p:cNvSpPr>
          <p:nvPr/>
        </p:nvSpPr>
        <p:spPr>
          <a:xfrm>
            <a:off x="1158875" y="2141537"/>
            <a:ext cx="4937125" cy="146163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Step 1</a:t>
            </a:r>
            <a:r>
              <a:rPr lang="en-US" dirty="0"/>
              <a:t>: Pretrain (on language modeling) Lots of text; learn general things!</a:t>
            </a:r>
            <a:endParaRPr lang="en-CN" dirty="0"/>
          </a:p>
        </p:txBody>
      </p:sp>
      <p:sp>
        <p:nvSpPr>
          <p:cNvPr id="6" name="Content Placeholder 3">
            <a:extLst>
              <a:ext uri="{FF2B5EF4-FFF2-40B4-BE49-F238E27FC236}">
                <a16:creationId xmlns:a16="http://schemas.microsoft.com/office/drawing/2014/main" id="{1FDFF8A3-1288-E84F-87F6-C7EF1FAA1294}"/>
              </a:ext>
            </a:extLst>
          </p:cNvPr>
          <p:cNvSpPr txBox="1">
            <a:spLocks/>
          </p:cNvSpPr>
          <p:nvPr/>
        </p:nvSpPr>
        <p:spPr>
          <a:xfrm>
            <a:off x="6492875" y="2141537"/>
            <a:ext cx="5181600" cy="12874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Step 2</a:t>
            </a:r>
            <a:r>
              <a:rPr lang="en-US" dirty="0"/>
              <a:t>: Finetune (on your task) Not many labels; adapt to the task!</a:t>
            </a:r>
            <a:endParaRPr lang="en-CN" dirty="0"/>
          </a:p>
        </p:txBody>
      </p:sp>
      <p:pic>
        <p:nvPicPr>
          <p:cNvPr id="8" name="Picture 7">
            <a:extLst>
              <a:ext uri="{FF2B5EF4-FFF2-40B4-BE49-F238E27FC236}">
                <a16:creationId xmlns:a16="http://schemas.microsoft.com/office/drawing/2014/main" id="{8D43CDC3-022B-D840-828C-B17B9B7BE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384" y="3753252"/>
            <a:ext cx="9694182" cy="2621914"/>
          </a:xfrm>
          <a:prstGeom prst="rect">
            <a:avLst/>
          </a:prstGeom>
        </p:spPr>
      </p:pic>
    </p:spTree>
    <p:extLst>
      <p:ext uri="{BB962C8B-B14F-4D97-AF65-F5344CB8AC3E}">
        <p14:creationId xmlns:p14="http://schemas.microsoft.com/office/powerpoint/2010/main" val="2143225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342B-A188-4D40-B6B5-E6C31ADC1A55}"/>
              </a:ext>
            </a:extLst>
          </p:cNvPr>
          <p:cNvSpPr>
            <a:spLocks noGrp="1"/>
          </p:cNvSpPr>
          <p:nvPr>
            <p:ph type="title"/>
          </p:nvPr>
        </p:nvSpPr>
        <p:spPr/>
        <p:txBody>
          <a:bodyPr/>
          <a:lstStyle/>
          <a:p>
            <a:r>
              <a:rPr lang="en-US" altLang="zh-CN" dirty="0"/>
              <a:t>Why</a:t>
            </a:r>
            <a:r>
              <a:rPr lang="zh-CN" altLang="en-US" dirty="0"/>
              <a:t> </a:t>
            </a:r>
            <a:r>
              <a:rPr lang="en-US" altLang="zh-CN" dirty="0"/>
              <a:t>it</a:t>
            </a:r>
            <a:r>
              <a:rPr lang="zh-CN" altLang="en-US" dirty="0"/>
              <a:t> </a:t>
            </a:r>
            <a:r>
              <a:rPr lang="en-US" altLang="zh-CN" dirty="0"/>
              <a:t>works:</a:t>
            </a:r>
            <a:r>
              <a:rPr lang="zh-CN" altLang="en-US" dirty="0"/>
              <a:t> </a:t>
            </a:r>
            <a:r>
              <a:rPr lang="en-US" altLang="zh-CN" dirty="0"/>
              <a:t>SGD</a:t>
            </a:r>
            <a:r>
              <a:rPr lang="zh-CN" altLang="en-US" dirty="0"/>
              <a:t> </a:t>
            </a:r>
            <a:r>
              <a:rPr lang="en-US" dirty="0"/>
              <a:t>and pretrain/finetune</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DA48A-BBA8-C74B-B933-01FFD48F2322}"/>
                  </a:ext>
                </a:extLst>
              </p:cNvPr>
              <p:cNvSpPr>
                <a:spLocks noGrp="1"/>
              </p:cNvSpPr>
              <p:nvPr>
                <p:ph idx="1"/>
              </p:nvPr>
            </p:nvSpPr>
            <p:spPr>
              <a:xfrm>
                <a:off x="517526" y="1108433"/>
                <a:ext cx="10600748" cy="5508233"/>
              </a:xfrm>
            </p:spPr>
            <p:txBody>
              <a:bodyPr lIns="90000">
                <a:noAutofit/>
              </a:bodyPr>
              <a:lstStyle/>
              <a:p>
                <a:pPr>
                  <a:spcAft>
                    <a:spcPts val="600"/>
                  </a:spcAft>
                </a:pPr>
                <a:r>
                  <a:rPr lang="en-US" dirty="0"/>
                  <a:t>Why should pretraining and finetuning help, from a “training neural nets” perspective?</a:t>
                </a:r>
              </a:p>
              <a:p>
                <a:pPr lvl="1">
                  <a:spcAft>
                    <a:spcPts val="600"/>
                  </a:spcAft>
                </a:pPr>
                <a:r>
                  <a:rPr lang="en-US" dirty="0"/>
                  <a:t>Consider, provides parameters</a:t>
                </a:r>
                <a:r>
                  <a:rPr lang="zh-CN" altLang="en-US" dirty="0"/>
                  <a:t>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oMath>
                </a14:m>
                <a:r>
                  <a:rPr lang="zh-CN" altLang="en-US" dirty="0"/>
                  <a:t> </a:t>
                </a:r>
                <a:r>
                  <a:rPr lang="en-US" dirty="0"/>
                  <a:t>by approximating min </a:t>
                </a:r>
                <a14:m>
                  <m:oMath xmlns:m="http://schemas.openxmlformats.org/officeDocument/2006/math">
                    <m:func>
                      <m:funcPr>
                        <m:ctrlPr>
                          <a:rPr lang="zh-CN" altLang="en-US"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𝜃</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pretrain</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e>
                    </m:func>
                  </m:oMath>
                </a14:m>
                <a:endParaRPr lang="en-US" dirty="0"/>
              </a:p>
              <a:p>
                <a:pPr lvl="2">
                  <a:spcAft>
                    <a:spcPts val="600"/>
                  </a:spcAft>
                </a:pPr>
                <a:r>
                  <a:rPr lang="en-US" dirty="0"/>
                  <a:t>(The pretraining loss.) </a:t>
                </a:r>
              </a:p>
              <a:p>
                <a:pPr lvl="1">
                  <a:spcAft>
                    <a:spcPts val="600"/>
                  </a:spcAft>
                </a:pPr>
                <a:r>
                  <a:rPr lang="en-US" dirty="0"/>
                  <a:t>Then, finetuning approximates </a:t>
                </a:r>
                <a14:m>
                  <m:oMath xmlns:m="http://schemas.openxmlformats.org/officeDocument/2006/math">
                    <m:func>
                      <m:funcPr>
                        <m:ctrlPr>
                          <a:rPr lang="zh-CN" altLang="en-US"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𝜃</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i="1">
                                <a:latin typeface="Cambria Math" panose="02040503050406030204" pitchFamily="18" charset="0"/>
                              </a:rPr>
                              <m:t>fine</m:t>
                            </m:r>
                            <m:r>
                              <a:rPr lang="en-US" altLang="zh-CN" b="0" i="1" smtClean="0">
                                <a:latin typeface="Cambria Math" panose="02040503050406030204" pitchFamily="18" charset="0"/>
                              </a:rPr>
                              <m:t>𝑡𝑢𝑛𝑒</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e>
                    </m:func>
                  </m:oMath>
                </a14:m>
                <a:r>
                  <a:rPr lang="en-US" dirty="0"/>
                  <a:t>, starting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oMath>
                </a14:m>
                <a:r>
                  <a:rPr lang="si-LK" dirty="0"/>
                  <a:t>. </a:t>
                </a:r>
                <a:endParaRPr lang="en-US" dirty="0"/>
              </a:p>
              <a:p>
                <a:pPr lvl="2">
                  <a:spcAft>
                    <a:spcPts val="600"/>
                  </a:spcAft>
                </a:pPr>
                <a:r>
                  <a:rPr lang="si-LK" dirty="0"/>
                  <a:t>(</a:t>
                </a:r>
                <a:r>
                  <a:rPr lang="en-US" dirty="0"/>
                  <a:t>The finetuning loss) </a:t>
                </a:r>
              </a:p>
              <a:p>
                <a:pPr lvl="1">
                  <a:spcAft>
                    <a:spcPts val="600"/>
                  </a:spcAft>
                </a:pPr>
                <a:r>
                  <a:rPr lang="en-US" dirty="0"/>
                  <a:t>The pretraining may matter because stochastic gradient descent sticks (relatively) close to </a:t>
                </a:r>
                <a14:m>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𝜃</m:t>
                        </m:r>
                      </m:e>
                    </m:acc>
                  </m:oMath>
                </a14:m>
                <a:r>
                  <a:rPr lang="zh-CN" altLang="en-US" dirty="0"/>
                  <a:t> </a:t>
                </a:r>
                <a:r>
                  <a:rPr lang="en-US" dirty="0"/>
                  <a:t>during finetuning. </a:t>
                </a:r>
              </a:p>
              <a:p>
                <a:pPr lvl="2">
                  <a:spcAft>
                    <a:spcPts val="600"/>
                  </a:spcAft>
                </a:pPr>
                <a:r>
                  <a:rPr lang="en-US" dirty="0"/>
                  <a:t>So, maybe the finetuning local minima near </a:t>
                </a:r>
                <a14:m>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𝜃</m:t>
                        </m:r>
                      </m:e>
                    </m:acc>
                  </m:oMath>
                </a14:m>
                <a:r>
                  <a:rPr lang="zh-CN" altLang="en-US" dirty="0"/>
                  <a:t> </a:t>
                </a:r>
                <a:r>
                  <a:rPr lang="en-US" dirty="0"/>
                  <a:t>tend to generalize well! </a:t>
                </a:r>
              </a:p>
              <a:p>
                <a:pPr lvl="2">
                  <a:spcAft>
                    <a:spcPts val="600"/>
                  </a:spcAft>
                </a:pPr>
                <a:r>
                  <a:rPr lang="en-US" dirty="0"/>
                  <a:t>And/or, maybe the gradients of finetuning loss near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oMath>
                </a14:m>
                <a:r>
                  <a:rPr lang="zh-CN" altLang="en-US" dirty="0"/>
                  <a:t> </a:t>
                </a:r>
                <a:r>
                  <a:rPr lang="en-US" dirty="0"/>
                  <a:t>propagate nicely!</a:t>
                </a:r>
                <a:endParaRPr lang="en-CN" dirty="0"/>
              </a:p>
            </p:txBody>
          </p:sp>
        </mc:Choice>
        <mc:Fallback xmlns="">
          <p:sp>
            <p:nvSpPr>
              <p:cNvPr id="3" name="Content Placeholder 2">
                <a:extLst>
                  <a:ext uri="{FF2B5EF4-FFF2-40B4-BE49-F238E27FC236}">
                    <a16:creationId xmlns:a16="http://schemas.microsoft.com/office/drawing/2014/main" id="{E36DA48A-BBA8-C74B-B933-01FFD48F2322}"/>
                  </a:ext>
                </a:extLst>
              </p:cNvPr>
              <p:cNvSpPr>
                <a:spLocks noGrp="1" noRot="1" noChangeAspect="1" noMove="1" noResize="1" noEditPoints="1" noAdjustHandles="1" noChangeArrowheads="1" noChangeShapeType="1" noTextEdit="1"/>
              </p:cNvSpPr>
              <p:nvPr>
                <p:ph idx="1"/>
              </p:nvPr>
            </p:nvSpPr>
            <p:spPr>
              <a:xfrm>
                <a:off x="517526" y="1108433"/>
                <a:ext cx="10600748" cy="5508233"/>
              </a:xfrm>
              <a:blipFill>
                <a:blip r:embed="rId2"/>
                <a:stretch>
                  <a:fillRect l="-957" t="-115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24CCD58C-D255-B54F-9F10-44726F25203A}"/>
              </a:ext>
            </a:extLst>
          </p:cNvPr>
          <p:cNvSpPr>
            <a:spLocks noGrp="1"/>
          </p:cNvSpPr>
          <p:nvPr>
            <p:ph type="sldNum" sz="quarter" idx="12"/>
          </p:nvPr>
        </p:nvSpPr>
        <p:spPr/>
        <p:txBody>
          <a:bodyPr/>
          <a:lstStyle/>
          <a:p>
            <a:fld id="{DC8BB421-126E-41CB-B73A-69D52E98CAE3}" type="slidenum">
              <a:rPr lang="zh-CN" altLang="en-US" smtClean="0"/>
              <a:t>36</a:t>
            </a:fld>
            <a:endParaRPr lang="zh-CN" altLang="en-US" dirty="0"/>
          </a:p>
        </p:txBody>
      </p:sp>
    </p:spTree>
    <p:extLst>
      <p:ext uri="{BB962C8B-B14F-4D97-AF65-F5344CB8AC3E}">
        <p14:creationId xmlns:p14="http://schemas.microsoft.com/office/powerpoint/2010/main" val="2733534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EDFE-6160-1743-860D-69C16623D8E5}"/>
              </a:ext>
            </a:extLst>
          </p:cNvPr>
          <p:cNvSpPr>
            <a:spLocks noGrp="1"/>
          </p:cNvSpPr>
          <p:nvPr>
            <p:ph type="title"/>
          </p:nvPr>
        </p:nvSpPr>
        <p:spPr/>
        <p:txBody>
          <a:bodyPr/>
          <a:lstStyle/>
          <a:p>
            <a:r>
              <a:rPr lang="en-US" altLang="zh-CN" dirty="0"/>
              <a:t>Three</a:t>
            </a:r>
            <a:r>
              <a:rPr lang="zh-CN" altLang="en-US" dirty="0"/>
              <a:t> </a:t>
            </a:r>
            <a:r>
              <a:rPr lang="en-US" altLang="zh-CN" dirty="0"/>
              <a:t>Types</a:t>
            </a:r>
            <a:r>
              <a:rPr lang="zh-CN" altLang="en-US" dirty="0"/>
              <a:t> </a:t>
            </a:r>
            <a:r>
              <a:rPr lang="en-US" altLang="zh-CN" dirty="0"/>
              <a:t>of</a:t>
            </a:r>
            <a:r>
              <a:rPr lang="zh-CN" altLang="en-US" dirty="0"/>
              <a:t> </a:t>
            </a:r>
            <a:r>
              <a:rPr lang="en-US" altLang="zh-CN" dirty="0"/>
              <a:t>Pretraining</a:t>
            </a:r>
            <a:r>
              <a:rPr lang="zh-CN" altLang="en-US" dirty="0"/>
              <a:t> </a:t>
            </a:r>
            <a:r>
              <a:rPr lang="en-US" altLang="zh-CN" dirty="0"/>
              <a:t>LMs</a:t>
            </a:r>
            <a:endParaRPr lang="en-CN" dirty="0"/>
          </a:p>
        </p:txBody>
      </p:sp>
      <p:sp>
        <p:nvSpPr>
          <p:cNvPr id="3" name="Content Placeholder 2">
            <a:extLst>
              <a:ext uri="{FF2B5EF4-FFF2-40B4-BE49-F238E27FC236}">
                <a16:creationId xmlns:a16="http://schemas.microsoft.com/office/drawing/2014/main" id="{CD1EE019-32D7-F04A-ADB7-A25B661502DB}"/>
              </a:ext>
            </a:extLst>
          </p:cNvPr>
          <p:cNvSpPr>
            <a:spLocks noGrp="1"/>
          </p:cNvSpPr>
          <p:nvPr>
            <p:ph idx="1"/>
          </p:nvPr>
        </p:nvSpPr>
        <p:spPr/>
        <p:txBody>
          <a:bodyPr/>
          <a:lstStyle/>
          <a:p>
            <a:r>
              <a:rPr lang="en-CN" dirty="0"/>
              <a:t>Model</a:t>
            </a:r>
            <a:r>
              <a:rPr lang="zh-CN" altLang="en-US" dirty="0"/>
              <a:t> </a:t>
            </a:r>
            <a:r>
              <a:rPr lang="en-US" altLang="zh-CN" dirty="0"/>
              <a:t>pretraining</a:t>
            </a:r>
            <a:r>
              <a:rPr lang="zh-CN" altLang="en-US" dirty="0"/>
              <a:t> </a:t>
            </a:r>
            <a:r>
              <a:rPr lang="en-US" altLang="zh-CN" dirty="0"/>
              <a:t>three</a:t>
            </a:r>
            <a:r>
              <a:rPr lang="zh-CN" altLang="en-US" dirty="0"/>
              <a:t> </a:t>
            </a:r>
            <a:r>
              <a:rPr lang="en-US" altLang="zh-CN" dirty="0"/>
              <a:t>ways</a:t>
            </a:r>
          </a:p>
          <a:p>
            <a:pPr lvl="1"/>
            <a:r>
              <a:rPr lang="en-US" altLang="zh-CN" dirty="0"/>
              <a:t>Decoders</a:t>
            </a:r>
            <a:r>
              <a:rPr lang="zh-CN" altLang="en-US" dirty="0"/>
              <a:t> </a:t>
            </a:r>
            <a:r>
              <a:rPr lang="en-US" altLang="zh-CN" dirty="0"/>
              <a:t>(GPT</a:t>
            </a:r>
            <a:r>
              <a:rPr lang="zh-CN" altLang="en-US" dirty="0"/>
              <a:t> </a:t>
            </a:r>
            <a:r>
              <a:rPr lang="en-US" altLang="zh-CN" dirty="0"/>
              <a:t>series)</a:t>
            </a:r>
          </a:p>
          <a:p>
            <a:pPr lvl="1"/>
            <a:r>
              <a:rPr lang="en-US" altLang="zh-CN" dirty="0"/>
              <a:t>Encoders</a:t>
            </a:r>
            <a:r>
              <a:rPr lang="zh-CN" altLang="en-US" dirty="0"/>
              <a:t> </a:t>
            </a:r>
            <a:r>
              <a:rPr lang="en-US" altLang="zh-CN" dirty="0"/>
              <a:t>(BERT)</a:t>
            </a:r>
          </a:p>
          <a:p>
            <a:pPr lvl="1"/>
            <a:r>
              <a:rPr lang="en-US" altLang="zh-CN" dirty="0"/>
              <a:t>Encoder-Decoders</a:t>
            </a:r>
            <a:r>
              <a:rPr lang="zh-CN" altLang="en-US" dirty="0"/>
              <a:t> </a:t>
            </a:r>
            <a:r>
              <a:rPr lang="en-US" altLang="zh-CN" dirty="0"/>
              <a:t>(T5)</a:t>
            </a:r>
            <a:endParaRPr lang="en-CN" dirty="0"/>
          </a:p>
        </p:txBody>
      </p:sp>
      <p:sp>
        <p:nvSpPr>
          <p:cNvPr id="4" name="Slide Number Placeholder 3">
            <a:extLst>
              <a:ext uri="{FF2B5EF4-FFF2-40B4-BE49-F238E27FC236}">
                <a16:creationId xmlns:a16="http://schemas.microsoft.com/office/drawing/2014/main" id="{E13A5318-D6F6-2E4A-9B6E-FBD719178E38}"/>
              </a:ext>
            </a:extLst>
          </p:cNvPr>
          <p:cNvSpPr>
            <a:spLocks noGrp="1"/>
          </p:cNvSpPr>
          <p:nvPr>
            <p:ph type="sldNum" sz="quarter" idx="12"/>
          </p:nvPr>
        </p:nvSpPr>
        <p:spPr/>
        <p:txBody>
          <a:bodyPr/>
          <a:lstStyle/>
          <a:p>
            <a:fld id="{DC8BB421-126E-41CB-B73A-69D52E98CAE3}" type="slidenum">
              <a:rPr lang="zh-CN" altLang="en-US" smtClean="0"/>
              <a:t>37</a:t>
            </a:fld>
            <a:endParaRPr lang="zh-CN" altLang="en-US" dirty="0"/>
          </a:p>
        </p:txBody>
      </p:sp>
    </p:spTree>
    <p:extLst>
      <p:ext uri="{BB962C8B-B14F-4D97-AF65-F5344CB8AC3E}">
        <p14:creationId xmlns:p14="http://schemas.microsoft.com/office/powerpoint/2010/main" val="2165194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42B5-9145-FD45-9EC3-B1E8628B4C78}"/>
              </a:ext>
            </a:extLst>
          </p:cNvPr>
          <p:cNvSpPr>
            <a:spLocks noGrp="1"/>
          </p:cNvSpPr>
          <p:nvPr>
            <p:ph type="title"/>
          </p:nvPr>
        </p:nvSpPr>
        <p:spPr/>
        <p:txBody>
          <a:bodyPr/>
          <a:lstStyle/>
          <a:p>
            <a:r>
              <a:rPr lang="en-US" altLang="zh-CN" dirty="0"/>
              <a:t>Three</a:t>
            </a:r>
            <a:r>
              <a:rPr lang="zh-CN" altLang="en-US" dirty="0"/>
              <a:t> </a:t>
            </a:r>
            <a:r>
              <a:rPr lang="en-US" altLang="zh-CN" dirty="0"/>
              <a:t>Types</a:t>
            </a:r>
            <a:r>
              <a:rPr lang="zh-CN" altLang="en-US" dirty="0"/>
              <a:t> </a:t>
            </a:r>
            <a:r>
              <a:rPr lang="en-US" altLang="zh-CN" dirty="0"/>
              <a:t>of</a:t>
            </a:r>
            <a:r>
              <a:rPr lang="zh-CN" altLang="en-US" dirty="0"/>
              <a:t> </a:t>
            </a:r>
            <a:r>
              <a:rPr lang="en-US" altLang="zh-CN" dirty="0"/>
              <a:t>Pretraining</a:t>
            </a:r>
            <a:r>
              <a:rPr lang="zh-CN" altLang="en-US" dirty="0"/>
              <a:t> </a:t>
            </a:r>
            <a:r>
              <a:rPr lang="en-US" altLang="zh-CN" dirty="0"/>
              <a:t>LMs</a:t>
            </a:r>
            <a:endParaRPr lang="en-CN" dirty="0"/>
          </a:p>
        </p:txBody>
      </p:sp>
      <p:sp>
        <p:nvSpPr>
          <p:cNvPr id="3" name="Content Placeholder 2">
            <a:extLst>
              <a:ext uri="{FF2B5EF4-FFF2-40B4-BE49-F238E27FC236}">
                <a16:creationId xmlns:a16="http://schemas.microsoft.com/office/drawing/2014/main" id="{B83AA1EF-6F77-964A-A5A5-5ABD33CDFE67}"/>
              </a:ext>
            </a:extLst>
          </p:cNvPr>
          <p:cNvSpPr>
            <a:spLocks noGrp="1"/>
          </p:cNvSpPr>
          <p:nvPr>
            <p:ph idx="1"/>
          </p:nvPr>
        </p:nvSpPr>
        <p:spPr>
          <a:xfrm>
            <a:off x="517525" y="1108434"/>
            <a:ext cx="11064875" cy="483830"/>
          </a:xfrm>
        </p:spPr>
        <p:txBody>
          <a:bodyPr lIns="90000">
            <a:noAutofit/>
          </a:bodyPr>
          <a:lstStyle/>
          <a:p>
            <a:r>
              <a:rPr lang="en-US" sz="2000" dirty="0"/>
              <a:t>The neural architecture influences the type of pretraining, and natural use cases.</a:t>
            </a:r>
            <a:endParaRPr lang="en-CN" sz="2000" dirty="0"/>
          </a:p>
        </p:txBody>
      </p:sp>
      <p:sp>
        <p:nvSpPr>
          <p:cNvPr id="4" name="Slide Number Placeholder 3">
            <a:extLst>
              <a:ext uri="{FF2B5EF4-FFF2-40B4-BE49-F238E27FC236}">
                <a16:creationId xmlns:a16="http://schemas.microsoft.com/office/drawing/2014/main" id="{4323350F-7E49-C242-9404-F3822E271F54}"/>
              </a:ext>
            </a:extLst>
          </p:cNvPr>
          <p:cNvSpPr>
            <a:spLocks noGrp="1"/>
          </p:cNvSpPr>
          <p:nvPr>
            <p:ph type="sldNum" sz="quarter" idx="12"/>
          </p:nvPr>
        </p:nvSpPr>
        <p:spPr/>
        <p:txBody>
          <a:bodyPr/>
          <a:lstStyle/>
          <a:p>
            <a:fld id="{DC8BB421-126E-41CB-B73A-69D52E98CAE3}" type="slidenum">
              <a:rPr lang="zh-CN" altLang="en-US" smtClean="0"/>
              <a:t>38</a:t>
            </a:fld>
            <a:endParaRPr lang="zh-CN" altLang="en-US" dirty="0"/>
          </a:p>
        </p:txBody>
      </p:sp>
      <p:sp>
        <p:nvSpPr>
          <p:cNvPr id="5" name="Rounded Rectangle 4">
            <a:extLst>
              <a:ext uri="{FF2B5EF4-FFF2-40B4-BE49-F238E27FC236}">
                <a16:creationId xmlns:a16="http://schemas.microsoft.com/office/drawing/2014/main" id="{AAA55B18-4FBE-0C49-8F26-E2D908D96BE2}"/>
              </a:ext>
            </a:extLst>
          </p:cNvPr>
          <p:cNvSpPr/>
          <p:nvPr/>
        </p:nvSpPr>
        <p:spPr>
          <a:xfrm>
            <a:off x="1040238"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D36CFDE9-38C7-E843-A183-1C7B8677837E}"/>
              </a:ext>
            </a:extLst>
          </p:cNvPr>
          <p:cNvSpPr/>
          <p:nvPr/>
        </p:nvSpPr>
        <p:spPr>
          <a:xfrm>
            <a:off x="1443010"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C7221C08-A289-D54B-9454-9993ED88F018}"/>
              </a:ext>
            </a:extLst>
          </p:cNvPr>
          <p:cNvSpPr/>
          <p:nvPr/>
        </p:nvSpPr>
        <p:spPr>
          <a:xfrm>
            <a:off x="1845782"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7583EFB1-92C1-D54F-84F1-B66B2BC30B02}"/>
              </a:ext>
            </a:extLst>
          </p:cNvPr>
          <p:cNvSpPr/>
          <p:nvPr/>
        </p:nvSpPr>
        <p:spPr>
          <a:xfrm>
            <a:off x="2248554"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E8EB28AA-0678-924A-8D26-999D26E70757}"/>
              </a:ext>
            </a:extLst>
          </p:cNvPr>
          <p:cNvSpPr/>
          <p:nvPr/>
        </p:nvSpPr>
        <p:spPr>
          <a:xfrm>
            <a:off x="2651326"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A2771676-0BB9-B74F-BF17-7A0F688F3573}"/>
              </a:ext>
            </a:extLst>
          </p:cNvPr>
          <p:cNvSpPr/>
          <p:nvPr/>
        </p:nvSpPr>
        <p:spPr>
          <a:xfrm>
            <a:off x="1040238"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9CE37660-7FDC-314A-94AB-3F5DC43C769E}"/>
              </a:ext>
            </a:extLst>
          </p:cNvPr>
          <p:cNvSpPr/>
          <p:nvPr/>
        </p:nvSpPr>
        <p:spPr>
          <a:xfrm>
            <a:off x="1443010"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C7A198FF-7068-D741-9575-5C8240D2BA9E}"/>
              </a:ext>
            </a:extLst>
          </p:cNvPr>
          <p:cNvSpPr/>
          <p:nvPr/>
        </p:nvSpPr>
        <p:spPr>
          <a:xfrm>
            <a:off x="1845782"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87345467-A076-454A-8021-3A5154E603A2}"/>
              </a:ext>
            </a:extLst>
          </p:cNvPr>
          <p:cNvSpPr/>
          <p:nvPr/>
        </p:nvSpPr>
        <p:spPr>
          <a:xfrm>
            <a:off x="2248554"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ounded Rectangle 13">
            <a:extLst>
              <a:ext uri="{FF2B5EF4-FFF2-40B4-BE49-F238E27FC236}">
                <a16:creationId xmlns:a16="http://schemas.microsoft.com/office/drawing/2014/main" id="{E1C5632F-F40A-8F43-8093-F75AF09BA33D}"/>
              </a:ext>
            </a:extLst>
          </p:cNvPr>
          <p:cNvSpPr/>
          <p:nvPr/>
        </p:nvSpPr>
        <p:spPr>
          <a:xfrm>
            <a:off x="2651326"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 name="Straight Arrow Connector 15">
            <a:extLst>
              <a:ext uri="{FF2B5EF4-FFF2-40B4-BE49-F238E27FC236}">
                <a16:creationId xmlns:a16="http://schemas.microsoft.com/office/drawing/2014/main" id="{EE82E13B-868E-2449-97CF-5D1665C670DB}"/>
              </a:ext>
            </a:extLst>
          </p:cNvPr>
          <p:cNvCxnSpPr>
            <a:stCxn id="10" idx="0"/>
            <a:endCxn id="5" idx="2"/>
          </p:cNvCxnSpPr>
          <p:nvPr/>
        </p:nvCxnSpPr>
        <p:spPr>
          <a:xfrm flipV="1">
            <a:off x="1165424"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9454F-48C6-134B-B1A9-F7BEF71BD9C1}"/>
              </a:ext>
            </a:extLst>
          </p:cNvPr>
          <p:cNvCxnSpPr>
            <a:cxnSpLocks/>
            <a:stCxn id="10" idx="0"/>
            <a:endCxn id="6" idx="2"/>
          </p:cNvCxnSpPr>
          <p:nvPr/>
        </p:nvCxnSpPr>
        <p:spPr>
          <a:xfrm flipV="1">
            <a:off x="1165424"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E8269D-B816-5C4F-BCEE-7D5902BF2429}"/>
              </a:ext>
            </a:extLst>
          </p:cNvPr>
          <p:cNvCxnSpPr>
            <a:cxnSpLocks/>
            <a:stCxn id="10" idx="0"/>
            <a:endCxn id="7" idx="2"/>
          </p:cNvCxnSpPr>
          <p:nvPr/>
        </p:nvCxnSpPr>
        <p:spPr>
          <a:xfrm flipV="1">
            <a:off x="1165424"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4DF475-21D7-904F-8F28-19D979286C93}"/>
              </a:ext>
            </a:extLst>
          </p:cNvPr>
          <p:cNvCxnSpPr>
            <a:cxnSpLocks/>
            <a:stCxn id="10" idx="0"/>
            <a:endCxn id="8" idx="2"/>
          </p:cNvCxnSpPr>
          <p:nvPr/>
        </p:nvCxnSpPr>
        <p:spPr>
          <a:xfrm flipV="1">
            <a:off x="1165424"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429B83-FB62-C546-A9D0-A36F4DC8CBBC}"/>
              </a:ext>
            </a:extLst>
          </p:cNvPr>
          <p:cNvCxnSpPr>
            <a:cxnSpLocks/>
            <a:stCxn id="10" idx="0"/>
            <a:endCxn id="9" idx="2"/>
          </p:cNvCxnSpPr>
          <p:nvPr/>
        </p:nvCxnSpPr>
        <p:spPr>
          <a:xfrm flipV="1">
            <a:off x="1165424" y="2241277"/>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FE374-A81E-7247-9720-BF47C8B8FD10}"/>
              </a:ext>
            </a:extLst>
          </p:cNvPr>
          <p:cNvCxnSpPr>
            <a:cxnSpLocks/>
            <a:stCxn id="11" idx="0"/>
            <a:endCxn id="6" idx="2"/>
          </p:cNvCxnSpPr>
          <p:nvPr/>
        </p:nvCxnSpPr>
        <p:spPr>
          <a:xfrm flipV="1">
            <a:off x="1568196"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EDA0CB-BAB0-1247-BA2E-BBD15EE93EA9}"/>
              </a:ext>
            </a:extLst>
          </p:cNvPr>
          <p:cNvCxnSpPr>
            <a:cxnSpLocks/>
            <a:stCxn id="11" idx="0"/>
            <a:endCxn id="7" idx="2"/>
          </p:cNvCxnSpPr>
          <p:nvPr/>
        </p:nvCxnSpPr>
        <p:spPr>
          <a:xfrm flipV="1">
            <a:off x="1568196"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618C33-E3F6-3345-BA33-27F2149A1120}"/>
              </a:ext>
            </a:extLst>
          </p:cNvPr>
          <p:cNvCxnSpPr>
            <a:cxnSpLocks/>
            <a:stCxn id="11" idx="0"/>
            <a:endCxn id="8" idx="2"/>
          </p:cNvCxnSpPr>
          <p:nvPr/>
        </p:nvCxnSpPr>
        <p:spPr>
          <a:xfrm flipV="1">
            <a:off x="1568196"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294F87A-B14F-864B-BB8D-E59CEBD678BF}"/>
              </a:ext>
            </a:extLst>
          </p:cNvPr>
          <p:cNvCxnSpPr>
            <a:cxnSpLocks/>
            <a:stCxn id="11" idx="0"/>
            <a:endCxn id="9" idx="2"/>
          </p:cNvCxnSpPr>
          <p:nvPr/>
        </p:nvCxnSpPr>
        <p:spPr>
          <a:xfrm flipV="1">
            <a:off x="1568196"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36A498C-55C6-5442-A0E1-5BB6D32C7A44}"/>
              </a:ext>
            </a:extLst>
          </p:cNvPr>
          <p:cNvCxnSpPr>
            <a:cxnSpLocks/>
            <a:stCxn id="12" idx="0"/>
            <a:endCxn id="7" idx="2"/>
          </p:cNvCxnSpPr>
          <p:nvPr/>
        </p:nvCxnSpPr>
        <p:spPr>
          <a:xfrm flipV="1">
            <a:off x="1970968"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1A238-DC71-9345-99D9-17A994896DA6}"/>
              </a:ext>
            </a:extLst>
          </p:cNvPr>
          <p:cNvCxnSpPr>
            <a:cxnSpLocks/>
            <a:stCxn id="12" idx="0"/>
            <a:endCxn id="8" idx="2"/>
          </p:cNvCxnSpPr>
          <p:nvPr/>
        </p:nvCxnSpPr>
        <p:spPr>
          <a:xfrm flipV="1">
            <a:off x="1970968"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E33215-8CAB-9143-AB23-182137EA3116}"/>
              </a:ext>
            </a:extLst>
          </p:cNvPr>
          <p:cNvCxnSpPr>
            <a:cxnSpLocks/>
            <a:stCxn id="12" idx="0"/>
            <a:endCxn id="9" idx="2"/>
          </p:cNvCxnSpPr>
          <p:nvPr/>
        </p:nvCxnSpPr>
        <p:spPr>
          <a:xfrm flipV="1">
            <a:off x="1970968"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F88D344-C77B-AE4D-90DC-FF63AAC38444}"/>
              </a:ext>
            </a:extLst>
          </p:cNvPr>
          <p:cNvCxnSpPr>
            <a:cxnSpLocks/>
            <a:stCxn id="13" idx="0"/>
            <a:endCxn id="8" idx="2"/>
          </p:cNvCxnSpPr>
          <p:nvPr/>
        </p:nvCxnSpPr>
        <p:spPr>
          <a:xfrm flipV="1">
            <a:off x="2373740"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AF5450-EED6-F643-98E2-7130C57908CA}"/>
              </a:ext>
            </a:extLst>
          </p:cNvPr>
          <p:cNvCxnSpPr>
            <a:cxnSpLocks/>
            <a:stCxn id="13" idx="0"/>
            <a:endCxn id="9" idx="2"/>
          </p:cNvCxnSpPr>
          <p:nvPr/>
        </p:nvCxnSpPr>
        <p:spPr>
          <a:xfrm flipV="1">
            <a:off x="2373740"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A3715C-50D0-9546-B5F4-81B7B4AE2603}"/>
              </a:ext>
            </a:extLst>
          </p:cNvPr>
          <p:cNvCxnSpPr>
            <a:cxnSpLocks/>
            <a:stCxn id="14" idx="0"/>
            <a:endCxn id="9" idx="2"/>
          </p:cNvCxnSpPr>
          <p:nvPr/>
        </p:nvCxnSpPr>
        <p:spPr>
          <a:xfrm flipV="1">
            <a:off x="2776512"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3F9A9275-A18E-D849-9092-878C482F80C3}"/>
              </a:ext>
            </a:extLst>
          </p:cNvPr>
          <p:cNvSpPr/>
          <p:nvPr/>
        </p:nvSpPr>
        <p:spPr>
          <a:xfrm>
            <a:off x="1040238"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ounded Rectangle 59">
            <a:extLst>
              <a:ext uri="{FF2B5EF4-FFF2-40B4-BE49-F238E27FC236}">
                <a16:creationId xmlns:a16="http://schemas.microsoft.com/office/drawing/2014/main" id="{15D18EF4-B034-0840-AE5D-D10EDCD2376D}"/>
              </a:ext>
            </a:extLst>
          </p:cNvPr>
          <p:cNvSpPr/>
          <p:nvPr/>
        </p:nvSpPr>
        <p:spPr>
          <a:xfrm>
            <a:off x="1443010"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ounded Rectangle 60">
            <a:extLst>
              <a:ext uri="{FF2B5EF4-FFF2-40B4-BE49-F238E27FC236}">
                <a16:creationId xmlns:a16="http://schemas.microsoft.com/office/drawing/2014/main" id="{AE34AA8F-282B-3F4D-AC33-06A85B6A80B3}"/>
              </a:ext>
            </a:extLst>
          </p:cNvPr>
          <p:cNvSpPr/>
          <p:nvPr/>
        </p:nvSpPr>
        <p:spPr>
          <a:xfrm>
            <a:off x="1845782"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ounded Rectangle 61">
            <a:extLst>
              <a:ext uri="{FF2B5EF4-FFF2-40B4-BE49-F238E27FC236}">
                <a16:creationId xmlns:a16="http://schemas.microsoft.com/office/drawing/2014/main" id="{0DA5EC2D-66C7-E546-A1D3-A73DCB2559FF}"/>
              </a:ext>
            </a:extLst>
          </p:cNvPr>
          <p:cNvSpPr/>
          <p:nvPr/>
        </p:nvSpPr>
        <p:spPr>
          <a:xfrm>
            <a:off x="2248554"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ounded Rectangle 62">
            <a:extLst>
              <a:ext uri="{FF2B5EF4-FFF2-40B4-BE49-F238E27FC236}">
                <a16:creationId xmlns:a16="http://schemas.microsoft.com/office/drawing/2014/main" id="{73C7F4F7-D24A-BE43-ABA3-63E6A65F7C95}"/>
              </a:ext>
            </a:extLst>
          </p:cNvPr>
          <p:cNvSpPr/>
          <p:nvPr/>
        </p:nvSpPr>
        <p:spPr>
          <a:xfrm>
            <a:off x="2651326"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ounded Rectangle 63">
            <a:extLst>
              <a:ext uri="{FF2B5EF4-FFF2-40B4-BE49-F238E27FC236}">
                <a16:creationId xmlns:a16="http://schemas.microsoft.com/office/drawing/2014/main" id="{0BCD7207-EE12-3B4B-AAA3-1DC00E781352}"/>
              </a:ext>
            </a:extLst>
          </p:cNvPr>
          <p:cNvSpPr/>
          <p:nvPr/>
        </p:nvSpPr>
        <p:spPr>
          <a:xfrm>
            <a:off x="1040238"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ounded Rectangle 64">
            <a:extLst>
              <a:ext uri="{FF2B5EF4-FFF2-40B4-BE49-F238E27FC236}">
                <a16:creationId xmlns:a16="http://schemas.microsoft.com/office/drawing/2014/main" id="{A45BAF22-05FD-5F44-9D38-E76CA12DEA3F}"/>
              </a:ext>
            </a:extLst>
          </p:cNvPr>
          <p:cNvSpPr/>
          <p:nvPr/>
        </p:nvSpPr>
        <p:spPr>
          <a:xfrm>
            <a:off x="1443010"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ounded Rectangle 65">
            <a:extLst>
              <a:ext uri="{FF2B5EF4-FFF2-40B4-BE49-F238E27FC236}">
                <a16:creationId xmlns:a16="http://schemas.microsoft.com/office/drawing/2014/main" id="{EDCFE247-4385-E14A-8753-E6D51A08CC4A}"/>
              </a:ext>
            </a:extLst>
          </p:cNvPr>
          <p:cNvSpPr/>
          <p:nvPr/>
        </p:nvSpPr>
        <p:spPr>
          <a:xfrm>
            <a:off x="1845782"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ounded Rectangle 66">
            <a:extLst>
              <a:ext uri="{FF2B5EF4-FFF2-40B4-BE49-F238E27FC236}">
                <a16:creationId xmlns:a16="http://schemas.microsoft.com/office/drawing/2014/main" id="{00AA7D41-6F4B-DE44-89A6-98094173B472}"/>
              </a:ext>
            </a:extLst>
          </p:cNvPr>
          <p:cNvSpPr/>
          <p:nvPr/>
        </p:nvSpPr>
        <p:spPr>
          <a:xfrm>
            <a:off x="2248554"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ounded Rectangle 67">
            <a:extLst>
              <a:ext uri="{FF2B5EF4-FFF2-40B4-BE49-F238E27FC236}">
                <a16:creationId xmlns:a16="http://schemas.microsoft.com/office/drawing/2014/main" id="{514AB5B8-BBD4-B949-A6A2-027D709EB37A}"/>
              </a:ext>
            </a:extLst>
          </p:cNvPr>
          <p:cNvSpPr/>
          <p:nvPr/>
        </p:nvSpPr>
        <p:spPr>
          <a:xfrm>
            <a:off x="2651326"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9" name="Straight Arrow Connector 68">
            <a:extLst>
              <a:ext uri="{FF2B5EF4-FFF2-40B4-BE49-F238E27FC236}">
                <a16:creationId xmlns:a16="http://schemas.microsoft.com/office/drawing/2014/main" id="{15C5745E-649A-B547-8E39-29FD6512A535}"/>
              </a:ext>
            </a:extLst>
          </p:cNvPr>
          <p:cNvCxnSpPr>
            <a:stCxn id="64" idx="0"/>
            <a:endCxn id="59" idx="2"/>
          </p:cNvCxnSpPr>
          <p:nvPr/>
        </p:nvCxnSpPr>
        <p:spPr>
          <a:xfrm flipV="1">
            <a:off x="1165424"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F8AE6A-F6EE-BD47-9EEB-89A333A29D56}"/>
              </a:ext>
            </a:extLst>
          </p:cNvPr>
          <p:cNvCxnSpPr>
            <a:cxnSpLocks/>
            <a:stCxn id="64" idx="0"/>
            <a:endCxn id="60" idx="2"/>
          </p:cNvCxnSpPr>
          <p:nvPr/>
        </p:nvCxnSpPr>
        <p:spPr>
          <a:xfrm flipV="1">
            <a:off x="1165424"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AA95524-A388-4345-9C34-9E39EF14EAC4}"/>
              </a:ext>
            </a:extLst>
          </p:cNvPr>
          <p:cNvCxnSpPr>
            <a:cxnSpLocks/>
            <a:stCxn id="64" idx="0"/>
            <a:endCxn id="61" idx="2"/>
          </p:cNvCxnSpPr>
          <p:nvPr/>
        </p:nvCxnSpPr>
        <p:spPr>
          <a:xfrm flipV="1">
            <a:off x="1165424"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8A41B16-E03E-0C48-98C9-5AE189EBCF89}"/>
              </a:ext>
            </a:extLst>
          </p:cNvPr>
          <p:cNvCxnSpPr>
            <a:cxnSpLocks/>
            <a:stCxn id="64" idx="0"/>
            <a:endCxn id="62" idx="2"/>
          </p:cNvCxnSpPr>
          <p:nvPr/>
        </p:nvCxnSpPr>
        <p:spPr>
          <a:xfrm flipV="1">
            <a:off x="1165424"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7829DB9-19DD-6B43-A72B-CACDE1925B28}"/>
              </a:ext>
            </a:extLst>
          </p:cNvPr>
          <p:cNvCxnSpPr>
            <a:cxnSpLocks/>
            <a:stCxn id="64" idx="0"/>
            <a:endCxn id="63" idx="2"/>
          </p:cNvCxnSpPr>
          <p:nvPr/>
        </p:nvCxnSpPr>
        <p:spPr>
          <a:xfrm flipV="1">
            <a:off x="1165424" y="3788029"/>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0D12E7-2C6A-E743-B312-421B0E2F4B85}"/>
              </a:ext>
            </a:extLst>
          </p:cNvPr>
          <p:cNvCxnSpPr>
            <a:cxnSpLocks/>
            <a:stCxn id="65" idx="0"/>
            <a:endCxn id="60" idx="2"/>
          </p:cNvCxnSpPr>
          <p:nvPr/>
        </p:nvCxnSpPr>
        <p:spPr>
          <a:xfrm flipV="1">
            <a:off x="1568196"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E9A71C6-8217-7A44-85C0-EC51A35B6395}"/>
              </a:ext>
            </a:extLst>
          </p:cNvPr>
          <p:cNvCxnSpPr>
            <a:cxnSpLocks/>
            <a:stCxn id="65" idx="0"/>
            <a:endCxn id="61" idx="2"/>
          </p:cNvCxnSpPr>
          <p:nvPr/>
        </p:nvCxnSpPr>
        <p:spPr>
          <a:xfrm flipV="1">
            <a:off x="1568196"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989D729-4AFB-7049-8A58-E432013BD292}"/>
              </a:ext>
            </a:extLst>
          </p:cNvPr>
          <p:cNvCxnSpPr>
            <a:cxnSpLocks/>
            <a:stCxn id="65" idx="0"/>
            <a:endCxn id="62" idx="2"/>
          </p:cNvCxnSpPr>
          <p:nvPr/>
        </p:nvCxnSpPr>
        <p:spPr>
          <a:xfrm flipV="1">
            <a:off x="1568196"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E5C31A4-ACCB-0E41-B558-B359FAC8B0C5}"/>
              </a:ext>
            </a:extLst>
          </p:cNvPr>
          <p:cNvCxnSpPr>
            <a:cxnSpLocks/>
            <a:stCxn id="65" idx="0"/>
            <a:endCxn id="63" idx="2"/>
          </p:cNvCxnSpPr>
          <p:nvPr/>
        </p:nvCxnSpPr>
        <p:spPr>
          <a:xfrm flipV="1">
            <a:off x="1568196"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44AD3FB-5E86-8440-B0A3-E4469ECFAEF1}"/>
              </a:ext>
            </a:extLst>
          </p:cNvPr>
          <p:cNvCxnSpPr>
            <a:cxnSpLocks/>
            <a:stCxn id="66" idx="0"/>
            <a:endCxn id="61" idx="2"/>
          </p:cNvCxnSpPr>
          <p:nvPr/>
        </p:nvCxnSpPr>
        <p:spPr>
          <a:xfrm flipV="1">
            <a:off x="1970968"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12876BD-82BD-834C-A0B3-8E6D7262FDAB}"/>
              </a:ext>
            </a:extLst>
          </p:cNvPr>
          <p:cNvCxnSpPr>
            <a:cxnSpLocks/>
            <a:stCxn id="66" idx="0"/>
            <a:endCxn id="62" idx="2"/>
          </p:cNvCxnSpPr>
          <p:nvPr/>
        </p:nvCxnSpPr>
        <p:spPr>
          <a:xfrm flipV="1">
            <a:off x="1970968"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DB3E9A9-13FE-1747-B1C6-5018F62D7FDC}"/>
              </a:ext>
            </a:extLst>
          </p:cNvPr>
          <p:cNvCxnSpPr>
            <a:cxnSpLocks/>
            <a:stCxn id="66" idx="0"/>
            <a:endCxn id="63" idx="2"/>
          </p:cNvCxnSpPr>
          <p:nvPr/>
        </p:nvCxnSpPr>
        <p:spPr>
          <a:xfrm flipV="1">
            <a:off x="1970968"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EB5E72-7B2F-5D44-8B5A-2377B5E9FFBB}"/>
              </a:ext>
            </a:extLst>
          </p:cNvPr>
          <p:cNvCxnSpPr>
            <a:cxnSpLocks/>
            <a:stCxn id="67" idx="0"/>
            <a:endCxn id="62" idx="2"/>
          </p:cNvCxnSpPr>
          <p:nvPr/>
        </p:nvCxnSpPr>
        <p:spPr>
          <a:xfrm flipV="1">
            <a:off x="2373740"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A259DBB-A16A-A443-BAFD-C4C198E2F8E3}"/>
              </a:ext>
            </a:extLst>
          </p:cNvPr>
          <p:cNvCxnSpPr>
            <a:cxnSpLocks/>
            <a:stCxn id="67" idx="0"/>
            <a:endCxn id="63" idx="2"/>
          </p:cNvCxnSpPr>
          <p:nvPr/>
        </p:nvCxnSpPr>
        <p:spPr>
          <a:xfrm flipV="1">
            <a:off x="2373740"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8DD40D3-B228-7247-A717-45D6340B7724}"/>
              </a:ext>
            </a:extLst>
          </p:cNvPr>
          <p:cNvCxnSpPr>
            <a:cxnSpLocks/>
            <a:stCxn id="68" idx="0"/>
            <a:endCxn id="63" idx="2"/>
          </p:cNvCxnSpPr>
          <p:nvPr/>
        </p:nvCxnSpPr>
        <p:spPr>
          <a:xfrm flipV="1">
            <a:off x="2776512"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A0377F6-4B7E-3743-8C5A-DB5C4D0C9A7B}"/>
              </a:ext>
            </a:extLst>
          </p:cNvPr>
          <p:cNvCxnSpPr>
            <a:cxnSpLocks/>
            <a:stCxn id="68" idx="0"/>
            <a:endCxn id="62" idx="2"/>
          </p:cNvCxnSpPr>
          <p:nvPr/>
        </p:nvCxnSpPr>
        <p:spPr>
          <a:xfrm flipH="1" flipV="1">
            <a:off x="2373740"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0278D9E-8E29-8A42-A003-8B6E7731A6A8}"/>
              </a:ext>
            </a:extLst>
          </p:cNvPr>
          <p:cNvCxnSpPr>
            <a:cxnSpLocks/>
            <a:stCxn id="68" idx="0"/>
            <a:endCxn id="61" idx="2"/>
          </p:cNvCxnSpPr>
          <p:nvPr/>
        </p:nvCxnSpPr>
        <p:spPr>
          <a:xfrm flipH="1" flipV="1">
            <a:off x="1970968"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7828EF-B9D5-3F49-B933-422C78A9031E}"/>
              </a:ext>
            </a:extLst>
          </p:cNvPr>
          <p:cNvCxnSpPr>
            <a:cxnSpLocks/>
            <a:stCxn id="68" idx="0"/>
            <a:endCxn id="60" idx="2"/>
          </p:cNvCxnSpPr>
          <p:nvPr/>
        </p:nvCxnSpPr>
        <p:spPr>
          <a:xfrm flipH="1" flipV="1">
            <a:off x="1568196"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700B22-39F9-F849-B7F1-F29EB23644C0}"/>
              </a:ext>
            </a:extLst>
          </p:cNvPr>
          <p:cNvCxnSpPr>
            <a:cxnSpLocks/>
            <a:stCxn id="68" idx="0"/>
            <a:endCxn id="59" idx="2"/>
          </p:cNvCxnSpPr>
          <p:nvPr/>
        </p:nvCxnSpPr>
        <p:spPr>
          <a:xfrm flipH="1" flipV="1">
            <a:off x="1165424" y="3788029"/>
            <a:ext cx="1611088"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7AF1037-D075-144D-849B-76A125FDCB7F}"/>
              </a:ext>
            </a:extLst>
          </p:cNvPr>
          <p:cNvCxnSpPr>
            <a:cxnSpLocks/>
            <a:stCxn id="67" idx="0"/>
            <a:endCxn id="61" idx="2"/>
          </p:cNvCxnSpPr>
          <p:nvPr/>
        </p:nvCxnSpPr>
        <p:spPr>
          <a:xfrm flipH="1" flipV="1">
            <a:off x="1970968"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98A13C2-398F-1142-B4CD-BF6BFE05323A}"/>
              </a:ext>
            </a:extLst>
          </p:cNvPr>
          <p:cNvCxnSpPr>
            <a:cxnSpLocks/>
            <a:stCxn id="67" idx="0"/>
            <a:endCxn id="60" idx="2"/>
          </p:cNvCxnSpPr>
          <p:nvPr/>
        </p:nvCxnSpPr>
        <p:spPr>
          <a:xfrm flipH="1" flipV="1">
            <a:off x="1568196"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0F99C4D-BD72-194D-B1BF-2589E0E56474}"/>
              </a:ext>
            </a:extLst>
          </p:cNvPr>
          <p:cNvCxnSpPr>
            <a:cxnSpLocks/>
            <a:stCxn id="67" idx="0"/>
            <a:endCxn id="59" idx="2"/>
          </p:cNvCxnSpPr>
          <p:nvPr/>
        </p:nvCxnSpPr>
        <p:spPr>
          <a:xfrm flipH="1" flipV="1">
            <a:off x="1165424"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1755485-448E-4644-8985-AAA736F28E60}"/>
              </a:ext>
            </a:extLst>
          </p:cNvPr>
          <p:cNvCxnSpPr>
            <a:cxnSpLocks/>
            <a:stCxn id="66" idx="0"/>
            <a:endCxn id="59" idx="2"/>
          </p:cNvCxnSpPr>
          <p:nvPr/>
        </p:nvCxnSpPr>
        <p:spPr>
          <a:xfrm flipH="1" flipV="1">
            <a:off x="1165424"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B72E504-B393-DE4B-A138-6AFC2AF10F9B}"/>
              </a:ext>
            </a:extLst>
          </p:cNvPr>
          <p:cNvCxnSpPr>
            <a:cxnSpLocks/>
            <a:stCxn id="66" idx="0"/>
            <a:endCxn id="60" idx="2"/>
          </p:cNvCxnSpPr>
          <p:nvPr/>
        </p:nvCxnSpPr>
        <p:spPr>
          <a:xfrm flipH="1" flipV="1">
            <a:off x="1568196"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6594184-78FF-C547-9AAF-13934772AF2E}"/>
              </a:ext>
            </a:extLst>
          </p:cNvPr>
          <p:cNvCxnSpPr>
            <a:cxnSpLocks/>
            <a:stCxn id="65" idx="0"/>
            <a:endCxn id="59" idx="2"/>
          </p:cNvCxnSpPr>
          <p:nvPr/>
        </p:nvCxnSpPr>
        <p:spPr>
          <a:xfrm flipH="1" flipV="1">
            <a:off x="1165424"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873E9634-8881-0B44-B641-4604F2BB3DCC}"/>
              </a:ext>
            </a:extLst>
          </p:cNvPr>
          <p:cNvSpPr txBox="1"/>
          <p:nvPr/>
        </p:nvSpPr>
        <p:spPr>
          <a:xfrm>
            <a:off x="3315983" y="2161966"/>
            <a:ext cx="1417869" cy="369332"/>
          </a:xfrm>
          <a:prstGeom prst="rect">
            <a:avLst/>
          </a:prstGeom>
          <a:noFill/>
        </p:spPr>
        <p:txBody>
          <a:bodyPr wrap="square">
            <a:spAutoFit/>
          </a:bodyPr>
          <a:lstStyle/>
          <a:p>
            <a:r>
              <a:rPr lang="en-US" b="1" dirty="0"/>
              <a:t>Decoders</a:t>
            </a:r>
            <a:endParaRPr lang="en-CN" b="1" dirty="0"/>
          </a:p>
        </p:txBody>
      </p:sp>
      <p:sp>
        <p:nvSpPr>
          <p:cNvPr id="142" name="TextBox 141">
            <a:extLst>
              <a:ext uri="{FF2B5EF4-FFF2-40B4-BE49-F238E27FC236}">
                <a16:creationId xmlns:a16="http://schemas.microsoft.com/office/drawing/2014/main" id="{25711974-A0E2-224F-BD1A-89F0B325D3EC}"/>
              </a:ext>
            </a:extLst>
          </p:cNvPr>
          <p:cNvSpPr txBox="1"/>
          <p:nvPr/>
        </p:nvSpPr>
        <p:spPr>
          <a:xfrm>
            <a:off x="4927780" y="1856604"/>
            <a:ext cx="678162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Language models! What we’ve seen so far. </a:t>
            </a:r>
          </a:p>
          <a:p>
            <a:pPr marL="285750" indent="-285750">
              <a:lnSpc>
                <a:spcPct val="150000"/>
              </a:lnSpc>
              <a:buFont typeface="Arial" panose="020B0604020202020204" pitchFamily="34" charset="0"/>
              <a:buChar char="•"/>
            </a:pPr>
            <a:r>
              <a:rPr lang="en-US" sz="2000" dirty="0"/>
              <a:t>Nice to generate from; can’t condition on future words</a:t>
            </a:r>
            <a:endParaRPr lang="en-CN" sz="2000" dirty="0"/>
          </a:p>
        </p:txBody>
      </p:sp>
      <p:sp>
        <p:nvSpPr>
          <p:cNvPr id="144" name="TextBox 143">
            <a:extLst>
              <a:ext uri="{FF2B5EF4-FFF2-40B4-BE49-F238E27FC236}">
                <a16:creationId xmlns:a16="http://schemas.microsoft.com/office/drawing/2014/main" id="{99D0D37C-BB46-9548-8BE8-2B0C8A51D77F}"/>
              </a:ext>
            </a:extLst>
          </p:cNvPr>
          <p:cNvSpPr txBox="1"/>
          <p:nvPr/>
        </p:nvSpPr>
        <p:spPr>
          <a:xfrm>
            <a:off x="3312010" y="3658182"/>
            <a:ext cx="1358507" cy="369332"/>
          </a:xfrm>
          <a:prstGeom prst="rect">
            <a:avLst/>
          </a:prstGeom>
          <a:noFill/>
        </p:spPr>
        <p:txBody>
          <a:bodyPr wrap="square">
            <a:spAutoFit/>
          </a:bodyPr>
          <a:lstStyle/>
          <a:p>
            <a:r>
              <a:rPr lang="en-US" b="1" dirty="0"/>
              <a:t>Encoders</a:t>
            </a:r>
            <a:endParaRPr lang="en-CN" b="1" dirty="0"/>
          </a:p>
        </p:txBody>
      </p:sp>
      <p:sp>
        <p:nvSpPr>
          <p:cNvPr id="146" name="TextBox 145">
            <a:extLst>
              <a:ext uri="{FF2B5EF4-FFF2-40B4-BE49-F238E27FC236}">
                <a16:creationId xmlns:a16="http://schemas.microsoft.com/office/drawing/2014/main" id="{37781C57-B8FF-C440-90D2-1E564A8C34D3}"/>
              </a:ext>
            </a:extLst>
          </p:cNvPr>
          <p:cNvSpPr txBox="1"/>
          <p:nvPr/>
        </p:nvSpPr>
        <p:spPr>
          <a:xfrm>
            <a:off x="4930244" y="3486909"/>
            <a:ext cx="6779156"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Gets bidirectional context – can condition on future!</a:t>
            </a:r>
          </a:p>
          <a:p>
            <a:pPr marL="285750" indent="-285750">
              <a:lnSpc>
                <a:spcPct val="150000"/>
              </a:lnSpc>
              <a:buFont typeface="Arial" panose="020B0604020202020204" pitchFamily="34" charset="0"/>
              <a:buChar char="•"/>
            </a:pPr>
            <a:r>
              <a:rPr lang="en-US" sz="2000" dirty="0"/>
              <a:t>Wait, how do we pretrain them?</a:t>
            </a:r>
            <a:endParaRPr lang="en-CN" sz="2000" dirty="0"/>
          </a:p>
        </p:txBody>
      </p:sp>
      <p:sp>
        <p:nvSpPr>
          <p:cNvPr id="148" name="TextBox 147">
            <a:extLst>
              <a:ext uri="{FF2B5EF4-FFF2-40B4-BE49-F238E27FC236}">
                <a16:creationId xmlns:a16="http://schemas.microsoft.com/office/drawing/2014/main" id="{BE5D889B-F04D-6F4A-BB22-8DD16DCA456C}"/>
              </a:ext>
            </a:extLst>
          </p:cNvPr>
          <p:cNvSpPr txBox="1"/>
          <p:nvPr/>
        </p:nvSpPr>
        <p:spPr>
          <a:xfrm>
            <a:off x="3312016" y="5579390"/>
            <a:ext cx="1287710" cy="646331"/>
          </a:xfrm>
          <a:prstGeom prst="rect">
            <a:avLst/>
          </a:prstGeom>
          <a:noFill/>
        </p:spPr>
        <p:txBody>
          <a:bodyPr wrap="square">
            <a:spAutoFit/>
          </a:bodyPr>
          <a:lstStyle/>
          <a:p>
            <a:r>
              <a:rPr lang="en-US" b="1" dirty="0"/>
              <a:t>Encoder</a:t>
            </a:r>
            <a:r>
              <a:rPr lang="en-US" altLang="zh-CN" b="1" dirty="0"/>
              <a:t>-</a:t>
            </a:r>
            <a:r>
              <a:rPr lang="en-US" b="1" dirty="0"/>
              <a:t>Decoders</a:t>
            </a:r>
            <a:endParaRPr lang="en-CN" b="1" dirty="0"/>
          </a:p>
        </p:txBody>
      </p:sp>
      <p:sp>
        <p:nvSpPr>
          <p:cNvPr id="150" name="TextBox 149">
            <a:extLst>
              <a:ext uri="{FF2B5EF4-FFF2-40B4-BE49-F238E27FC236}">
                <a16:creationId xmlns:a16="http://schemas.microsoft.com/office/drawing/2014/main" id="{F6FE9DFE-3C99-B949-B5F3-DB3C1BE61B35}"/>
              </a:ext>
            </a:extLst>
          </p:cNvPr>
          <p:cNvSpPr txBox="1"/>
          <p:nvPr/>
        </p:nvSpPr>
        <p:spPr>
          <a:xfrm>
            <a:off x="4927780" y="5402763"/>
            <a:ext cx="609600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Good parts of decoders and encoders? </a:t>
            </a:r>
          </a:p>
          <a:p>
            <a:pPr marL="285750" indent="-285750">
              <a:lnSpc>
                <a:spcPct val="150000"/>
              </a:lnSpc>
              <a:buFont typeface="Arial" panose="020B0604020202020204" pitchFamily="34" charset="0"/>
              <a:buChar char="•"/>
            </a:pPr>
            <a:r>
              <a:rPr lang="en-US" sz="2000" dirty="0"/>
              <a:t>What’s the best way to pretrain them?</a:t>
            </a:r>
            <a:endParaRPr lang="en-CN" sz="2000" dirty="0"/>
          </a:p>
        </p:txBody>
      </p:sp>
      <p:sp>
        <p:nvSpPr>
          <p:cNvPr id="151" name="Rounded Rectangle 150">
            <a:extLst>
              <a:ext uri="{FF2B5EF4-FFF2-40B4-BE49-F238E27FC236}">
                <a16:creationId xmlns:a16="http://schemas.microsoft.com/office/drawing/2014/main" id="{921C529B-00E7-4745-B5EF-726F87BFEE89}"/>
              </a:ext>
            </a:extLst>
          </p:cNvPr>
          <p:cNvSpPr/>
          <p:nvPr/>
        </p:nvSpPr>
        <p:spPr>
          <a:xfrm>
            <a:off x="2150351"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2" name="Rounded Rectangle 151">
            <a:extLst>
              <a:ext uri="{FF2B5EF4-FFF2-40B4-BE49-F238E27FC236}">
                <a16:creationId xmlns:a16="http://schemas.microsoft.com/office/drawing/2014/main" id="{21B50EE1-31BB-904B-BCF7-31997F1E1E59}"/>
              </a:ext>
            </a:extLst>
          </p:cNvPr>
          <p:cNvSpPr/>
          <p:nvPr/>
        </p:nvSpPr>
        <p:spPr>
          <a:xfrm>
            <a:off x="2553123"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3" name="Rounded Rectangle 152">
            <a:extLst>
              <a:ext uri="{FF2B5EF4-FFF2-40B4-BE49-F238E27FC236}">
                <a16:creationId xmlns:a16="http://schemas.microsoft.com/office/drawing/2014/main" id="{AB5C99A2-E8B8-6F4E-87DC-7CE9F4652824}"/>
              </a:ext>
            </a:extLst>
          </p:cNvPr>
          <p:cNvSpPr/>
          <p:nvPr/>
        </p:nvSpPr>
        <p:spPr>
          <a:xfrm>
            <a:off x="2955895"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4" name="Rounded Rectangle 153">
            <a:extLst>
              <a:ext uri="{FF2B5EF4-FFF2-40B4-BE49-F238E27FC236}">
                <a16:creationId xmlns:a16="http://schemas.microsoft.com/office/drawing/2014/main" id="{69F59DAA-361D-0A42-8717-A537B3F76FEC}"/>
              </a:ext>
            </a:extLst>
          </p:cNvPr>
          <p:cNvSpPr/>
          <p:nvPr/>
        </p:nvSpPr>
        <p:spPr>
          <a:xfrm>
            <a:off x="2150351"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5" name="Rounded Rectangle 154">
            <a:extLst>
              <a:ext uri="{FF2B5EF4-FFF2-40B4-BE49-F238E27FC236}">
                <a16:creationId xmlns:a16="http://schemas.microsoft.com/office/drawing/2014/main" id="{857A1C4D-4413-5D4A-96BB-8F4F4F119F9E}"/>
              </a:ext>
            </a:extLst>
          </p:cNvPr>
          <p:cNvSpPr/>
          <p:nvPr/>
        </p:nvSpPr>
        <p:spPr>
          <a:xfrm>
            <a:off x="2553123"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6" name="Rounded Rectangle 155">
            <a:extLst>
              <a:ext uri="{FF2B5EF4-FFF2-40B4-BE49-F238E27FC236}">
                <a16:creationId xmlns:a16="http://schemas.microsoft.com/office/drawing/2014/main" id="{1BD95087-D9CF-4F48-A661-FB96795E9431}"/>
              </a:ext>
            </a:extLst>
          </p:cNvPr>
          <p:cNvSpPr/>
          <p:nvPr/>
        </p:nvSpPr>
        <p:spPr>
          <a:xfrm>
            <a:off x="2955895"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57" name="Straight Arrow Connector 156">
            <a:extLst>
              <a:ext uri="{FF2B5EF4-FFF2-40B4-BE49-F238E27FC236}">
                <a16:creationId xmlns:a16="http://schemas.microsoft.com/office/drawing/2014/main" id="{354350C6-50EE-964C-8316-C27DEACFA156}"/>
              </a:ext>
            </a:extLst>
          </p:cNvPr>
          <p:cNvCxnSpPr>
            <a:cxnSpLocks/>
            <a:stCxn id="154" idx="0"/>
            <a:endCxn id="151" idx="2"/>
          </p:cNvCxnSpPr>
          <p:nvPr/>
        </p:nvCxnSpPr>
        <p:spPr>
          <a:xfrm flipV="1">
            <a:off x="2275537"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279A79-50CF-5646-89B7-8842188393DD}"/>
              </a:ext>
            </a:extLst>
          </p:cNvPr>
          <p:cNvCxnSpPr>
            <a:cxnSpLocks/>
            <a:stCxn id="154" idx="0"/>
            <a:endCxn id="152" idx="2"/>
          </p:cNvCxnSpPr>
          <p:nvPr/>
        </p:nvCxnSpPr>
        <p:spPr>
          <a:xfrm flipV="1">
            <a:off x="2275537" y="5270595"/>
            <a:ext cx="402772"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C1E7E33A-D736-2843-88E5-4C4C8601FCC6}"/>
              </a:ext>
            </a:extLst>
          </p:cNvPr>
          <p:cNvCxnSpPr>
            <a:cxnSpLocks/>
            <a:stCxn id="154" idx="0"/>
            <a:endCxn id="153" idx="2"/>
          </p:cNvCxnSpPr>
          <p:nvPr/>
        </p:nvCxnSpPr>
        <p:spPr>
          <a:xfrm flipV="1">
            <a:off x="2275537" y="5270595"/>
            <a:ext cx="805544"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B0B4066-9D08-7542-9A6C-13B2FF2B5482}"/>
              </a:ext>
            </a:extLst>
          </p:cNvPr>
          <p:cNvCxnSpPr>
            <a:cxnSpLocks/>
            <a:stCxn id="155" idx="0"/>
            <a:endCxn id="152" idx="2"/>
          </p:cNvCxnSpPr>
          <p:nvPr/>
        </p:nvCxnSpPr>
        <p:spPr>
          <a:xfrm flipV="1">
            <a:off x="2678309"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E740468-2CEF-2440-9839-DABDDB72952E}"/>
              </a:ext>
            </a:extLst>
          </p:cNvPr>
          <p:cNvCxnSpPr>
            <a:cxnSpLocks/>
            <a:stCxn id="155" idx="0"/>
            <a:endCxn id="153" idx="2"/>
          </p:cNvCxnSpPr>
          <p:nvPr/>
        </p:nvCxnSpPr>
        <p:spPr>
          <a:xfrm flipV="1">
            <a:off x="2678309" y="5270595"/>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E59EF421-EBCD-6E40-9C70-DA4359A987EE}"/>
              </a:ext>
            </a:extLst>
          </p:cNvPr>
          <p:cNvCxnSpPr>
            <a:cxnSpLocks/>
            <a:stCxn id="156" idx="0"/>
            <a:endCxn id="153" idx="2"/>
          </p:cNvCxnSpPr>
          <p:nvPr/>
        </p:nvCxnSpPr>
        <p:spPr>
          <a:xfrm flipV="1">
            <a:off x="3081081" y="5270595"/>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Rounded Rectangle 162">
            <a:extLst>
              <a:ext uri="{FF2B5EF4-FFF2-40B4-BE49-F238E27FC236}">
                <a16:creationId xmlns:a16="http://schemas.microsoft.com/office/drawing/2014/main" id="{F082B597-36E8-6740-9DB4-604CF9711E7A}"/>
              </a:ext>
            </a:extLst>
          </p:cNvPr>
          <p:cNvSpPr/>
          <p:nvPr/>
        </p:nvSpPr>
        <p:spPr>
          <a:xfrm>
            <a:off x="860907"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4" name="Rounded Rectangle 163">
            <a:extLst>
              <a:ext uri="{FF2B5EF4-FFF2-40B4-BE49-F238E27FC236}">
                <a16:creationId xmlns:a16="http://schemas.microsoft.com/office/drawing/2014/main" id="{4013BA26-8935-0542-9ADB-75855EAFCA50}"/>
              </a:ext>
            </a:extLst>
          </p:cNvPr>
          <p:cNvSpPr/>
          <p:nvPr/>
        </p:nvSpPr>
        <p:spPr>
          <a:xfrm>
            <a:off x="1263679"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5" name="Rounded Rectangle 164">
            <a:extLst>
              <a:ext uri="{FF2B5EF4-FFF2-40B4-BE49-F238E27FC236}">
                <a16:creationId xmlns:a16="http://schemas.microsoft.com/office/drawing/2014/main" id="{77D64A3A-2EF1-1E43-891A-6F7891A29F7C}"/>
              </a:ext>
            </a:extLst>
          </p:cNvPr>
          <p:cNvSpPr/>
          <p:nvPr/>
        </p:nvSpPr>
        <p:spPr>
          <a:xfrm>
            <a:off x="1666451"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6" name="Rounded Rectangle 165">
            <a:extLst>
              <a:ext uri="{FF2B5EF4-FFF2-40B4-BE49-F238E27FC236}">
                <a16:creationId xmlns:a16="http://schemas.microsoft.com/office/drawing/2014/main" id="{E6AD2728-AF02-7A4A-896D-C7FF0B398B6B}"/>
              </a:ext>
            </a:extLst>
          </p:cNvPr>
          <p:cNvSpPr/>
          <p:nvPr/>
        </p:nvSpPr>
        <p:spPr>
          <a:xfrm>
            <a:off x="860907"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7" name="Rounded Rectangle 166">
            <a:extLst>
              <a:ext uri="{FF2B5EF4-FFF2-40B4-BE49-F238E27FC236}">
                <a16:creationId xmlns:a16="http://schemas.microsoft.com/office/drawing/2014/main" id="{E100B141-8D90-D14E-813E-96A6A9C9E1DF}"/>
              </a:ext>
            </a:extLst>
          </p:cNvPr>
          <p:cNvSpPr/>
          <p:nvPr/>
        </p:nvSpPr>
        <p:spPr>
          <a:xfrm>
            <a:off x="1263679"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8" name="Rounded Rectangle 167">
            <a:extLst>
              <a:ext uri="{FF2B5EF4-FFF2-40B4-BE49-F238E27FC236}">
                <a16:creationId xmlns:a16="http://schemas.microsoft.com/office/drawing/2014/main" id="{A8DF1E47-D6F0-9B48-9475-DACC14FDA4FF}"/>
              </a:ext>
            </a:extLst>
          </p:cNvPr>
          <p:cNvSpPr/>
          <p:nvPr/>
        </p:nvSpPr>
        <p:spPr>
          <a:xfrm>
            <a:off x="1666451"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9" name="Straight Arrow Connector 168">
            <a:extLst>
              <a:ext uri="{FF2B5EF4-FFF2-40B4-BE49-F238E27FC236}">
                <a16:creationId xmlns:a16="http://schemas.microsoft.com/office/drawing/2014/main" id="{A6CB1BAA-9185-A24C-AED3-8349A7504144}"/>
              </a:ext>
            </a:extLst>
          </p:cNvPr>
          <p:cNvCxnSpPr>
            <a:stCxn id="166" idx="0"/>
            <a:endCxn id="163" idx="2"/>
          </p:cNvCxnSpPr>
          <p:nvPr/>
        </p:nvCxnSpPr>
        <p:spPr>
          <a:xfrm flipV="1">
            <a:off x="986093"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0F9F3EB-326C-3546-AE4A-9DBA02DFEBC6}"/>
              </a:ext>
            </a:extLst>
          </p:cNvPr>
          <p:cNvCxnSpPr>
            <a:cxnSpLocks/>
            <a:stCxn id="166" idx="0"/>
            <a:endCxn id="164" idx="2"/>
          </p:cNvCxnSpPr>
          <p:nvPr/>
        </p:nvCxnSpPr>
        <p:spPr>
          <a:xfrm flipV="1">
            <a:off x="986093"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BCD191B-8454-AA4D-8C99-4C3F7B46A1AF}"/>
              </a:ext>
            </a:extLst>
          </p:cNvPr>
          <p:cNvCxnSpPr>
            <a:cxnSpLocks/>
            <a:stCxn id="166" idx="0"/>
            <a:endCxn id="165" idx="2"/>
          </p:cNvCxnSpPr>
          <p:nvPr/>
        </p:nvCxnSpPr>
        <p:spPr>
          <a:xfrm flipV="1">
            <a:off x="986093" y="6013904"/>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1902ACF-9081-6E48-B194-F05F08156E5F}"/>
              </a:ext>
            </a:extLst>
          </p:cNvPr>
          <p:cNvCxnSpPr>
            <a:cxnSpLocks/>
            <a:stCxn id="167" idx="0"/>
            <a:endCxn id="164" idx="2"/>
          </p:cNvCxnSpPr>
          <p:nvPr/>
        </p:nvCxnSpPr>
        <p:spPr>
          <a:xfrm flipV="1">
            <a:off x="1388865"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A2E554CB-B4D9-0046-874D-0A5F48025710}"/>
              </a:ext>
            </a:extLst>
          </p:cNvPr>
          <p:cNvCxnSpPr>
            <a:cxnSpLocks/>
            <a:stCxn id="167" idx="0"/>
            <a:endCxn id="165" idx="2"/>
          </p:cNvCxnSpPr>
          <p:nvPr/>
        </p:nvCxnSpPr>
        <p:spPr>
          <a:xfrm flipV="1">
            <a:off x="1388865"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60CFDF6-E022-124B-964C-F05E062EF0D0}"/>
              </a:ext>
            </a:extLst>
          </p:cNvPr>
          <p:cNvCxnSpPr>
            <a:cxnSpLocks/>
            <a:stCxn id="168" idx="0"/>
            <a:endCxn id="165" idx="2"/>
          </p:cNvCxnSpPr>
          <p:nvPr/>
        </p:nvCxnSpPr>
        <p:spPr>
          <a:xfrm flipV="1">
            <a:off x="1791637"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AF856C2-8350-E049-BF03-5B028D1D08A3}"/>
              </a:ext>
            </a:extLst>
          </p:cNvPr>
          <p:cNvCxnSpPr>
            <a:cxnSpLocks/>
            <a:stCxn id="168" idx="0"/>
            <a:endCxn id="163" idx="2"/>
          </p:cNvCxnSpPr>
          <p:nvPr/>
        </p:nvCxnSpPr>
        <p:spPr>
          <a:xfrm flipH="1" flipV="1">
            <a:off x="986093" y="6013904"/>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192A4A8-EDE7-6542-8267-4342E83B1F20}"/>
              </a:ext>
            </a:extLst>
          </p:cNvPr>
          <p:cNvCxnSpPr>
            <a:cxnSpLocks/>
            <a:stCxn id="168" idx="0"/>
            <a:endCxn id="164" idx="2"/>
          </p:cNvCxnSpPr>
          <p:nvPr/>
        </p:nvCxnSpPr>
        <p:spPr>
          <a:xfrm flipH="1" flipV="1">
            <a:off x="1388865"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45DFAE1-F725-0546-99CD-59D11EDF816C}"/>
              </a:ext>
            </a:extLst>
          </p:cNvPr>
          <p:cNvCxnSpPr>
            <a:cxnSpLocks/>
            <a:stCxn id="167" idx="0"/>
            <a:endCxn id="163" idx="2"/>
          </p:cNvCxnSpPr>
          <p:nvPr/>
        </p:nvCxnSpPr>
        <p:spPr>
          <a:xfrm flipH="1" flipV="1">
            <a:off x="986093"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50EFFFBD-B170-D74F-B35F-23BD9A67B566}"/>
              </a:ext>
            </a:extLst>
          </p:cNvPr>
          <p:cNvCxnSpPr>
            <a:cxnSpLocks/>
            <a:stCxn id="163" idx="0"/>
            <a:endCxn id="151" idx="2"/>
          </p:cNvCxnSpPr>
          <p:nvPr/>
        </p:nvCxnSpPr>
        <p:spPr>
          <a:xfrm flipV="1">
            <a:off x="986093"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F5CA454-DC2A-6843-9F77-BE3613E05687}"/>
              </a:ext>
            </a:extLst>
          </p:cNvPr>
          <p:cNvCxnSpPr>
            <a:cxnSpLocks/>
            <a:stCxn id="164" idx="0"/>
            <a:endCxn id="151" idx="2"/>
          </p:cNvCxnSpPr>
          <p:nvPr/>
        </p:nvCxnSpPr>
        <p:spPr>
          <a:xfrm flipV="1">
            <a:off x="1388865"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C3F8D68-32E7-3E4A-ACCA-5E722A36C90A}"/>
              </a:ext>
            </a:extLst>
          </p:cNvPr>
          <p:cNvCxnSpPr>
            <a:cxnSpLocks/>
            <a:stCxn id="165" idx="0"/>
            <a:endCxn id="151" idx="2"/>
          </p:cNvCxnSpPr>
          <p:nvPr/>
        </p:nvCxnSpPr>
        <p:spPr>
          <a:xfrm flipV="1">
            <a:off x="1791637" y="5270595"/>
            <a:ext cx="483900"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4B52709-1A56-9942-8573-19A7CD6DD94E}"/>
              </a:ext>
            </a:extLst>
          </p:cNvPr>
          <p:cNvCxnSpPr>
            <a:cxnSpLocks/>
            <a:stCxn id="163" idx="0"/>
            <a:endCxn id="152" idx="2"/>
          </p:cNvCxnSpPr>
          <p:nvPr/>
        </p:nvCxnSpPr>
        <p:spPr>
          <a:xfrm flipV="1">
            <a:off x="986093"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C3B0E14E-AC2C-554E-BFA9-572F01ADF6CE}"/>
              </a:ext>
            </a:extLst>
          </p:cNvPr>
          <p:cNvCxnSpPr>
            <a:cxnSpLocks/>
            <a:stCxn id="164" idx="0"/>
            <a:endCxn id="152" idx="2"/>
          </p:cNvCxnSpPr>
          <p:nvPr/>
        </p:nvCxnSpPr>
        <p:spPr>
          <a:xfrm flipV="1">
            <a:off x="1388865"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D01F115-D6E7-0A4C-AE99-7C13034CA50B}"/>
              </a:ext>
            </a:extLst>
          </p:cNvPr>
          <p:cNvCxnSpPr>
            <a:cxnSpLocks/>
            <a:stCxn id="165" idx="0"/>
            <a:endCxn id="152" idx="2"/>
          </p:cNvCxnSpPr>
          <p:nvPr/>
        </p:nvCxnSpPr>
        <p:spPr>
          <a:xfrm flipV="1">
            <a:off x="1791637"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F5549B08-C823-3645-817B-EC869E6C54E1}"/>
              </a:ext>
            </a:extLst>
          </p:cNvPr>
          <p:cNvCxnSpPr>
            <a:cxnSpLocks/>
            <a:stCxn id="163" idx="0"/>
            <a:endCxn id="153" idx="2"/>
          </p:cNvCxnSpPr>
          <p:nvPr/>
        </p:nvCxnSpPr>
        <p:spPr>
          <a:xfrm flipV="1">
            <a:off x="986093" y="5270595"/>
            <a:ext cx="2094988"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A8741FB-D5AF-5E46-9356-AB36A7169EFF}"/>
              </a:ext>
            </a:extLst>
          </p:cNvPr>
          <p:cNvCxnSpPr>
            <a:cxnSpLocks/>
            <a:stCxn id="164" idx="0"/>
            <a:endCxn id="153" idx="2"/>
          </p:cNvCxnSpPr>
          <p:nvPr/>
        </p:nvCxnSpPr>
        <p:spPr>
          <a:xfrm flipV="1">
            <a:off x="1388865"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2346F32-C2F6-FF4B-8F5E-DB4E895B9604}"/>
              </a:ext>
            </a:extLst>
          </p:cNvPr>
          <p:cNvCxnSpPr>
            <a:cxnSpLocks/>
            <a:stCxn id="165" idx="0"/>
            <a:endCxn id="153" idx="2"/>
          </p:cNvCxnSpPr>
          <p:nvPr/>
        </p:nvCxnSpPr>
        <p:spPr>
          <a:xfrm flipV="1">
            <a:off x="1791637"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195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39</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Transformers</a:t>
            </a:r>
            <a:r>
              <a:rPr lang="zh-CN" altLang="en-US" dirty="0"/>
              <a:t> </a:t>
            </a:r>
            <a:r>
              <a:rPr lang="en-US" altLang="zh-CN" dirty="0"/>
              <a:t>as</a:t>
            </a:r>
            <a:r>
              <a:rPr lang="zh-CN" altLang="en-US" dirty="0"/>
              <a:t> </a:t>
            </a:r>
            <a:r>
              <a:rPr lang="en-US" altLang="zh-CN" dirty="0"/>
              <a:t>LMs</a:t>
            </a:r>
            <a:r>
              <a:rPr lang="zh-CN" altLang="en-US" dirty="0"/>
              <a:t> </a:t>
            </a:r>
            <a:endParaRPr lang="en-US" altLang="zh-CN" dirty="0"/>
          </a:p>
          <a:p>
            <a:r>
              <a:rPr lang="en-US" altLang="zh-CN" dirty="0"/>
              <a:t>Autoregressive</a:t>
            </a:r>
            <a:r>
              <a:rPr lang="zh-CN" altLang="en-US" dirty="0"/>
              <a:t> </a:t>
            </a:r>
            <a:r>
              <a:rPr lang="en-US" altLang="zh-CN" dirty="0"/>
              <a:t>generation</a:t>
            </a:r>
          </a:p>
          <a:p>
            <a:r>
              <a:rPr lang="en-US" altLang="zh-CN" dirty="0"/>
              <a:t>Pretrained</a:t>
            </a:r>
            <a:r>
              <a:rPr lang="zh-CN" altLang="en-US" dirty="0"/>
              <a:t> </a:t>
            </a:r>
            <a:r>
              <a:rPr lang="en-US" altLang="zh-CN" dirty="0"/>
              <a:t>Language</a:t>
            </a:r>
            <a:r>
              <a:rPr lang="zh-CN" altLang="en-US" dirty="0"/>
              <a:t> </a:t>
            </a:r>
            <a:r>
              <a:rPr lang="en-US" altLang="zh-CN" dirty="0"/>
              <a:t>Models</a:t>
            </a:r>
          </a:p>
          <a:p>
            <a:pPr lvl="1"/>
            <a:r>
              <a:rPr lang="en-US" altLang="zh-CN" b="1" dirty="0"/>
              <a:t>Pretrained</a:t>
            </a:r>
            <a:r>
              <a:rPr lang="zh-CN" altLang="en-US" b="1" dirty="0"/>
              <a:t> </a:t>
            </a:r>
            <a:r>
              <a:rPr lang="en-US" altLang="zh-CN" b="1" dirty="0"/>
              <a:t>Decoders</a:t>
            </a:r>
            <a:r>
              <a:rPr lang="zh-CN" altLang="en-US" b="1" dirty="0"/>
              <a:t> </a:t>
            </a:r>
            <a:r>
              <a:rPr lang="en-US" altLang="zh-CN" b="1" dirty="0"/>
              <a:t>(GPT</a:t>
            </a:r>
            <a:r>
              <a:rPr lang="zh-CN" altLang="en-US" b="1" dirty="0"/>
              <a:t> </a:t>
            </a:r>
            <a:r>
              <a:rPr lang="en-US" altLang="zh-CN" b="1" dirty="0"/>
              <a:t>series)</a:t>
            </a:r>
          </a:p>
        </p:txBody>
      </p:sp>
    </p:spTree>
    <p:extLst>
      <p:ext uri="{BB962C8B-B14F-4D97-AF65-F5344CB8AC3E}">
        <p14:creationId xmlns:p14="http://schemas.microsoft.com/office/powerpoint/2010/main" val="3360901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6048-5261-FA48-889E-C5C9F9DB25EB}"/>
              </a:ext>
            </a:extLst>
          </p:cNvPr>
          <p:cNvSpPr>
            <a:spLocks noGrp="1"/>
          </p:cNvSpPr>
          <p:nvPr>
            <p:ph type="title"/>
          </p:nvPr>
        </p:nvSpPr>
        <p:spPr/>
        <p:txBody>
          <a:bodyPr/>
          <a:lstStyle/>
          <a:p>
            <a:r>
              <a:rPr lang="en-US" dirty="0"/>
              <a:t>Transformers as </a:t>
            </a:r>
            <a:r>
              <a:rPr lang="en-US" altLang="zh-CN" dirty="0"/>
              <a:t>LM</a:t>
            </a:r>
            <a:r>
              <a:rPr lang="en-US" dirty="0"/>
              <a:t>s</a:t>
            </a:r>
            <a:endParaRPr lang="en-CN" dirty="0"/>
          </a:p>
        </p:txBody>
      </p:sp>
      <p:pic>
        <p:nvPicPr>
          <p:cNvPr id="6" name="Content Placeholder 5">
            <a:extLst>
              <a:ext uri="{FF2B5EF4-FFF2-40B4-BE49-F238E27FC236}">
                <a16:creationId xmlns:a16="http://schemas.microsoft.com/office/drawing/2014/main" id="{0FE12DD8-3C22-4849-BFD2-73BF323E34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235" y="1907076"/>
            <a:ext cx="10557165" cy="4706621"/>
          </a:xfrm>
        </p:spPr>
      </p:pic>
      <p:sp>
        <p:nvSpPr>
          <p:cNvPr id="4" name="Slide Number Placeholder 3">
            <a:extLst>
              <a:ext uri="{FF2B5EF4-FFF2-40B4-BE49-F238E27FC236}">
                <a16:creationId xmlns:a16="http://schemas.microsoft.com/office/drawing/2014/main" id="{40E1D3BF-F2C3-1549-AAC2-20BF9E55ED0B}"/>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sp>
        <p:nvSpPr>
          <p:cNvPr id="7" name="Content Placeholder 2">
            <a:extLst>
              <a:ext uri="{FF2B5EF4-FFF2-40B4-BE49-F238E27FC236}">
                <a16:creationId xmlns:a16="http://schemas.microsoft.com/office/drawing/2014/main" id="{8C10F14F-4A4A-ED48-A8A0-5A3541A3CECB}"/>
              </a:ext>
            </a:extLst>
          </p:cNvPr>
          <p:cNvSpPr txBox="1">
            <a:spLocks/>
          </p:cNvSpPr>
          <p:nvPr/>
        </p:nvSpPr>
        <p:spPr>
          <a:xfrm>
            <a:off x="517525" y="1108433"/>
            <a:ext cx="11064875" cy="610389"/>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Training a transformer as a language model</a:t>
            </a:r>
          </a:p>
        </p:txBody>
      </p:sp>
      <p:sp>
        <p:nvSpPr>
          <p:cNvPr id="3" name="矩形 2">
            <a:extLst>
              <a:ext uri="{FF2B5EF4-FFF2-40B4-BE49-F238E27FC236}">
                <a16:creationId xmlns:a16="http://schemas.microsoft.com/office/drawing/2014/main" id="{472E6651-35B6-8717-37B5-33D8C1A703E0}"/>
              </a:ext>
            </a:extLst>
          </p:cNvPr>
          <p:cNvSpPr/>
          <p:nvPr/>
        </p:nvSpPr>
        <p:spPr>
          <a:xfrm>
            <a:off x="1025235" y="4416357"/>
            <a:ext cx="1251037" cy="71984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72347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42B5-9145-FD45-9EC3-B1E8628B4C78}"/>
              </a:ext>
            </a:extLst>
          </p:cNvPr>
          <p:cNvSpPr>
            <a:spLocks noGrp="1"/>
          </p:cNvSpPr>
          <p:nvPr>
            <p:ph type="title"/>
          </p:nvPr>
        </p:nvSpPr>
        <p:spPr/>
        <p:txBody>
          <a:bodyPr/>
          <a:lstStyle/>
          <a:p>
            <a:r>
              <a:rPr lang="en-US" dirty="0"/>
              <a:t>Pretraining for three types of architectures</a:t>
            </a:r>
            <a:endParaRPr lang="en-CN" dirty="0"/>
          </a:p>
        </p:txBody>
      </p:sp>
      <p:sp>
        <p:nvSpPr>
          <p:cNvPr id="3" name="Content Placeholder 2">
            <a:extLst>
              <a:ext uri="{FF2B5EF4-FFF2-40B4-BE49-F238E27FC236}">
                <a16:creationId xmlns:a16="http://schemas.microsoft.com/office/drawing/2014/main" id="{B83AA1EF-6F77-964A-A5A5-5ABD33CDFE67}"/>
              </a:ext>
            </a:extLst>
          </p:cNvPr>
          <p:cNvSpPr>
            <a:spLocks noGrp="1"/>
          </p:cNvSpPr>
          <p:nvPr>
            <p:ph idx="1"/>
          </p:nvPr>
        </p:nvSpPr>
        <p:spPr>
          <a:xfrm>
            <a:off x="517525" y="1108434"/>
            <a:ext cx="11064875" cy="483830"/>
          </a:xfrm>
        </p:spPr>
        <p:txBody>
          <a:bodyPr lIns="90000">
            <a:noAutofit/>
          </a:bodyPr>
          <a:lstStyle/>
          <a:p>
            <a:r>
              <a:rPr lang="en-US" sz="2000" dirty="0"/>
              <a:t>The neural architecture influences the type of pretraining, and natural use cases.</a:t>
            </a:r>
            <a:endParaRPr lang="en-CN" sz="2000" dirty="0"/>
          </a:p>
        </p:txBody>
      </p:sp>
      <p:sp>
        <p:nvSpPr>
          <p:cNvPr id="4" name="Slide Number Placeholder 3">
            <a:extLst>
              <a:ext uri="{FF2B5EF4-FFF2-40B4-BE49-F238E27FC236}">
                <a16:creationId xmlns:a16="http://schemas.microsoft.com/office/drawing/2014/main" id="{4323350F-7E49-C242-9404-F3822E271F54}"/>
              </a:ext>
            </a:extLst>
          </p:cNvPr>
          <p:cNvSpPr>
            <a:spLocks noGrp="1"/>
          </p:cNvSpPr>
          <p:nvPr>
            <p:ph type="sldNum" sz="quarter" idx="12"/>
          </p:nvPr>
        </p:nvSpPr>
        <p:spPr/>
        <p:txBody>
          <a:bodyPr/>
          <a:lstStyle/>
          <a:p>
            <a:fld id="{DC8BB421-126E-41CB-B73A-69D52E98CAE3}" type="slidenum">
              <a:rPr lang="zh-CN" altLang="en-US" smtClean="0"/>
              <a:t>40</a:t>
            </a:fld>
            <a:endParaRPr lang="zh-CN" altLang="en-US" dirty="0"/>
          </a:p>
        </p:txBody>
      </p:sp>
      <p:sp>
        <p:nvSpPr>
          <p:cNvPr id="5" name="Rounded Rectangle 4">
            <a:extLst>
              <a:ext uri="{FF2B5EF4-FFF2-40B4-BE49-F238E27FC236}">
                <a16:creationId xmlns:a16="http://schemas.microsoft.com/office/drawing/2014/main" id="{AAA55B18-4FBE-0C49-8F26-E2D908D96BE2}"/>
              </a:ext>
            </a:extLst>
          </p:cNvPr>
          <p:cNvSpPr/>
          <p:nvPr/>
        </p:nvSpPr>
        <p:spPr>
          <a:xfrm>
            <a:off x="1040238"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D36CFDE9-38C7-E843-A183-1C7B8677837E}"/>
              </a:ext>
            </a:extLst>
          </p:cNvPr>
          <p:cNvSpPr/>
          <p:nvPr/>
        </p:nvSpPr>
        <p:spPr>
          <a:xfrm>
            <a:off x="1443010"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C7221C08-A289-D54B-9454-9993ED88F018}"/>
              </a:ext>
            </a:extLst>
          </p:cNvPr>
          <p:cNvSpPr/>
          <p:nvPr/>
        </p:nvSpPr>
        <p:spPr>
          <a:xfrm>
            <a:off x="1845782"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7583EFB1-92C1-D54F-84F1-B66B2BC30B02}"/>
              </a:ext>
            </a:extLst>
          </p:cNvPr>
          <p:cNvSpPr/>
          <p:nvPr/>
        </p:nvSpPr>
        <p:spPr>
          <a:xfrm>
            <a:off x="2248554"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E8EB28AA-0678-924A-8D26-999D26E70757}"/>
              </a:ext>
            </a:extLst>
          </p:cNvPr>
          <p:cNvSpPr/>
          <p:nvPr/>
        </p:nvSpPr>
        <p:spPr>
          <a:xfrm>
            <a:off x="2651326"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A2771676-0BB9-B74F-BF17-7A0F688F3573}"/>
              </a:ext>
            </a:extLst>
          </p:cNvPr>
          <p:cNvSpPr/>
          <p:nvPr/>
        </p:nvSpPr>
        <p:spPr>
          <a:xfrm>
            <a:off x="1040238"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9CE37660-7FDC-314A-94AB-3F5DC43C769E}"/>
              </a:ext>
            </a:extLst>
          </p:cNvPr>
          <p:cNvSpPr/>
          <p:nvPr/>
        </p:nvSpPr>
        <p:spPr>
          <a:xfrm>
            <a:off x="1443010"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C7A198FF-7068-D741-9575-5C8240D2BA9E}"/>
              </a:ext>
            </a:extLst>
          </p:cNvPr>
          <p:cNvSpPr/>
          <p:nvPr/>
        </p:nvSpPr>
        <p:spPr>
          <a:xfrm>
            <a:off x="1845782"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87345467-A076-454A-8021-3A5154E603A2}"/>
              </a:ext>
            </a:extLst>
          </p:cNvPr>
          <p:cNvSpPr/>
          <p:nvPr/>
        </p:nvSpPr>
        <p:spPr>
          <a:xfrm>
            <a:off x="2248554"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ounded Rectangle 13">
            <a:extLst>
              <a:ext uri="{FF2B5EF4-FFF2-40B4-BE49-F238E27FC236}">
                <a16:creationId xmlns:a16="http://schemas.microsoft.com/office/drawing/2014/main" id="{E1C5632F-F40A-8F43-8093-F75AF09BA33D}"/>
              </a:ext>
            </a:extLst>
          </p:cNvPr>
          <p:cNvSpPr/>
          <p:nvPr/>
        </p:nvSpPr>
        <p:spPr>
          <a:xfrm>
            <a:off x="2651326"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 name="Straight Arrow Connector 15">
            <a:extLst>
              <a:ext uri="{FF2B5EF4-FFF2-40B4-BE49-F238E27FC236}">
                <a16:creationId xmlns:a16="http://schemas.microsoft.com/office/drawing/2014/main" id="{EE82E13B-868E-2449-97CF-5D1665C670DB}"/>
              </a:ext>
            </a:extLst>
          </p:cNvPr>
          <p:cNvCxnSpPr>
            <a:stCxn id="10" idx="0"/>
            <a:endCxn id="5" idx="2"/>
          </p:cNvCxnSpPr>
          <p:nvPr/>
        </p:nvCxnSpPr>
        <p:spPr>
          <a:xfrm flipV="1">
            <a:off x="1165424"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9454F-48C6-134B-B1A9-F7BEF71BD9C1}"/>
              </a:ext>
            </a:extLst>
          </p:cNvPr>
          <p:cNvCxnSpPr>
            <a:cxnSpLocks/>
            <a:stCxn id="10" idx="0"/>
            <a:endCxn id="6" idx="2"/>
          </p:cNvCxnSpPr>
          <p:nvPr/>
        </p:nvCxnSpPr>
        <p:spPr>
          <a:xfrm flipV="1">
            <a:off x="1165424"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E8269D-B816-5C4F-BCEE-7D5902BF2429}"/>
              </a:ext>
            </a:extLst>
          </p:cNvPr>
          <p:cNvCxnSpPr>
            <a:cxnSpLocks/>
            <a:stCxn id="10" idx="0"/>
            <a:endCxn id="7" idx="2"/>
          </p:cNvCxnSpPr>
          <p:nvPr/>
        </p:nvCxnSpPr>
        <p:spPr>
          <a:xfrm flipV="1">
            <a:off x="1165424"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4DF475-21D7-904F-8F28-19D979286C93}"/>
              </a:ext>
            </a:extLst>
          </p:cNvPr>
          <p:cNvCxnSpPr>
            <a:cxnSpLocks/>
            <a:stCxn id="10" idx="0"/>
            <a:endCxn id="8" idx="2"/>
          </p:cNvCxnSpPr>
          <p:nvPr/>
        </p:nvCxnSpPr>
        <p:spPr>
          <a:xfrm flipV="1">
            <a:off x="1165424"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429B83-FB62-C546-A9D0-A36F4DC8CBBC}"/>
              </a:ext>
            </a:extLst>
          </p:cNvPr>
          <p:cNvCxnSpPr>
            <a:cxnSpLocks/>
            <a:stCxn id="10" idx="0"/>
            <a:endCxn id="9" idx="2"/>
          </p:cNvCxnSpPr>
          <p:nvPr/>
        </p:nvCxnSpPr>
        <p:spPr>
          <a:xfrm flipV="1">
            <a:off x="1165424" y="2241277"/>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FE374-A81E-7247-9720-BF47C8B8FD10}"/>
              </a:ext>
            </a:extLst>
          </p:cNvPr>
          <p:cNvCxnSpPr>
            <a:cxnSpLocks/>
            <a:stCxn id="11" idx="0"/>
            <a:endCxn id="6" idx="2"/>
          </p:cNvCxnSpPr>
          <p:nvPr/>
        </p:nvCxnSpPr>
        <p:spPr>
          <a:xfrm flipV="1">
            <a:off x="1568196"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EDA0CB-BAB0-1247-BA2E-BBD15EE93EA9}"/>
              </a:ext>
            </a:extLst>
          </p:cNvPr>
          <p:cNvCxnSpPr>
            <a:cxnSpLocks/>
            <a:stCxn id="11" idx="0"/>
            <a:endCxn id="7" idx="2"/>
          </p:cNvCxnSpPr>
          <p:nvPr/>
        </p:nvCxnSpPr>
        <p:spPr>
          <a:xfrm flipV="1">
            <a:off x="1568196"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618C33-E3F6-3345-BA33-27F2149A1120}"/>
              </a:ext>
            </a:extLst>
          </p:cNvPr>
          <p:cNvCxnSpPr>
            <a:cxnSpLocks/>
            <a:stCxn id="11" idx="0"/>
            <a:endCxn id="8" idx="2"/>
          </p:cNvCxnSpPr>
          <p:nvPr/>
        </p:nvCxnSpPr>
        <p:spPr>
          <a:xfrm flipV="1">
            <a:off x="1568196"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294F87A-B14F-864B-BB8D-E59CEBD678BF}"/>
              </a:ext>
            </a:extLst>
          </p:cNvPr>
          <p:cNvCxnSpPr>
            <a:cxnSpLocks/>
            <a:stCxn id="11" idx="0"/>
            <a:endCxn id="9" idx="2"/>
          </p:cNvCxnSpPr>
          <p:nvPr/>
        </p:nvCxnSpPr>
        <p:spPr>
          <a:xfrm flipV="1">
            <a:off x="1568196"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36A498C-55C6-5442-A0E1-5BB6D32C7A44}"/>
              </a:ext>
            </a:extLst>
          </p:cNvPr>
          <p:cNvCxnSpPr>
            <a:cxnSpLocks/>
            <a:stCxn id="12" idx="0"/>
            <a:endCxn id="7" idx="2"/>
          </p:cNvCxnSpPr>
          <p:nvPr/>
        </p:nvCxnSpPr>
        <p:spPr>
          <a:xfrm flipV="1">
            <a:off x="1970968"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1A238-DC71-9345-99D9-17A994896DA6}"/>
              </a:ext>
            </a:extLst>
          </p:cNvPr>
          <p:cNvCxnSpPr>
            <a:cxnSpLocks/>
            <a:stCxn id="12" idx="0"/>
            <a:endCxn id="8" idx="2"/>
          </p:cNvCxnSpPr>
          <p:nvPr/>
        </p:nvCxnSpPr>
        <p:spPr>
          <a:xfrm flipV="1">
            <a:off x="1970968"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E33215-8CAB-9143-AB23-182137EA3116}"/>
              </a:ext>
            </a:extLst>
          </p:cNvPr>
          <p:cNvCxnSpPr>
            <a:cxnSpLocks/>
            <a:stCxn id="12" idx="0"/>
            <a:endCxn id="9" idx="2"/>
          </p:cNvCxnSpPr>
          <p:nvPr/>
        </p:nvCxnSpPr>
        <p:spPr>
          <a:xfrm flipV="1">
            <a:off x="1970968"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F88D344-C77B-AE4D-90DC-FF63AAC38444}"/>
              </a:ext>
            </a:extLst>
          </p:cNvPr>
          <p:cNvCxnSpPr>
            <a:cxnSpLocks/>
            <a:stCxn id="13" idx="0"/>
            <a:endCxn id="8" idx="2"/>
          </p:cNvCxnSpPr>
          <p:nvPr/>
        </p:nvCxnSpPr>
        <p:spPr>
          <a:xfrm flipV="1">
            <a:off x="2373740"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AF5450-EED6-F643-98E2-7130C57908CA}"/>
              </a:ext>
            </a:extLst>
          </p:cNvPr>
          <p:cNvCxnSpPr>
            <a:cxnSpLocks/>
            <a:stCxn id="13" idx="0"/>
            <a:endCxn id="9" idx="2"/>
          </p:cNvCxnSpPr>
          <p:nvPr/>
        </p:nvCxnSpPr>
        <p:spPr>
          <a:xfrm flipV="1">
            <a:off x="2373740"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A3715C-50D0-9546-B5F4-81B7B4AE2603}"/>
              </a:ext>
            </a:extLst>
          </p:cNvPr>
          <p:cNvCxnSpPr>
            <a:cxnSpLocks/>
            <a:stCxn id="14" idx="0"/>
            <a:endCxn id="9" idx="2"/>
          </p:cNvCxnSpPr>
          <p:nvPr/>
        </p:nvCxnSpPr>
        <p:spPr>
          <a:xfrm flipV="1">
            <a:off x="2776512"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3F9A9275-A18E-D849-9092-878C482F80C3}"/>
              </a:ext>
            </a:extLst>
          </p:cNvPr>
          <p:cNvSpPr/>
          <p:nvPr/>
        </p:nvSpPr>
        <p:spPr>
          <a:xfrm>
            <a:off x="1040238"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ounded Rectangle 59">
            <a:extLst>
              <a:ext uri="{FF2B5EF4-FFF2-40B4-BE49-F238E27FC236}">
                <a16:creationId xmlns:a16="http://schemas.microsoft.com/office/drawing/2014/main" id="{15D18EF4-B034-0840-AE5D-D10EDCD2376D}"/>
              </a:ext>
            </a:extLst>
          </p:cNvPr>
          <p:cNvSpPr/>
          <p:nvPr/>
        </p:nvSpPr>
        <p:spPr>
          <a:xfrm>
            <a:off x="1443010"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ounded Rectangle 60">
            <a:extLst>
              <a:ext uri="{FF2B5EF4-FFF2-40B4-BE49-F238E27FC236}">
                <a16:creationId xmlns:a16="http://schemas.microsoft.com/office/drawing/2014/main" id="{AE34AA8F-282B-3F4D-AC33-06A85B6A80B3}"/>
              </a:ext>
            </a:extLst>
          </p:cNvPr>
          <p:cNvSpPr/>
          <p:nvPr/>
        </p:nvSpPr>
        <p:spPr>
          <a:xfrm>
            <a:off x="1845782"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ounded Rectangle 61">
            <a:extLst>
              <a:ext uri="{FF2B5EF4-FFF2-40B4-BE49-F238E27FC236}">
                <a16:creationId xmlns:a16="http://schemas.microsoft.com/office/drawing/2014/main" id="{0DA5EC2D-66C7-E546-A1D3-A73DCB2559FF}"/>
              </a:ext>
            </a:extLst>
          </p:cNvPr>
          <p:cNvSpPr/>
          <p:nvPr/>
        </p:nvSpPr>
        <p:spPr>
          <a:xfrm>
            <a:off x="2248554"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ounded Rectangle 62">
            <a:extLst>
              <a:ext uri="{FF2B5EF4-FFF2-40B4-BE49-F238E27FC236}">
                <a16:creationId xmlns:a16="http://schemas.microsoft.com/office/drawing/2014/main" id="{73C7F4F7-D24A-BE43-ABA3-63E6A65F7C95}"/>
              </a:ext>
            </a:extLst>
          </p:cNvPr>
          <p:cNvSpPr/>
          <p:nvPr/>
        </p:nvSpPr>
        <p:spPr>
          <a:xfrm>
            <a:off x="2651326"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ounded Rectangle 63">
            <a:extLst>
              <a:ext uri="{FF2B5EF4-FFF2-40B4-BE49-F238E27FC236}">
                <a16:creationId xmlns:a16="http://schemas.microsoft.com/office/drawing/2014/main" id="{0BCD7207-EE12-3B4B-AAA3-1DC00E781352}"/>
              </a:ext>
            </a:extLst>
          </p:cNvPr>
          <p:cNvSpPr/>
          <p:nvPr/>
        </p:nvSpPr>
        <p:spPr>
          <a:xfrm>
            <a:off x="1040238"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ounded Rectangle 64">
            <a:extLst>
              <a:ext uri="{FF2B5EF4-FFF2-40B4-BE49-F238E27FC236}">
                <a16:creationId xmlns:a16="http://schemas.microsoft.com/office/drawing/2014/main" id="{A45BAF22-05FD-5F44-9D38-E76CA12DEA3F}"/>
              </a:ext>
            </a:extLst>
          </p:cNvPr>
          <p:cNvSpPr/>
          <p:nvPr/>
        </p:nvSpPr>
        <p:spPr>
          <a:xfrm>
            <a:off x="1443010"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ounded Rectangle 65">
            <a:extLst>
              <a:ext uri="{FF2B5EF4-FFF2-40B4-BE49-F238E27FC236}">
                <a16:creationId xmlns:a16="http://schemas.microsoft.com/office/drawing/2014/main" id="{EDCFE247-4385-E14A-8753-E6D51A08CC4A}"/>
              </a:ext>
            </a:extLst>
          </p:cNvPr>
          <p:cNvSpPr/>
          <p:nvPr/>
        </p:nvSpPr>
        <p:spPr>
          <a:xfrm>
            <a:off x="1845782"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ounded Rectangle 66">
            <a:extLst>
              <a:ext uri="{FF2B5EF4-FFF2-40B4-BE49-F238E27FC236}">
                <a16:creationId xmlns:a16="http://schemas.microsoft.com/office/drawing/2014/main" id="{00AA7D41-6F4B-DE44-89A6-98094173B472}"/>
              </a:ext>
            </a:extLst>
          </p:cNvPr>
          <p:cNvSpPr/>
          <p:nvPr/>
        </p:nvSpPr>
        <p:spPr>
          <a:xfrm>
            <a:off x="2248554"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ounded Rectangle 67">
            <a:extLst>
              <a:ext uri="{FF2B5EF4-FFF2-40B4-BE49-F238E27FC236}">
                <a16:creationId xmlns:a16="http://schemas.microsoft.com/office/drawing/2014/main" id="{514AB5B8-BBD4-B949-A6A2-027D709EB37A}"/>
              </a:ext>
            </a:extLst>
          </p:cNvPr>
          <p:cNvSpPr/>
          <p:nvPr/>
        </p:nvSpPr>
        <p:spPr>
          <a:xfrm>
            <a:off x="2651326"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9" name="Straight Arrow Connector 68">
            <a:extLst>
              <a:ext uri="{FF2B5EF4-FFF2-40B4-BE49-F238E27FC236}">
                <a16:creationId xmlns:a16="http://schemas.microsoft.com/office/drawing/2014/main" id="{15C5745E-649A-B547-8E39-29FD6512A535}"/>
              </a:ext>
            </a:extLst>
          </p:cNvPr>
          <p:cNvCxnSpPr>
            <a:stCxn id="64" idx="0"/>
            <a:endCxn id="59" idx="2"/>
          </p:cNvCxnSpPr>
          <p:nvPr/>
        </p:nvCxnSpPr>
        <p:spPr>
          <a:xfrm flipV="1">
            <a:off x="1165424"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F8AE6A-F6EE-BD47-9EEB-89A333A29D56}"/>
              </a:ext>
            </a:extLst>
          </p:cNvPr>
          <p:cNvCxnSpPr>
            <a:cxnSpLocks/>
            <a:stCxn id="64" idx="0"/>
            <a:endCxn id="60" idx="2"/>
          </p:cNvCxnSpPr>
          <p:nvPr/>
        </p:nvCxnSpPr>
        <p:spPr>
          <a:xfrm flipV="1">
            <a:off x="1165424"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AA95524-A388-4345-9C34-9E39EF14EAC4}"/>
              </a:ext>
            </a:extLst>
          </p:cNvPr>
          <p:cNvCxnSpPr>
            <a:cxnSpLocks/>
            <a:stCxn id="64" idx="0"/>
            <a:endCxn id="61" idx="2"/>
          </p:cNvCxnSpPr>
          <p:nvPr/>
        </p:nvCxnSpPr>
        <p:spPr>
          <a:xfrm flipV="1">
            <a:off x="1165424"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8A41B16-E03E-0C48-98C9-5AE189EBCF89}"/>
              </a:ext>
            </a:extLst>
          </p:cNvPr>
          <p:cNvCxnSpPr>
            <a:cxnSpLocks/>
            <a:stCxn id="64" idx="0"/>
            <a:endCxn id="62" idx="2"/>
          </p:cNvCxnSpPr>
          <p:nvPr/>
        </p:nvCxnSpPr>
        <p:spPr>
          <a:xfrm flipV="1">
            <a:off x="1165424"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7829DB9-19DD-6B43-A72B-CACDE1925B28}"/>
              </a:ext>
            </a:extLst>
          </p:cNvPr>
          <p:cNvCxnSpPr>
            <a:cxnSpLocks/>
            <a:stCxn id="64" idx="0"/>
            <a:endCxn id="63" idx="2"/>
          </p:cNvCxnSpPr>
          <p:nvPr/>
        </p:nvCxnSpPr>
        <p:spPr>
          <a:xfrm flipV="1">
            <a:off x="1165424" y="3788029"/>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0D12E7-2C6A-E743-B312-421B0E2F4B85}"/>
              </a:ext>
            </a:extLst>
          </p:cNvPr>
          <p:cNvCxnSpPr>
            <a:cxnSpLocks/>
            <a:stCxn id="65" idx="0"/>
            <a:endCxn id="60" idx="2"/>
          </p:cNvCxnSpPr>
          <p:nvPr/>
        </p:nvCxnSpPr>
        <p:spPr>
          <a:xfrm flipV="1">
            <a:off x="1568196"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E9A71C6-8217-7A44-85C0-EC51A35B6395}"/>
              </a:ext>
            </a:extLst>
          </p:cNvPr>
          <p:cNvCxnSpPr>
            <a:cxnSpLocks/>
            <a:stCxn id="65" idx="0"/>
            <a:endCxn id="61" idx="2"/>
          </p:cNvCxnSpPr>
          <p:nvPr/>
        </p:nvCxnSpPr>
        <p:spPr>
          <a:xfrm flipV="1">
            <a:off x="1568196"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989D729-4AFB-7049-8A58-E432013BD292}"/>
              </a:ext>
            </a:extLst>
          </p:cNvPr>
          <p:cNvCxnSpPr>
            <a:cxnSpLocks/>
            <a:stCxn id="65" idx="0"/>
            <a:endCxn id="62" idx="2"/>
          </p:cNvCxnSpPr>
          <p:nvPr/>
        </p:nvCxnSpPr>
        <p:spPr>
          <a:xfrm flipV="1">
            <a:off x="1568196"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E5C31A4-ACCB-0E41-B558-B359FAC8B0C5}"/>
              </a:ext>
            </a:extLst>
          </p:cNvPr>
          <p:cNvCxnSpPr>
            <a:cxnSpLocks/>
            <a:stCxn id="65" idx="0"/>
            <a:endCxn id="63" idx="2"/>
          </p:cNvCxnSpPr>
          <p:nvPr/>
        </p:nvCxnSpPr>
        <p:spPr>
          <a:xfrm flipV="1">
            <a:off x="1568196"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44AD3FB-5E86-8440-B0A3-E4469ECFAEF1}"/>
              </a:ext>
            </a:extLst>
          </p:cNvPr>
          <p:cNvCxnSpPr>
            <a:cxnSpLocks/>
            <a:stCxn id="66" idx="0"/>
            <a:endCxn id="61" idx="2"/>
          </p:cNvCxnSpPr>
          <p:nvPr/>
        </p:nvCxnSpPr>
        <p:spPr>
          <a:xfrm flipV="1">
            <a:off x="1970968"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12876BD-82BD-834C-A0B3-8E6D7262FDAB}"/>
              </a:ext>
            </a:extLst>
          </p:cNvPr>
          <p:cNvCxnSpPr>
            <a:cxnSpLocks/>
            <a:stCxn id="66" idx="0"/>
            <a:endCxn id="62" idx="2"/>
          </p:cNvCxnSpPr>
          <p:nvPr/>
        </p:nvCxnSpPr>
        <p:spPr>
          <a:xfrm flipV="1">
            <a:off x="1970968"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DB3E9A9-13FE-1747-B1C6-5018F62D7FDC}"/>
              </a:ext>
            </a:extLst>
          </p:cNvPr>
          <p:cNvCxnSpPr>
            <a:cxnSpLocks/>
            <a:stCxn id="66" idx="0"/>
            <a:endCxn id="63" idx="2"/>
          </p:cNvCxnSpPr>
          <p:nvPr/>
        </p:nvCxnSpPr>
        <p:spPr>
          <a:xfrm flipV="1">
            <a:off x="1970968"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EB5E72-7B2F-5D44-8B5A-2377B5E9FFBB}"/>
              </a:ext>
            </a:extLst>
          </p:cNvPr>
          <p:cNvCxnSpPr>
            <a:cxnSpLocks/>
            <a:stCxn id="67" idx="0"/>
            <a:endCxn id="62" idx="2"/>
          </p:cNvCxnSpPr>
          <p:nvPr/>
        </p:nvCxnSpPr>
        <p:spPr>
          <a:xfrm flipV="1">
            <a:off x="2373740"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A259DBB-A16A-A443-BAFD-C4C198E2F8E3}"/>
              </a:ext>
            </a:extLst>
          </p:cNvPr>
          <p:cNvCxnSpPr>
            <a:cxnSpLocks/>
            <a:stCxn id="67" idx="0"/>
            <a:endCxn id="63" idx="2"/>
          </p:cNvCxnSpPr>
          <p:nvPr/>
        </p:nvCxnSpPr>
        <p:spPr>
          <a:xfrm flipV="1">
            <a:off x="2373740"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8DD40D3-B228-7247-A717-45D6340B7724}"/>
              </a:ext>
            </a:extLst>
          </p:cNvPr>
          <p:cNvCxnSpPr>
            <a:cxnSpLocks/>
            <a:stCxn id="68" idx="0"/>
            <a:endCxn id="63" idx="2"/>
          </p:cNvCxnSpPr>
          <p:nvPr/>
        </p:nvCxnSpPr>
        <p:spPr>
          <a:xfrm flipV="1">
            <a:off x="2776512"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A0377F6-4B7E-3743-8C5A-DB5C4D0C9A7B}"/>
              </a:ext>
            </a:extLst>
          </p:cNvPr>
          <p:cNvCxnSpPr>
            <a:cxnSpLocks/>
            <a:stCxn id="68" idx="0"/>
            <a:endCxn id="62" idx="2"/>
          </p:cNvCxnSpPr>
          <p:nvPr/>
        </p:nvCxnSpPr>
        <p:spPr>
          <a:xfrm flipH="1" flipV="1">
            <a:off x="2373740"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0278D9E-8E29-8A42-A003-8B6E7731A6A8}"/>
              </a:ext>
            </a:extLst>
          </p:cNvPr>
          <p:cNvCxnSpPr>
            <a:cxnSpLocks/>
            <a:stCxn id="68" idx="0"/>
            <a:endCxn id="61" idx="2"/>
          </p:cNvCxnSpPr>
          <p:nvPr/>
        </p:nvCxnSpPr>
        <p:spPr>
          <a:xfrm flipH="1" flipV="1">
            <a:off x="1970968"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7828EF-B9D5-3F49-B933-422C78A9031E}"/>
              </a:ext>
            </a:extLst>
          </p:cNvPr>
          <p:cNvCxnSpPr>
            <a:cxnSpLocks/>
            <a:stCxn id="68" idx="0"/>
            <a:endCxn id="60" idx="2"/>
          </p:cNvCxnSpPr>
          <p:nvPr/>
        </p:nvCxnSpPr>
        <p:spPr>
          <a:xfrm flipH="1" flipV="1">
            <a:off x="1568196"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700B22-39F9-F849-B7F1-F29EB23644C0}"/>
              </a:ext>
            </a:extLst>
          </p:cNvPr>
          <p:cNvCxnSpPr>
            <a:cxnSpLocks/>
            <a:stCxn id="68" idx="0"/>
            <a:endCxn id="59" idx="2"/>
          </p:cNvCxnSpPr>
          <p:nvPr/>
        </p:nvCxnSpPr>
        <p:spPr>
          <a:xfrm flipH="1" flipV="1">
            <a:off x="1165424" y="3788029"/>
            <a:ext cx="1611088"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7AF1037-D075-144D-849B-76A125FDCB7F}"/>
              </a:ext>
            </a:extLst>
          </p:cNvPr>
          <p:cNvCxnSpPr>
            <a:cxnSpLocks/>
            <a:stCxn id="67" idx="0"/>
            <a:endCxn id="61" idx="2"/>
          </p:cNvCxnSpPr>
          <p:nvPr/>
        </p:nvCxnSpPr>
        <p:spPr>
          <a:xfrm flipH="1" flipV="1">
            <a:off x="1970968"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98A13C2-398F-1142-B4CD-BF6BFE05323A}"/>
              </a:ext>
            </a:extLst>
          </p:cNvPr>
          <p:cNvCxnSpPr>
            <a:cxnSpLocks/>
            <a:stCxn id="67" idx="0"/>
            <a:endCxn id="60" idx="2"/>
          </p:cNvCxnSpPr>
          <p:nvPr/>
        </p:nvCxnSpPr>
        <p:spPr>
          <a:xfrm flipH="1" flipV="1">
            <a:off x="1568196"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0F99C4D-BD72-194D-B1BF-2589E0E56474}"/>
              </a:ext>
            </a:extLst>
          </p:cNvPr>
          <p:cNvCxnSpPr>
            <a:cxnSpLocks/>
            <a:stCxn id="67" idx="0"/>
            <a:endCxn id="59" idx="2"/>
          </p:cNvCxnSpPr>
          <p:nvPr/>
        </p:nvCxnSpPr>
        <p:spPr>
          <a:xfrm flipH="1" flipV="1">
            <a:off x="1165424"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1755485-448E-4644-8985-AAA736F28E60}"/>
              </a:ext>
            </a:extLst>
          </p:cNvPr>
          <p:cNvCxnSpPr>
            <a:cxnSpLocks/>
            <a:stCxn id="66" idx="0"/>
            <a:endCxn id="59" idx="2"/>
          </p:cNvCxnSpPr>
          <p:nvPr/>
        </p:nvCxnSpPr>
        <p:spPr>
          <a:xfrm flipH="1" flipV="1">
            <a:off x="1165424"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B72E504-B393-DE4B-A138-6AFC2AF10F9B}"/>
              </a:ext>
            </a:extLst>
          </p:cNvPr>
          <p:cNvCxnSpPr>
            <a:cxnSpLocks/>
            <a:stCxn id="66" idx="0"/>
            <a:endCxn id="60" idx="2"/>
          </p:cNvCxnSpPr>
          <p:nvPr/>
        </p:nvCxnSpPr>
        <p:spPr>
          <a:xfrm flipH="1" flipV="1">
            <a:off x="1568196"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6594184-78FF-C547-9AAF-13934772AF2E}"/>
              </a:ext>
            </a:extLst>
          </p:cNvPr>
          <p:cNvCxnSpPr>
            <a:cxnSpLocks/>
            <a:stCxn id="65" idx="0"/>
            <a:endCxn id="59" idx="2"/>
          </p:cNvCxnSpPr>
          <p:nvPr/>
        </p:nvCxnSpPr>
        <p:spPr>
          <a:xfrm flipH="1" flipV="1">
            <a:off x="1165424"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873E9634-8881-0B44-B641-4604F2BB3DCC}"/>
              </a:ext>
            </a:extLst>
          </p:cNvPr>
          <p:cNvSpPr txBox="1"/>
          <p:nvPr/>
        </p:nvSpPr>
        <p:spPr>
          <a:xfrm>
            <a:off x="3315983" y="2161966"/>
            <a:ext cx="1417869" cy="369332"/>
          </a:xfrm>
          <a:prstGeom prst="rect">
            <a:avLst/>
          </a:prstGeom>
          <a:noFill/>
        </p:spPr>
        <p:txBody>
          <a:bodyPr wrap="square">
            <a:spAutoFit/>
          </a:bodyPr>
          <a:lstStyle/>
          <a:p>
            <a:r>
              <a:rPr lang="en-US" b="1" dirty="0"/>
              <a:t>Decoders</a:t>
            </a:r>
            <a:endParaRPr lang="en-CN" b="1" dirty="0"/>
          </a:p>
        </p:txBody>
      </p:sp>
      <p:sp>
        <p:nvSpPr>
          <p:cNvPr id="142" name="TextBox 141">
            <a:extLst>
              <a:ext uri="{FF2B5EF4-FFF2-40B4-BE49-F238E27FC236}">
                <a16:creationId xmlns:a16="http://schemas.microsoft.com/office/drawing/2014/main" id="{25711974-A0E2-224F-BD1A-89F0B325D3EC}"/>
              </a:ext>
            </a:extLst>
          </p:cNvPr>
          <p:cNvSpPr txBox="1"/>
          <p:nvPr/>
        </p:nvSpPr>
        <p:spPr>
          <a:xfrm>
            <a:off x="4927780" y="1856604"/>
            <a:ext cx="678162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Language models! What we’ve seen so far. </a:t>
            </a:r>
          </a:p>
          <a:p>
            <a:pPr marL="285750" indent="-285750">
              <a:lnSpc>
                <a:spcPct val="150000"/>
              </a:lnSpc>
              <a:buFont typeface="Arial" panose="020B0604020202020204" pitchFamily="34" charset="0"/>
              <a:buChar char="•"/>
            </a:pPr>
            <a:r>
              <a:rPr lang="en-US" sz="2000" dirty="0"/>
              <a:t>Nice to generate from; can’t condition on future words</a:t>
            </a:r>
            <a:endParaRPr lang="en-CN" sz="2000" dirty="0"/>
          </a:p>
        </p:txBody>
      </p:sp>
      <p:sp>
        <p:nvSpPr>
          <p:cNvPr id="144" name="TextBox 143">
            <a:extLst>
              <a:ext uri="{FF2B5EF4-FFF2-40B4-BE49-F238E27FC236}">
                <a16:creationId xmlns:a16="http://schemas.microsoft.com/office/drawing/2014/main" id="{99D0D37C-BB46-9548-8BE8-2B0C8A51D77F}"/>
              </a:ext>
            </a:extLst>
          </p:cNvPr>
          <p:cNvSpPr txBox="1"/>
          <p:nvPr/>
        </p:nvSpPr>
        <p:spPr>
          <a:xfrm>
            <a:off x="3312010" y="3658182"/>
            <a:ext cx="1358507" cy="369332"/>
          </a:xfrm>
          <a:prstGeom prst="rect">
            <a:avLst/>
          </a:prstGeom>
          <a:noFill/>
        </p:spPr>
        <p:txBody>
          <a:bodyPr wrap="square">
            <a:spAutoFit/>
          </a:bodyPr>
          <a:lstStyle/>
          <a:p>
            <a:r>
              <a:rPr lang="en-US" b="1" dirty="0"/>
              <a:t>Encoders</a:t>
            </a:r>
            <a:endParaRPr lang="en-CN" b="1" dirty="0"/>
          </a:p>
        </p:txBody>
      </p:sp>
      <p:sp>
        <p:nvSpPr>
          <p:cNvPr id="146" name="TextBox 145">
            <a:extLst>
              <a:ext uri="{FF2B5EF4-FFF2-40B4-BE49-F238E27FC236}">
                <a16:creationId xmlns:a16="http://schemas.microsoft.com/office/drawing/2014/main" id="{37781C57-B8FF-C440-90D2-1E564A8C34D3}"/>
              </a:ext>
            </a:extLst>
          </p:cNvPr>
          <p:cNvSpPr txBox="1"/>
          <p:nvPr/>
        </p:nvSpPr>
        <p:spPr>
          <a:xfrm>
            <a:off x="4930244" y="3486909"/>
            <a:ext cx="6779156"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Gets bidirectional context – can condition on future!</a:t>
            </a:r>
          </a:p>
          <a:p>
            <a:pPr marL="285750" indent="-285750">
              <a:lnSpc>
                <a:spcPct val="150000"/>
              </a:lnSpc>
              <a:buFont typeface="Arial" panose="020B0604020202020204" pitchFamily="34" charset="0"/>
              <a:buChar char="•"/>
            </a:pPr>
            <a:r>
              <a:rPr lang="en-US" sz="2000" dirty="0"/>
              <a:t>Wait, how do we pretrain them?</a:t>
            </a:r>
            <a:endParaRPr lang="en-CN" sz="2000" dirty="0"/>
          </a:p>
        </p:txBody>
      </p:sp>
      <p:sp>
        <p:nvSpPr>
          <p:cNvPr id="148" name="TextBox 147">
            <a:extLst>
              <a:ext uri="{FF2B5EF4-FFF2-40B4-BE49-F238E27FC236}">
                <a16:creationId xmlns:a16="http://schemas.microsoft.com/office/drawing/2014/main" id="{BE5D889B-F04D-6F4A-BB22-8DD16DCA456C}"/>
              </a:ext>
            </a:extLst>
          </p:cNvPr>
          <p:cNvSpPr txBox="1"/>
          <p:nvPr/>
        </p:nvSpPr>
        <p:spPr>
          <a:xfrm>
            <a:off x="3312016" y="5579390"/>
            <a:ext cx="1287710" cy="646331"/>
          </a:xfrm>
          <a:prstGeom prst="rect">
            <a:avLst/>
          </a:prstGeom>
          <a:noFill/>
        </p:spPr>
        <p:txBody>
          <a:bodyPr wrap="square">
            <a:spAutoFit/>
          </a:bodyPr>
          <a:lstStyle/>
          <a:p>
            <a:r>
              <a:rPr lang="en-US" b="1" dirty="0"/>
              <a:t>Encoder</a:t>
            </a:r>
            <a:r>
              <a:rPr lang="en-US" altLang="zh-CN" b="1" dirty="0"/>
              <a:t>-</a:t>
            </a:r>
            <a:r>
              <a:rPr lang="en-US" b="1" dirty="0"/>
              <a:t>Decoders</a:t>
            </a:r>
            <a:endParaRPr lang="en-CN" b="1" dirty="0"/>
          </a:p>
        </p:txBody>
      </p:sp>
      <p:sp>
        <p:nvSpPr>
          <p:cNvPr id="150" name="TextBox 149">
            <a:extLst>
              <a:ext uri="{FF2B5EF4-FFF2-40B4-BE49-F238E27FC236}">
                <a16:creationId xmlns:a16="http://schemas.microsoft.com/office/drawing/2014/main" id="{F6FE9DFE-3C99-B949-B5F3-DB3C1BE61B35}"/>
              </a:ext>
            </a:extLst>
          </p:cNvPr>
          <p:cNvSpPr txBox="1"/>
          <p:nvPr/>
        </p:nvSpPr>
        <p:spPr>
          <a:xfrm>
            <a:off x="4927780" y="5402763"/>
            <a:ext cx="609600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Good parts of decoders and encoders? </a:t>
            </a:r>
          </a:p>
          <a:p>
            <a:pPr marL="285750" indent="-285750">
              <a:lnSpc>
                <a:spcPct val="150000"/>
              </a:lnSpc>
              <a:buFont typeface="Arial" panose="020B0604020202020204" pitchFamily="34" charset="0"/>
              <a:buChar char="•"/>
            </a:pPr>
            <a:r>
              <a:rPr lang="en-US" sz="2000" dirty="0"/>
              <a:t>What’s the best way to pretrain them?</a:t>
            </a:r>
            <a:endParaRPr lang="en-CN" sz="2000" dirty="0"/>
          </a:p>
        </p:txBody>
      </p:sp>
      <p:sp>
        <p:nvSpPr>
          <p:cNvPr id="151" name="Rounded Rectangle 150">
            <a:extLst>
              <a:ext uri="{FF2B5EF4-FFF2-40B4-BE49-F238E27FC236}">
                <a16:creationId xmlns:a16="http://schemas.microsoft.com/office/drawing/2014/main" id="{921C529B-00E7-4745-B5EF-726F87BFEE89}"/>
              </a:ext>
            </a:extLst>
          </p:cNvPr>
          <p:cNvSpPr/>
          <p:nvPr/>
        </p:nvSpPr>
        <p:spPr>
          <a:xfrm>
            <a:off x="2150351"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2" name="Rounded Rectangle 151">
            <a:extLst>
              <a:ext uri="{FF2B5EF4-FFF2-40B4-BE49-F238E27FC236}">
                <a16:creationId xmlns:a16="http://schemas.microsoft.com/office/drawing/2014/main" id="{21B50EE1-31BB-904B-BCF7-31997F1E1E59}"/>
              </a:ext>
            </a:extLst>
          </p:cNvPr>
          <p:cNvSpPr/>
          <p:nvPr/>
        </p:nvSpPr>
        <p:spPr>
          <a:xfrm>
            <a:off x="2553123"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3" name="Rounded Rectangle 152">
            <a:extLst>
              <a:ext uri="{FF2B5EF4-FFF2-40B4-BE49-F238E27FC236}">
                <a16:creationId xmlns:a16="http://schemas.microsoft.com/office/drawing/2014/main" id="{AB5C99A2-E8B8-6F4E-87DC-7CE9F4652824}"/>
              </a:ext>
            </a:extLst>
          </p:cNvPr>
          <p:cNvSpPr/>
          <p:nvPr/>
        </p:nvSpPr>
        <p:spPr>
          <a:xfrm>
            <a:off x="2955895"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4" name="Rounded Rectangle 153">
            <a:extLst>
              <a:ext uri="{FF2B5EF4-FFF2-40B4-BE49-F238E27FC236}">
                <a16:creationId xmlns:a16="http://schemas.microsoft.com/office/drawing/2014/main" id="{69F59DAA-361D-0A42-8717-A537B3F76FEC}"/>
              </a:ext>
            </a:extLst>
          </p:cNvPr>
          <p:cNvSpPr/>
          <p:nvPr/>
        </p:nvSpPr>
        <p:spPr>
          <a:xfrm>
            <a:off x="2150351"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5" name="Rounded Rectangle 154">
            <a:extLst>
              <a:ext uri="{FF2B5EF4-FFF2-40B4-BE49-F238E27FC236}">
                <a16:creationId xmlns:a16="http://schemas.microsoft.com/office/drawing/2014/main" id="{857A1C4D-4413-5D4A-96BB-8F4F4F119F9E}"/>
              </a:ext>
            </a:extLst>
          </p:cNvPr>
          <p:cNvSpPr/>
          <p:nvPr/>
        </p:nvSpPr>
        <p:spPr>
          <a:xfrm>
            <a:off x="2553123"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6" name="Rounded Rectangle 155">
            <a:extLst>
              <a:ext uri="{FF2B5EF4-FFF2-40B4-BE49-F238E27FC236}">
                <a16:creationId xmlns:a16="http://schemas.microsoft.com/office/drawing/2014/main" id="{1BD95087-D9CF-4F48-A661-FB96795E9431}"/>
              </a:ext>
            </a:extLst>
          </p:cNvPr>
          <p:cNvSpPr/>
          <p:nvPr/>
        </p:nvSpPr>
        <p:spPr>
          <a:xfrm>
            <a:off x="2955895"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57" name="Straight Arrow Connector 156">
            <a:extLst>
              <a:ext uri="{FF2B5EF4-FFF2-40B4-BE49-F238E27FC236}">
                <a16:creationId xmlns:a16="http://schemas.microsoft.com/office/drawing/2014/main" id="{354350C6-50EE-964C-8316-C27DEACFA156}"/>
              </a:ext>
            </a:extLst>
          </p:cNvPr>
          <p:cNvCxnSpPr>
            <a:cxnSpLocks/>
            <a:stCxn id="154" idx="0"/>
            <a:endCxn id="151" idx="2"/>
          </p:cNvCxnSpPr>
          <p:nvPr/>
        </p:nvCxnSpPr>
        <p:spPr>
          <a:xfrm flipV="1">
            <a:off x="2275537"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279A79-50CF-5646-89B7-8842188393DD}"/>
              </a:ext>
            </a:extLst>
          </p:cNvPr>
          <p:cNvCxnSpPr>
            <a:cxnSpLocks/>
            <a:stCxn id="154" idx="0"/>
            <a:endCxn id="152" idx="2"/>
          </p:cNvCxnSpPr>
          <p:nvPr/>
        </p:nvCxnSpPr>
        <p:spPr>
          <a:xfrm flipV="1">
            <a:off x="2275537" y="5270595"/>
            <a:ext cx="402772"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C1E7E33A-D736-2843-88E5-4C4C8601FCC6}"/>
              </a:ext>
            </a:extLst>
          </p:cNvPr>
          <p:cNvCxnSpPr>
            <a:cxnSpLocks/>
            <a:stCxn id="154" idx="0"/>
            <a:endCxn id="153" idx="2"/>
          </p:cNvCxnSpPr>
          <p:nvPr/>
        </p:nvCxnSpPr>
        <p:spPr>
          <a:xfrm flipV="1">
            <a:off x="2275537" y="5270595"/>
            <a:ext cx="805544"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B0B4066-9D08-7542-9A6C-13B2FF2B5482}"/>
              </a:ext>
            </a:extLst>
          </p:cNvPr>
          <p:cNvCxnSpPr>
            <a:cxnSpLocks/>
            <a:stCxn id="155" idx="0"/>
            <a:endCxn id="152" idx="2"/>
          </p:cNvCxnSpPr>
          <p:nvPr/>
        </p:nvCxnSpPr>
        <p:spPr>
          <a:xfrm flipV="1">
            <a:off x="2678309"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E740468-2CEF-2440-9839-DABDDB72952E}"/>
              </a:ext>
            </a:extLst>
          </p:cNvPr>
          <p:cNvCxnSpPr>
            <a:cxnSpLocks/>
            <a:stCxn id="155" idx="0"/>
            <a:endCxn id="153" idx="2"/>
          </p:cNvCxnSpPr>
          <p:nvPr/>
        </p:nvCxnSpPr>
        <p:spPr>
          <a:xfrm flipV="1">
            <a:off x="2678309" y="5270595"/>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E59EF421-EBCD-6E40-9C70-DA4359A987EE}"/>
              </a:ext>
            </a:extLst>
          </p:cNvPr>
          <p:cNvCxnSpPr>
            <a:cxnSpLocks/>
            <a:stCxn id="156" idx="0"/>
            <a:endCxn id="153" idx="2"/>
          </p:cNvCxnSpPr>
          <p:nvPr/>
        </p:nvCxnSpPr>
        <p:spPr>
          <a:xfrm flipV="1">
            <a:off x="3081081" y="5270595"/>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Rounded Rectangle 162">
            <a:extLst>
              <a:ext uri="{FF2B5EF4-FFF2-40B4-BE49-F238E27FC236}">
                <a16:creationId xmlns:a16="http://schemas.microsoft.com/office/drawing/2014/main" id="{F082B597-36E8-6740-9DB4-604CF9711E7A}"/>
              </a:ext>
            </a:extLst>
          </p:cNvPr>
          <p:cNvSpPr/>
          <p:nvPr/>
        </p:nvSpPr>
        <p:spPr>
          <a:xfrm>
            <a:off x="860907"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4" name="Rounded Rectangle 163">
            <a:extLst>
              <a:ext uri="{FF2B5EF4-FFF2-40B4-BE49-F238E27FC236}">
                <a16:creationId xmlns:a16="http://schemas.microsoft.com/office/drawing/2014/main" id="{4013BA26-8935-0542-9ADB-75855EAFCA50}"/>
              </a:ext>
            </a:extLst>
          </p:cNvPr>
          <p:cNvSpPr/>
          <p:nvPr/>
        </p:nvSpPr>
        <p:spPr>
          <a:xfrm>
            <a:off x="1263679"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5" name="Rounded Rectangle 164">
            <a:extLst>
              <a:ext uri="{FF2B5EF4-FFF2-40B4-BE49-F238E27FC236}">
                <a16:creationId xmlns:a16="http://schemas.microsoft.com/office/drawing/2014/main" id="{77D64A3A-2EF1-1E43-891A-6F7891A29F7C}"/>
              </a:ext>
            </a:extLst>
          </p:cNvPr>
          <p:cNvSpPr/>
          <p:nvPr/>
        </p:nvSpPr>
        <p:spPr>
          <a:xfrm>
            <a:off x="1666451"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6" name="Rounded Rectangle 165">
            <a:extLst>
              <a:ext uri="{FF2B5EF4-FFF2-40B4-BE49-F238E27FC236}">
                <a16:creationId xmlns:a16="http://schemas.microsoft.com/office/drawing/2014/main" id="{E6AD2728-AF02-7A4A-896D-C7FF0B398B6B}"/>
              </a:ext>
            </a:extLst>
          </p:cNvPr>
          <p:cNvSpPr/>
          <p:nvPr/>
        </p:nvSpPr>
        <p:spPr>
          <a:xfrm>
            <a:off x="860907"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7" name="Rounded Rectangle 166">
            <a:extLst>
              <a:ext uri="{FF2B5EF4-FFF2-40B4-BE49-F238E27FC236}">
                <a16:creationId xmlns:a16="http://schemas.microsoft.com/office/drawing/2014/main" id="{E100B141-8D90-D14E-813E-96A6A9C9E1DF}"/>
              </a:ext>
            </a:extLst>
          </p:cNvPr>
          <p:cNvSpPr/>
          <p:nvPr/>
        </p:nvSpPr>
        <p:spPr>
          <a:xfrm>
            <a:off x="1263679"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8" name="Rounded Rectangle 167">
            <a:extLst>
              <a:ext uri="{FF2B5EF4-FFF2-40B4-BE49-F238E27FC236}">
                <a16:creationId xmlns:a16="http://schemas.microsoft.com/office/drawing/2014/main" id="{A8DF1E47-D6F0-9B48-9475-DACC14FDA4FF}"/>
              </a:ext>
            </a:extLst>
          </p:cNvPr>
          <p:cNvSpPr/>
          <p:nvPr/>
        </p:nvSpPr>
        <p:spPr>
          <a:xfrm>
            <a:off x="1666451"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9" name="Straight Arrow Connector 168">
            <a:extLst>
              <a:ext uri="{FF2B5EF4-FFF2-40B4-BE49-F238E27FC236}">
                <a16:creationId xmlns:a16="http://schemas.microsoft.com/office/drawing/2014/main" id="{A6CB1BAA-9185-A24C-AED3-8349A7504144}"/>
              </a:ext>
            </a:extLst>
          </p:cNvPr>
          <p:cNvCxnSpPr>
            <a:stCxn id="166" idx="0"/>
            <a:endCxn id="163" idx="2"/>
          </p:cNvCxnSpPr>
          <p:nvPr/>
        </p:nvCxnSpPr>
        <p:spPr>
          <a:xfrm flipV="1">
            <a:off x="986093"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0F9F3EB-326C-3546-AE4A-9DBA02DFEBC6}"/>
              </a:ext>
            </a:extLst>
          </p:cNvPr>
          <p:cNvCxnSpPr>
            <a:cxnSpLocks/>
            <a:stCxn id="166" idx="0"/>
            <a:endCxn id="164" idx="2"/>
          </p:cNvCxnSpPr>
          <p:nvPr/>
        </p:nvCxnSpPr>
        <p:spPr>
          <a:xfrm flipV="1">
            <a:off x="986093"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BCD191B-8454-AA4D-8C99-4C3F7B46A1AF}"/>
              </a:ext>
            </a:extLst>
          </p:cNvPr>
          <p:cNvCxnSpPr>
            <a:cxnSpLocks/>
            <a:stCxn id="166" idx="0"/>
            <a:endCxn id="165" idx="2"/>
          </p:cNvCxnSpPr>
          <p:nvPr/>
        </p:nvCxnSpPr>
        <p:spPr>
          <a:xfrm flipV="1">
            <a:off x="986093" y="6013904"/>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1902ACF-9081-6E48-B194-F05F08156E5F}"/>
              </a:ext>
            </a:extLst>
          </p:cNvPr>
          <p:cNvCxnSpPr>
            <a:cxnSpLocks/>
            <a:stCxn id="167" idx="0"/>
            <a:endCxn id="164" idx="2"/>
          </p:cNvCxnSpPr>
          <p:nvPr/>
        </p:nvCxnSpPr>
        <p:spPr>
          <a:xfrm flipV="1">
            <a:off x="1388865"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A2E554CB-B4D9-0046-874D-0A5F48025710}"/>
              </a:ext>
            </a:extLst>
          </p:cNvPr>
          <p:cNvCxnSpPr>
            <a:cxnSpLocks/>
            <a:stCxn id="167" idx="0"/>
            <a:endCxn id="165" idx="2"/>
          </p:cNvCxnSpPr>
          <p:nvPr/>
        </p:nvCxnSpPr>
        <p:spPr>
          <a:xfrm flipV="1">
            <a:off x="1388865"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60CFDF6-E022-124B-964C-F05E062EF0D0}"/>
              </a:ext>
            </a:extLst>
          </p:cNvPr>
          <p:cNvCxnSpPr>
            <a:cxnSpLocks/>
            <a:stCxn id="168" idx="0"/>
            <a:endCxn id="165" idx="2"/>
          </p:cNvCxnSpPr>
          <p:nvPr/>
        </p:nvCxnSpPr>
        <p:spPr>
          <a:xfrm flipV="1">
            <a:off x="1791637"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AF856C2-8350-E049-BF03-5B028D1D08A3}"/>
              </a:ext>
            </a:extLst>
          </p:cNvPr>
          <p:cNvCxnSpPr>
            <a:cxnSpLocks/>
            <a:stCxn id="168" idx="0"/>
            <a:endCxn id="163" idx="2"/>
          </p:cNvCxnSpPr>
          <p:nvPr/>
        </p:nvCxnSpPr>
        <p:spPr>
          <a:xfrm flipH="1" flipV="1">
            <a:off x="986093" y="6013904"/>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192A4A8-EDE7-6542-8267-4342E83B1F20}"/>
              </a:ext>
            </a:extLst>
          </p:cNvPr>
          <p:cNvCxnSpPr>
            <a:cxnSpLocks/>
            <a:stCxn id="168" idx="0"/>
            <a:endCxn id="164" idx="2"/>
          </p:cNvCxnSpPr>
          <p:nvPr/>
        </p:nvCxnSpPr>
        <p:spPr>
          <a:xfrm flipH="1" flipV="1">
            <a:off x="1388865"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45DFAE1-F725-0546-99CD-59D11EDF816C}"/>
              </a:ext>
            </a:extLst>
          </p:cNvPr>
          <p:cNvCxnSpPr>
            <a:cxnSpLocks/>
            <a:stCxn id="167" idx="0"/>
            <a:endCxn id="163" idx="2"/>
          </p:cNvCxnSpPr>
          <p:nvPr/>
        </p:nvCxnSpPr>
        <p:spPr>
          <a:xfrm flipH="1" flipV="1">
            <a:off x="986093"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50EFFFBD-B170-D74F-B35F-23BD9A67B566}"/>
              </a:ext>
            </a:extLst>
          </p:cNvPr>
          <p:cNvCxnSpPr>
            <a:cxnSpLocks/>
            <a:stCxn id="163" idx="0"/>
            <a:endCxn id="151" idx="2"/>
          </p:cNvCxnSpPr>
          <p:nvPr/>
        </p:nvCxnSpPr>
        <p:spPr>
          <a:xfrm flipV="1">
            <a:off x="986093"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F5CA454-DC2A-6843-9F77-BE3613E05687}"/>
              </a:ext>
            </a:extLst>
          </p:cNvPr>
          <p:cNvCxnSpPr>
            <a:cxnSpLocks/>
            <a:stCxn id="164" idx="0"/>
            <a:endCxn id="151" idx="2"/>
          </p:cNvCxnSpPr>
          <p:nvPr/>
        </p:nvCxnSpPr>
        <p:spPr>
          <a:xfrm flipV="1">
            <a:off x="1388865"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C3F8D68-32E7-3E4A-ACCA-5E722A36C90A}"/>
              </a:ext>
            </a:extLst>
          </p:cNvPr>
          <p:cNvCxnSpPr>
            <a:cxnSpLocks/>
            <a:stCxn id="165" idx="0"/>
            <a:endCxn id="151" idx="2"/>
          </p:cNvCxnSpPr>
          <p:nvPr/>
        </p:nvCxnSpPr>
        <p:spPr>
          <a:xfrm flipV="1">
            <a:off x="1791637" y="5270595"/>
            <a:ext cx="483900"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4B52709-1A56-9942-8573-19A7CD6DD94E}"/>
              </a:ext>
            </a:extLst>
          </p:cNvPr>
          <p:cNvCxnSpPr>
            <a:cxnSpLocks/>
            <a:stCxn id="163" idx="0"/>
            <a:endCxn id="152" idx="2"/>
          </p:cNvCxnSpPr>
          <p:nvPr/>
        </p:nvCxnSpPr>
        <p:spPr>
          <a:xfrm flipV="1">
            <a:off x="986093"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C3B0E14E-AC2C-554E-BFA9-572F01ADF6CE}"/>
              </a:ext>
            </a:extLst>
          </p:cNvPr>
          <p:cNvCxnSpPr>
            <a:cxnSpLocks/>
            <a:stCxn id="164" idx="0"/>
            <a:endCxn id="152" idx="2"/>
          </p:cNvCxnSpPr>
          <p:nvPr/>
        </p:nvCxnSpPr>
        <p:spPr>
          <a:xfrm flipV="1">
            <a:off x="1388865"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D01F115-D6E7-0A4C-AE99-7C13034CA50B}"/>
              </a:ext>
            </a:extLst>
          </p:cNvPr>
          <p:cNvCxnSpPr>
            <a:cxnSpLocks/>
            <a:stCxn id="165" idx="0"/>
            <a:endCxn id="152" idx="2"/>
          </p:cNvCxnSpPr>
          <p:nvPr/>
        </p:nvCxnSpPr>
        <p:spPr>
          <a:xfrm flipV="1">
            <a:off x="1791637"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F5549B08-C823-3645-817B-EC869E6C54E1}"/>
              </a:ext>
            </a:extLst>
          </p:cNvPr>
          <p:cNvCxnSpPr>
            <a:cxnSpLocks/>
            <a:stCxn id="163" idx="0"/>
            <a:endCxn id="153" idx="2"/>
          </p:cNvCxnSpPr>
          <p:nvPr/>
        </p:nvCxnSpPr>
        <p:spPr>
          <a:xfrm flipV="1">
            <a:off x="986093" y="5270595"/>
            <a:ext cx="2094988"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A8741FB-D5AF-5E46-9356-AB36A7169EFF}"/>
              </a:ext>
            </a:extLst>
          </p:cNvPr>
          <p:cNvCxnSpPr>
            <a:cxnSpLocks/>
            <a:stCxn id="164" idx="0"/>
            <a:endCxn id="153" idx="2"/>
          </p:cNvCxnSpPr>
          <p:nvPr/>
        </p:nvCxnSpPr>
        <p:spPr>
          <a:xfrm flipV="1">
            <a:off x="1388865"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2346F32-C2F6-FF4B-8F5E-DB4E895B9604}"/>
              </a:ext>
            </a:extLst>
          </p:cNvPr>
          <p:cNvCxnSpPr>
            <a:cxnSpLocks/>
            <a:stCxn id="165" idx="0"/>
            <a:endCxn id="153" idx="2"/>
          </p:cNvCxnSpPr>
          <p:nvPr/>
        </p:nvCxnSpPr>
        <p:spPr>
          <a:xfrm flipV="1">
            <a:off x="1791637"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207">
            <a:extLst>
              <a:ext uri="{FF2B5EF4-FFF2-40B4-BE49-F238E27FC236}">
                <a16:creationId xmlns:a16="http://schemas.microsoft.com/office/drawing/2014/main" id="{C75FA6F3-30B3-4D38-BC56-26F20A0D8C49}"/>
              </a:ext>
            </a:extLst>
          </p:cNvPr>
          <p:cNvSpPr/>
          <p:nvPr/>
        </p:nvSpPr>
        <p:spPr>
          <a:xfrm>
            <a:off x="658813" y="1566013"/>
            <a:ext cx="10923587" cy="1542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22861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F65E-7EC9-3C47-B4A0-062AF1AB27D3}"/>
              </a:ext>
            </a:extLst>
          </p:cNvPr>
          <p:cNvSpPr>
            <a:spLocks noGrp="1"/>
          </p:cNvSpPr>
          <p:nvPr>
            <p:ph type="title"/>
          </p:nvPr>
        </p:nvSpPr>
        <p:spPr/>
        <p:txBody>
          <a:bodyPr/>
          <a:lstStyle/>
          <a:p>
            <a:r>
              <a:rPr lang="en-US" dirty="0"/>
              <a:t>Pretraining decoders</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A5DEFB-D9A9-E04B-BE3C-00F572CE2372}"/>
                  </a:ext>
                </a:extLst>
              </p:cNvPr>
              <p:cNvSpPr>
                <a:spLocks noGrp="1"/>
              </p:cNvSpPr>
              <p:nvPr>
                <p:ph idx="1"/>
              </p:nvPr>
            </p:nvSpPr>
            <p:spPr>
              <a:xfrm>
                <a:off x="517525" y="1108433"/>
                <a:ext cx="6376761" cy="5508233"/>
              </a:xfrm>
            </p:spPr>
            <p:txBody>
              <a:bodyPr>
                <a:normAutofit fontScale="92500" lnSpcReduction="20000"/>
              </a:bodyPr>
              <a:lstStyle/>
              <a:p>
                <a:r>
                  <a:rPr lang="en-US" dirty="0"/>
                  <a:t>When using language model pretrained decoders, we can ignore that they were trained to model</a:t>
                </a:r>
                <a:r>
                  <a:rPr lang="zh-CN" altLang="en-US" dirty="0"/>
                  <a:t>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oMath>
                </a14:m>
                <a:r>
                  <a:rPr lang="en-US" dirty="0"/>
                  <a:t>.</a:t>
                </a:r>
              </a:p>
              <a:p>
                <a:r>
                  <a:rPr lang="en-US" dirty="0"/>
                  <a:t>We can finetune them by training a classifier on the last word’s hidden state.</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Decoder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𝑇</m:t>
                              </m:r>
                            </m:sub>
                          </m:sSub>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𝒃</m:t>
                      </m:r>
                    </m:oMath>
                  </m:oMathPara>
                </a14:m>
                <a:endParaRPr lang="en-US" b="1" dirty="0"/>
              </a:p>
              <a:p>
                <a:r>
                  <a:rPr lang="en-US" dirty="0"/>
                  <a:t>Where </a:t>
                </a:r>
                <a14:m>
                  <m:oMath xmlns:m="http://schemas.openxmlformats.org/officeDocument/2006/math">
                    <m:r>
                      <a:rPr lang="en-US" b="1" i="1" dirty="0" smtClean="0">
                        <a:latin typeface="Cambria Math" panose="02040503050406030204" pitchFamily="18" charset="0"/>
                      </a:rPr>
                      <m:t>𝑨</m:t>
                    </m:r>
                  </m:oMath>
                </a14:m>
                <a:r>
                  <a:rPr lang="en-US" dirty="0"/>
                  <a:t> and </a:t>
                </a:r>
                <a14:m>
                  <m:oMath xmlns:m="http://schemas.openxmlformats.org/officeDocument/2006/math">
                    <m:r>
                      <a:rPr lang="en-US" b="1" i="1" dirty="0" smtClean="0">
                        <a:latin typeface="Cambria Math" panose="02040503050406030204" pitchFamily="18" charset="0"/>
                      </a:rPr>
                      <m:t>𝒃</m:t>
                    </m:r>
                  </m:oMath>
                </a14:m>
                <a:r>
                  <a:rPr lang="en-US" dirty="0"/>
                  <a:t> are randomly initialized and specified by the downstream task</a:t>
                </a:r>
              </a:p>
              <a:p>
                <a:r>
                  <a:rPr lang="en-US" dirty="0"/>
                  <a:t>Gradients backpropagate through the whole network.</a:t>
                </a:r>
              </a:p>
              <a:p>
                <a:endParaRPr lang="en-CN" dirty="0"/>
              </a:p>
            </p:txBody>
          </p:sp>
        </mc:Choice>
        <mc:Fallback xmlns="">
          <p:sp>
            <p:nvSpPr>
              <p:cNvPr id="3" name="Content Placeholder 2">
                <a:extLst>
                  <a:ext uri="{FF2B5EF4-FFF2-40B4-BE49-F238E27FC236}">
                    <a16:creationId xmlns:a16="http://schemas.microsoft.com/office/drawing/2014/main" id="{C7A5DEFB-D9A9-E04B-BE3C-00F572CE2372}"/>
                  </a:ext>
                </a:extLst>
              </p:cNvPr>
              <p:cNvSpPr>
                <a:spLocks noGrp="1" noRot="1" noChangeAspect="1" noMove="1" noResize="1" noEditPoints="1" noAdjustHandles="1" noChangeArrowheads="1" noChangeShapeType="1" noTextEdit="1"/>
              </p:cNvSpPr>
              <p:nvPr>
                <p:ph idx="1"/>
              </p:nvPr>
            </p:nvSpPr>
            <p:spPr>
              <a:xfrm>
                <a:off x="517525" y="1108433"/>
                <a:ext cx="6376761" cy="5508233"/>
              </a:xfrm>
              <a:blipFill>
                <a:blip r:embed="rId2"/>
                <a:stretch>
                  <a:fillRect l="-1392" t="-2535" r="-139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5455B2B-63D3-B24D-A63D-83BFE9D04FC8}"/>
              </a:ext>
            </a:extLst>
          </p:cNvPr>
          <p:cNvSpPr>
            <a:spLocks noGrp="1"/>
          </p:cNvSpPr>
          <p:nvPr>
            <p:ph type="sldNum" sz="quarter" idx="12"/>
          </p:nvPr>
        </p:nvSpPr>
        <p:spPr/>
        <p:txBody>
          <a:bodyPr/>
          <a:lstStyle/>
          <a:p>
            <a:fld id="{DC8BB421-126E-41CB-B73A-69D52E98CAE3}" type="slidenum">
              <a:rPr lang="zh-CN" altLang="en-US" smtClean="0"/>
              <a:t>41</a:t>
            </a:fld>
            <a:endParaRPr lang="zh-CN" altLang="en-US" dirty="0"/>
          </a:p>
        </p:txBody>
      </p:sp>
      <p:pic>
        <p:nvPicPr>
          <p:cNvPr id="6" name="Picture 5">
            <a:extLst>
              <a:ext uri="{FF2B5EF4-FFF2-40B4-BE49-F238E27FC236}">
                <a16:creationId xmlns:a16="http://schemas.microsoft.com/office/drawing/2014/main" id="{24307828-9835-1D4E-BDA2-AE8A4C972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286" y="1592263"/>
            <a:ext cx="4929585" cy="4736646"/>
          </a:xfrm>
          <a:prstGeom prst="rect">
            <a:avLst/>
          </a:prstGeom>
        </p:spPr>
      </p:pic>
    </p:spTree>
    <p:extLst>
      <p:ext uri="{BB962C8B-B14F-4D97-AF65-F5344CB8AC3E}">
        <p14:creationId xmlns:p14="http://schemas.microsoft.com/office/powerpoint/2010/main" val="2515698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3AFF0-1913-5B47-B28B-2B1CD5047307}"/>
              </a:ext>
            </a:extLst>
          </p:cNvPr>
          <p:cNvSpPr>
            <a:spLocks noGrp="1"/>
          </p:cNvSpPr>
          <p:nvPr>
            <p:ph type="title"/>
          </p:nvPr>
        </p:nvSpPr>
        <p:spPr/>
        <p:txBody>
          <a:bodyPr/>
          <a:lstStyle/>
          <a:p>
            <a:r>
              <a:rPr lang="en-US" dirty="0"/>
              <a:t>Pretraining decoders</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E60D4D-F29C-4D4A-9A10-0EDAA39234C0}"/>
                  </a:ext>
                </a:extLst>
              </p:cNvPr>
              <p:cNvSpPr>
                <a:spLocks noGrp="1"/>
              </p:cNvSpPr>
              <p:nvPr>
                <p:ph idx="1"/>
              </p:nvPr>
            </p:nvSpPr>
            <p:spPr>
              <a:xfrm>
                <a:off x="517526" y="1108433"/>
                <a:ext cx="7755618" cy="5508233"/>
              </a:xfrm>
            </p:spPr>
            <p:txBody>
              <a:bodyPr>
                <a:noAutofit/>
              </a:bodyPr>
              <a:lstStyle/>
              <a:p>
                <a:pPr>
                  <a:spcAft>
                    <a:spcPts val="600"/>
                  </a:spcAft>
                </a:pPr>
                <a:r>
                  <a:rPr lang="en-US" altLang="zh-CN" dirty="0"/>
                  <a:t>It is natural to pretrain decoders as language models and then use them as generators, finetuning their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𝜽</m:t>
                        </m:r>
                      </m:e>
                    </m:d>
                  </m:oMath>
                </a14:m>
                <a:endParaRPr lang="en-US" dirty="0"/>
              </a:p>
              <a:p>
                <a:pPr>
                  <a:spcAft>
                    <a:spcPts val="600"/>
                  </a:spcAft>
                </a:pPr>
                <a:r>
                  <a:rPr lang="en-US" altLang="zh-CN" dirty="0"/>
                  <a:t>This is helpful in tasks where the output is a sequence with a vocabulary like that at pretraining time!</a:t>
                </a:r>
              </a:p>
              <a:p>
                <a:pPr lvl="1">
                  <a:spcAft>
                    <a:spcPts val="600"/>
                  </a:spcAft>
                </a:pPr>
                <a:r>
                  <a:rPr lang="fr-FR" altLang="zh-CN" dirty="0"/>
                  <a:t>Dialogue (context=dialogue history) </a:t>
                </a:r>
              </a:p>
              <a:p>
                <a:pPr lvl="1">
                  <a:spcAft>
                    <a:spcPts val="600"/>
                  </a:spcAft>
                </a:pPr>
                <a:r>
                  <a:rPr lang="fr-FR" altLang="zh-CN" dirty="0"/>
                  <a:t>Summarization (context=document)</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Decoder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𝑇</m:t>
                              </m:r>
                            </m:sub>
                          </m:sSub>
                        </m:e>
                      </m:d>
                    </m:oMath>
                  </m:oMathPara>
                </a14:m>
                <a:endParaRPr lang="en-US" altLang="zh-CN" dirty="0"/>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solidFill>
                                <a:srgbClr val="C00000"/>
                              </a:solidFill>
                              <a:latin typeface="Cambria Math" panose="02040503050406030204" pitchFamily="18" charset="0"/>
                            </a:rPr>
                            <m:t>𝑡</m:t>
                          </m:r>
                          <m:r>
                            <a:rPr lang="en-US" altLang="zh-CN" b="0" i="1" smtClean="0">
                              <a:solidFill>
                                <a:srgbClr val="C00000"/>
                              </a:solidFill>
                              <a:latin typeface="Cambria Math" panose="02040503050406030204" pitchFamily="18" charset="0"/>
                            </a:rPr>
                            <m:t>−1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𝒃</m:t>
                      </m:r>
                    </m:oMath>
                  </m:oMathPara>
                </a14:m>
                <a:endParaRPr lang="en-US" altLang="zh-CN" b="1" dirty="0"/>
              </a:p>
              <a:p>
                <a:pPr>
                  <a:spcAft>
                    <a:spcPts val="600"/>
                  </a:spcAft>
                </a:pPr>
                <a14:m>
                  <m:oMath xmlns:m="http://schemas.openxmlformats.org/officeDocument/2006/math">
                    <m:r>
                      <a:rPr lang="zh-CN" altLang="en-US" b="1" i="1" dirty="0" smtClean="0">
                        <a:latin typeface="Cambria Math" panose="02040503050406030204" pitchFamily="18" charset="0"/>
                      </a:rPr>
                      <m:t>𝑨</m:t>
                    </m:r>
                  </m:oMath>
                </a14:m>
                <a:r>
                  <a:rPr lang="en-US" altLang="zh-CN" dirty="0"/>
                  <a:t>, </a:t>
                </a:r>
                <a14:m>
                  <m:oMath xmlns:m="http://schemas.openxmlformats.org/officeDocument/2006/math">
                    <m:r>
                      <a:rPr lang="zh-CN" altLang="en-US" b="1" i="1" dirty="0" smtClean="0">
                        <a:latin typeface="Cambria Math" panose="02040503050406030204" pitchFamily="18" charset="0"/>
                      </a:rPr>
                      <m:t>𝒃</m:t>
                    </m:r>
                  </m:oMath>
                </a14:m>
                <a:r>
                  <a:rPr lang="zh-CN" altLang="en-US" dirty="0"/>
                  <a:t> </a:t>
                </a:r>
                <a:r>
                  <a:rPr lang="en-US" altLang="zh-CN" dirty="0"/>
                  <a:t>were pretrained in the language model!</a:t>
                </a:r>
                <a:endParaRPr lang="en-US" altLang="zh-CN" b="1" dirty="0"/>
              </a:p>
              <a:p>
                <a:pPr>
                  <a:spcAft>
                    <a:spcPts val="600"/>
                  </a:spcAft>
                </a:pPr>
                <a:endParaRPr lang="en-CN" dirty="0"/>
              </a:p>
            </p:txBody>
          </p:sp>
        </mc:Choice>
        <mc:Fallback xmlns="">
          <p:sp>
            <p:nvSpPr>
              <p:cNvPr id="3" name="Content Placeholder 2">
                <a:extLst>
                  <a:ext uri="{FF2B5EF4-FFF2-40B4-BE49-F238E27FC236}">
                    <a16:creationId xmlns:a16="http://schemas.microsoft.com/office/drawing/2014/main" id="{FEE60D4D-F29C-4D4A-9A10-0EDAA39234C0}"/>
                  </a:ext>
                </a:extLst>
              </p:cNvPr>
              <p:cNvSpPr>
                <a:spLocks noGrp="1" noRot="1" noChangeAspect="1" noMove="1" noResize="1" noEditPoints="1" noAdjustHandles="1" noChangeArrowheads="1" noChangeShapeType="1" noTextEdit="1"/>
              </p:cNvSpPr>
              <p:nvPr>
                <p:ph idx="1"/>
              </p:nvPr>
            </p:nvSpPr>
            <p:spPr>
              <a:xfrm>
                <a:off x="517526" y="1108433"/>
                <a:ext cx="7755618" cy="5508233"/>
              </a:xfrm>
              <a:blipFill>
                <a:blip r:embed="rId2"/>
                <a:stretch>
                  <a:fillRect l="-1307" t="-1152" b="-322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C72147E5-54EA-9542-AAD8-B5DBB4E83024}"/>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p:pic>
        <p:nvPicPr>
          <p:cNvPr id="6" name="图片 5">
            <a:extLst>
              <a:ext uri="{FF2B5EF4-FFF2-40B4-BE49-F238E27FC236}">
                <a16:creationId xmlns:a16="http://schemas.microsoft.com/office/drawing/2014/main" id="{2CBF01EC-D24C-4A90-B0DD-F718372EE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659" y="2469049"/>
            <a:ext cx="3978493" cy="3255131"/>
          </a:xfrm>
          <a:prstGeom prst="rect">
            <a:avLst/>
          </a:prstGeom>
        </p:spPr>
      </p:pic>
    </p:spTree>
    <p:extLst>
      <p:ext uri="{BB962C8B-B14F-4D97-AF65-F5344CB8AC3E}">
        <p14:creationId xmlns:p14="http://schemas.microsoft.com/office/powerpoint/2010/main" val="1806443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B8E52-BC33-4DEC-86E6-AA8D81DBEA42}"/>
              </a:ext>
            </a:extLst>
          </p:cNvPr>
          <p:cNvSpPr>
            <a:spLocks noGrp="1"/>
          </p:cNvSpPr>
          <p:nvPr>
            <p:ph type="title"/>
          </p:nvPr>
        </p:nvSpPr>
        <p:spPr/>
        <p:txBody>
          <a:bodyPr/>
          <a:lstStyle/>
          <a:p>
            <a:r>
              <a:rPr lang="en-US" altLang="zh-CN" dirty="0"/>
              <a:t>Generative Pretrained Transformer (GPT) </a:t>
            </a:r>
            <a:endParaRPr lang="zh-CN" altLang="en-US" dirty="0"/>
          </a:p>
        </p:txBody>
      </p:sp>
      <p:pic>
        <p:nvPicPr>
          <p:cNvPr id="6" name="内容占位符 5">
            <a:extLst>
              <a:ext uri="{FF2B5EF4-FFF2-40B4-BE49-F238E27FC236}">
                <a16:creationId xmlns:a16="http://schemas.microsoft.com/office/drawing/2014/main" id="{D746DF7C-8ADE-42BB-A022-CCF6DC0BFB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7183" y="1081520"/>
            <a:ext cx="5790016" cy="2117284"/>
          </a:xfrm>
        </p:spPr>
      </p:pic>
      <p:sp>
        <p:nvSpPr>
          <p:cNvPr id="4" name="灯片编号占位符 3">
            <a:extLst>
              <a:ext uri="{FF2B5EF4-FFF2-40B4-BE49-F238E27FC236}">
                <a16:creationId xmlns:a16="http://schemas.microsoft.com/office/drawing/2014/main" id="{E1410AC3-8299-432D-B03A-01214E125D42}"/>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p:sp>
        <p:nvSpPr>
          <p:cNvPr id="7" name="TextBox 6">
            <a:extLst>
              <a:ext uri="{FF2B5EF4-FFF2-40B4-BE49-F238E27FC236}">
                <a16:creationId xmlns:a16="http://schemas.microsoft.com/office/drawing/2014/main" id="{C8B42139-420E-A14C-886E-11092C4B954C}"/>
              </a:ext>
            </a:extLst>
          </p:cNvPr>
          <p:cNvSpPr txBox="1"/>
          <p:nvPr/>
        </p:nvSpPr>
        <p:spPr>
          <a:xfrm>
            <a:off x="804750" y="6329150"/>
            <a:ext cx="5589125" cy="369332"/>
          </a:xfrm>
          <a:prstGeom prst="rect">
            <a:avLst/>
          </a:prstGeom>
          <a:noFill/>
        </p:spPr>
        <p:txBody>
          <a:bodyPr wrap="square">
            <a:spAutoFit/>
          </a:bodyPr>
          <a:lstStyle/>
          <a:p>
            <a:r>
              <a:rPr lang="en-CN" dirty="0">
                <a:hlinkClick r:id="rId4"/>
              </a:rPr>
              <a:t>https://openai.com/research/language-unsupervised</a:t>
            </a:r>
            <a:r>
              <a:rPr lang="zh-CN" altLang="en-US" dirty="0"/>
              <a:t> </a:t>
            </a:r>
            <a:endParaRPr lang="en-CN" dirty="0"/>
          </a:p>
        </p:txBody>
      </p:sp>
      <p:pic>
        <p:nvPicPr>
          <p:cNvPr id="10" name="Picture 9">
            <a:extLst>
              <a:ext uri="{FF2B5EF4-FFF2-40B4-BE49-F238E27FC236}">
                <a16:creationId xmlns:a16="http://schemas.microsoft.com/office/drawing/2014/main" id="{92F5F09F-54F2-0B4B-A38F-B88637BEC7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750" y="1081520"/>
            <a:ext cx="5009979" cy="5017831"/>
          </a:xfrm>
          <a:prstGeom prst="rect">
            <a:avLst/>
          </a:prstGeom>
        </p:spPr>
      </p:pic>
      <p:pic>
        <p:nvPicPr>
          <p:cNvPr id="12" name="Picture 11">
            <a:extLst>
              <a:ext uri="{FF2B5EF4-FFF2-40B4-BE49-F238E27FC236}">
                <a16:creationId xmlns:a16="http://schemas.microsoft.com/office/drawing/2014/main" id="{DEB98DE7-CE09-D240-813A-7FBEB3FE46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5639" y="3193606"/>
            <a:ext cx="5421560" cy="3579951"/>
          </a:xfrm>
          <a:prstGeom prst="rect">
            <a:avLst/>
          </a:prstGeom>
        </p:spPr>
      </p:pic>
    </p:spTree>
    <p:extLst>
      <p:ext uri="{BB962C8B-B14F-4D97-AF65-F5344CB8AC3E}">
        <p14:creationId xmlns:p14="http://schemas.microsoft.com/office/powerpoint/2010/main" val="4134941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74F2-DF23-B246-9580-2A6EB15322E7}"/>
              </a:ext>
            </a:extLst>
          </p:cNvPr>
          <p:cNvSpPr>
            <a:spLocks noGrp="1"/>
          </p:cNvSpPr>
          <p:nvPr>
            <p:ph type="title"/>
          </p:nvPr>
        </p:nvSpPr>
        <p:spPr/>
        <p:txBody>
          <a:bodyPr/>
          <a:lstStyle/>
          <a:p>
            <a:r>
              <a:rPr lang="en-US" altLang="zh-CN" dirty="0"/>
              <a:t>Generative Pretrained Transformer (GPT) </a:t>
            </a:r>
            <a:endParaRPr lang="en-CN" dirty="0"/>
          </a:p>
        </p:txBody>
      </p:sp>
      <p:sp>
        <p:nvSpPr>
          <p:cNvPr id="3" name="Content Placeholder 2">
            <a:extLst>
              <a:ext uri="{FF2B5EF4-FFF2-40B4-BE49-F238E27FC236}">
                <a16:creationId xmlns:a16="http://schemas.microsoft.com/office/drawing/2014/main" id="{3B5676CE-4991-D947-92EA-35CCAF2FF996}"/>
              </a:ext>
            </a:extLst>
          </p:cNvPr>
          <p:cNvSpPr>
            <a:spLocks noGrp="1"/>
          </p:cNvSpPr>
          <p:nvPr>
            <p:ph idx="1"/>
          </p:nvPr>
        </p:nvSpPr>
        <p:spPr>
          <a:xfrm>
            <a:off x="517525" y="1108434"/>
            <a:ext cx="11064875" cy="1115222"/>
          </a:xfrm>
        </p:spPr>
        <p:txBody>
          <a:bodyPr lIns="90000">
            <a:noAutofit/>
          </a:bodyPr>
          <a:lstStyle/>
          <a:p>
            <a:r>
              <a:rPr lang="en-US" altLang="zh-CN" dirty="0"/>
              <a:t>C</a:t>
            </a:r>
            <a:r>
              <a:rPr lang="en-US" dirty="0"/>
              <a:t>onvert all structured inputs into token sequences to be processed by </a:t>
            </a:r>
            <a:r>
              <a:rPr lang="en-US" altLang="zh-CN" dirty="0"/>
              <a:t>GPT</a:t>
            </a:r>
            <a:r>
              <a:rPr lang="zh-CN" altLang="en-US" dirty="0"/>
              <a:t> </a:t>
            </a:r>
            <a:r>
              <a:rPr lang="en-US" dirty="0"/>
              <a:t>followed by a linear</a:t>
            </a:r>
            <a:r>
              <a:rPr lang="zh-CN" altLang="en-US" dirty="0"/>
              <a:t> </a:t>
            </a:r>
            <a:r>
              <a:rPr lang="en-US" dirty="0"/>
              <a:t>+</a:t>
            </a:r>
            <a:r>
              <a:rPr lang="zh-CN" altLang="en-US" dirty="0"/>
              <a:t> </a:t>
            </a:r>
            <a:r>
              <a:rPr lang="en-US" dirty="0"/>
              <a:t>softmax layer.</a:t>
            </a:r>
            <a:endParaRPr lang="en-CN" dirty="0"/>
          </a:p>
        </p:txBody>
      </p:sp>
      <p:sp>
        <p:nvSpPr>
          <p:cNvPr id="4" name="Slide Number Placeholder 3">
            <a:extLst>
              <a:ext uri="{FF2B5EF4-FFF2-40B4-BE49-F238E27FC236}">
                <a16:creationId xmlns:a16="http://schemas.microsoft.com/office/drawing/2014/main" id="{3837EE55-B087-B941-AAAE-26661522750C}"/>
              </a:ext>
            </a:extLst>
          </p:cNvPr>
          <p:cNvSpPr>
            <a:spLocks noGrp="1"/>
          </p:cNvSpPr>
          <p:nvPr>
            <p:ph type="sldNum" sz="quarter" idx="12"/>
          </p:nvPr>
        </p:nvSpPr>
        <p:spPr/>
        <p:txBody>
          <a:bodyPr/>
          <a:lstStyle/>
          <a:p>
            <a:fld id="{DC8BB421-126E-41CB-B73A-69D52E98CAE3}" type="slidenum">
              <a:rPr lang="zh-CN" altLang="en-US" smtClean="0"/>
              <a:t>44</a:t>
            </a:fld>
            <a:endParaRPr lang="zh-CN" altLang="en-US" dirty="0"/>
          </a:p>
        </p:txBody>
      </p:sp>
      <p:pic>
        <p:nvPicPr>
          <p:cNvPr id="6" name="Picture 5">
            <a:extLst>
              <a:ext uri="{FF2B5EF4-FFF2-40B4-BE49-F238E27FC236}">
                <a16:creationId xmlns:a16="http://schemas.microsoft.com/office/drawing/2014/main" id="{A1D342D6-0572-3B46-B910-C54636683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48" y="2265750"/>
            <a:ext cx="10612582" cy="4340897"/>
          </a:xfrm>
          <a:prstGeom prst="rect">
            <a:avLst/>
          </a:prstGeom>
        </p:spPr>
      </p:pic>
    </p:spTree>
    <p:extLst>
      <p:ext uri="{BB962C8B-B14F-4D97-AF65-F5344CB8AC3E}">
        <p14:creationId xmlns:p14="http://schemas.microsoft.com/office/powerpoint/2010/main" val="66266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238D-3E6E-4141-A796-12D9377551A3}"/>
              </a:ext>
            </a:extLst>
          </p:cNvPr>
          <p:cNvSpPr>
            <a:spLocks noGrp="1"/>
          </p:cNvSpPr>
          <p:nvPr>
            <p:ph type="title"/>
          </p:nvPr>
        </p:nvSpPr>
        <p:spPr/>
        <p:txBody>
          <a:bodyPr/>
          <a:lstStyle/>
          <a:p>
            <a:r>
              <a:rPr lang="en-US" dirty="0"/>
              <a:t>Generative Pretrained Transformer (GPT) </a:t>
            </a:r>
            <a:endParaRPr lang="en-CN" dirty="0"/>
          </a:p>
        </p:txBody>
      </p:sp>
      <p:sp>
        <p:nvSpPr>
          <p:cNvPr id="3" name="Content Placeholder 2">
            <a:extLst>
              <a:ext uri="{FF2B5EF4-FFF2-40B4-BE49-F238E27FC236}">
                <a16:creationId xmlns:a16="http://schemas.microsoft.com/office/drawing/2014/main" id="{811F2E35-4F7A-8741-AB67-3C801D559B28}"/>
              </a:ext>
            </a:extLst>
          </p:cNvPr>
          <p:cNvSpPr>
            <a:spLocks noGrp="1"/>
          </p:cNvSpPr>
          <p:nvPr>
            <p:ph idx="1"/>
          </p:nvPr>
        </p:nvSpPr>
        <p:spPr>
          <a:xfrm>
            <a:off x="517525" y="1108433"/>
            <a:ext cx="11553826" cy="4855949"/>
          </a:xfrm>
        </p:spPr>
        <p:txBody>
          <a:bodyPr/>
          <a:lstStyle/>
          <a:p>
            <a:r>
              <a:rPr lang="en-US" dirty="0"/>
              <a:t>2018’s GPT was a big success in pretraining a decoder!</a:t>
            </a:r>
          </a:p>
          <a:p>
            <a:pPr lvl="1"/>
            <a:r>
              <a:rPr lang="en-US" dirty="0"/>
              <a:t>Transformer decoder with 12 layers</a:t>
            </a:r>
          </a:p>
          <a:p>
            <a:pPr lvl="1"/>
            <a:r>
              <a:rPr lang="en-US" dirty="0"/>
              <a:t>768-dimensional hidden states, 3072-dimensional feed-forward hidden layers</a:t>
            </a:r>
          </a:p>
          <a:p>
            <a:pPr lvl="1"/>
            <a:r>
              <a:rPr lang="en-US" dirty="0"/>
              <a:t>BPE with 40,000 merges </a:t>
            </a:r>
            <a:r>
              <a:rPr lang="en-US" altLang="zh-CN" dirty="0"/>
              <a:t>(types)</a:t>
            </a:r>
            <a:endParaRPr lang="en-US" dirty="0"/>
          </a:p>
          <a:p>
            <a:pPr lvl="1"/>
            <a:r>
              <a:rPr lang="en-US" dirty="0"/>
              <a:t>Trained on BooksCorpus: over 7000 unique books. </a:t>
            </a:r>
          </a:p>
          <a:p>
            <a:pPr lvl="2"/>
            <a:r>
              <a:rPr lang="en-US" dirty="0"/>
              <a:t>Contains long spans of contiguous text, for learning long-distance dependencies. </a:t>
            </a:r>
          </a:p>
          <a:p>
            <a:pPr lvl="1"/>
            <a:r>
              <a:rPr lang="en-US" dirty="0"/>
              <a:t>The acronym “GPT” never showed up in the original paper; it could stand for “</a:t>
            </a:r>
            <a:r>
              <a:rPr lang="en-US" dirty="0">
                <a:solidFill>
                  <a:srgbClr val="FF0000"/>
                </a:solidFill>
              </a:rPr>
              <a:t>Generative PreTraining</a:t>
            </a:r>
            <a:r>
              <a:rPr lang="en-US" dirty="0"/>
              <a:t>” or “</a:t>
            </a:r>
            <a:r>
              <a:rPr lang="en-US" dirty="0">
                <a:solidFill>
                  <a:srgbClr val="FF0000"/>
                </a:solidFill>
              </a:rPr>
              <a:t>Generative Pretrained Transformer</a:t>
            </a:r>
            <a:r>
              <a:rPr lang="en-US" dirty="0"/>
              <a:t>”</a:t>
            </a:r>
            <a:endParaRPr lang="en-CN" dirty="0"/>
          </a:p>
        </p:txBody>
      </p:sp>
      <p:sp>
        <p:nvSpPr>
          <p:cNvPr id="4" name="Slide Number Placeholder 3">
            <a:extLst>
              <a:ext uri="{FF2B5EF4-FFF2-40B4-BE49-F238E27FC236}">
                <a16:creationId xmlns:a16="http://schemas.microsoft.com/office/drawing/2014/main" id="{C31B8014-7C01-4B43-AF5A-3FB407133070}"/>
              </a:ext>
            </a:extLst>
          </p:cNvPr>
          <p:cNvSpPr>
            <a:spLocks noGrp="1"/>
          </p:cNvSpPr>
          <p:nvPr>
            <p:ph type="sldNum" sz="quarter" idx="12"/>
          </p:nvPr>
        </p:nvSpPr>
        <p:spPr/>
        <p:txBody>
          <a:bodyPr/>
          <a:lstStyle/>
          <a:p>
            <a:fld id="{DC8BB421-126E-41CB-B73A-69D52E98CAE3}" type="slidenum">
              <a:rPr lang="zh-CN" altLang="en-US" smtClean="0"/>
              <a:t>45</a:t>
            </a:fld>
            <a:endParaRPr lang="zh-CN" altLang="en-US" dirty="0"/>
          </a:p>
        </p:txBody>
      </p:sp>
      <p:sp>
        <p:nvSpPr>
          <p:cNvPr id="8" name="TextBox 7">
            <a:extLst>
              <a:ext uri="{FF2B5EF4-FFF2-40B4-BE49-F238E27FC236}">
                <a16:creationId xmlns:a16="http://schemas.microsoft.com/office/drawing/2014/main" id="{F48CB29C-6F7A-1A48-A7D2-AA286805CBE3}"/>
              </a:ext>
            </a:extLst>
          </p:cNvPr>
          <p:cNvSpPr txBox="1"/>
          <p:nvPr/>
        </p:nvSpPr>
        <p:spPr>
          <a:xfrm>
            <a:off x="8205357" y="6152217"/>
            <a:ext cx="3662795" cy="523220"/>
          </a:xfrm>
          <a:prstGeom prst="rect">
            <a:avLst/>
          </a:prstGeom>
          <a:noFill/>
        </p:spPr>
        <p:txBody>
          <a:bodyPr wrap="square">
            <a:spAutoFit/>
          </a:bodyPr>
          <a:lstStyle/>
          <a:p>
            <a:r>
              <a:rPr lang="en-US" sz="2800" dirty="0">
                <a:effectLst/>
                <a:latin typeface="Calibri" panose="020F0502020204030204" pitchFamily="34" charset="0"/>
              </a:rPr>
              <a:t>[</a:t>
            </a:r>
            <a:r>
              <a:rPr lang="en-US" sz="2800" dirty="0">
                <a:effectLst/>
                <a:latin typeface="Calibri" panose="020F0502020204030204" pitchFamily="34" charset="0"/>
                <a:hlinkClick r:id="rId2"/>
              </a:rPr>
              <a:t>Radford et al., 2018</a:t>
            </a:r>
            <a:r>
              <a:rPr lang="en-US" sz="2800" dirty="0">
                <a:effectLst/>
                <a:latin typeface="Calibri" panose="020F0502020204030204" pitchFamily="34" charset="0"/>
              </a:rPr>
              <a:t>]</a:t>
            </a:r>
          </a:p>
        </p:txBody>
      </p:sp>
    </p:spTree>
    <p:extLst>
      <p:ext uri="{BB962C8B-B14F-4D97-AF65-F5344CB8AC3E}">
        <p14:creationId xmlns:p14="http://schemas.microsoft.com/office/powerpoint/2010/main" val="2154710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18FD-EF3C-8345-BC03-6D105F1081FE}"/>
              </a:ext>
            </a:extLst>
          </p:cNvPr>
          <p:cNvSpPr>
            <a:spLocks noGrp="1"/>
          </p:cNvSpPr>
          <p:nvPr>
            <p:ph type="title"/>
          </p:nvPr>
        </p:nvSpPr>
        <p:spPr/>
        <p:txBody>
          <a:bodyPr/>
          <a:lstStyle/>
          <a:p>
            <a:r>
              <a:rPr lang="en-US" altLang="zh-CN" dirty="0"/>
              <a:t>Generative Pretrained Transformer (GPT) </a:t>
            </a:r>
            <a:endParaRPr lang="en-CN" dirty="0"/>
          </a:p>
        </p:txBody>
      </p:sp>
      <p:pic>
        <p:nvPicPr>
          <p:cNvPr id="6" name="Content Placeholder 5">
            <a:extLst>
              <a:ext uri="{FF2B5EF4-FFF2-40B4-BE49-F238E27FC236}">
                <a16:creationId xmlns:a16="http://schemas.microsoft.com/office/drawing/2014/main" id="{A6468C65-2090-A44B-8612-A2628682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0053" y="2893826"/>
            <a:ext cx="8522371" cy="3781611"/>
          </a:xfrm>
        </p:spPr>
      </p:pic>
      <p:sp>
        <p:nvSpPr>
          <p:cNvPr id="4" name="Slide Number Placeholder 3">
            <a:extLst>
              <a:ext uri="{FF2B5EF4-FFF2-40B4-BE49-F238E27FC236}">
                <a16:creationId xmlns:a16="http://schemas.microsoft.com/office/drawing/2014/main" id="{68E99DF3-BADC-4942-B278-39EF2648356B}"/>
              </a:ext>
            </a:extLst>
          </p:cNvPr>
          <p:cNvSpPr>
            <a:spLocks noGrp="1"/>
          </p:cNvSpPr>
          <p:nvPr>
            <p:ph type="sldNum" sz="quarter" idx="12"/>
          </p:nvPr>
        </p:nvSpPr>
        <p:spPr/>
        <p:txBody>
          <a:bodyPr/>
          <a:lstStyle/>
          <a:p>
            <a:fld id="{DC8BB421-126E-41CB-B73A-69D52E98CAE3}" type="slidenum">
              <a:rPr lang="zh-CN" altLang="en-US" smtClean="0"/>
              <a:t>46</a:t>
            </a:fld>
            <a:endParaRPr lang="zh-CN" altLang="en-US" dirty="0"/>
          </a:p>
        </p:txBody>
      </p:sp>
      <p:sp>
        <p:nvSpPr>
          <p:cNvPr id="5" name="文本框 4">
            <a:extLst>
              <a:ext uri="{FF2B5EF4-FFF2-40B4-BE49-F238E27FC236}">
                <a16:creationId xmlns:a16="http://schemas.microsoft.com/office/drawing/2014/main" id="{588B2F55-7922-01C8-D395-3A045052B5B4}"/>
              </a:ext>
            </a:extLst>
          </p:cNvPr>
          <p:cNvSpPr txBox="1"/>
          <p:nvPr/>
        </p:nvSpPr>
        <p:spPr>
          <a:xfrm>
            <a:off x="314326" y="993020"/>
            <a:ext cx="11268074" cy="1938992"/>
          </a:xfrm>
          <a:prstGeom prst="rect">
            <a:avLst/>
          </a:prstGeom>
          <a:noFill/>
        </p:spPr>
        <p:txBody>
          <a:bodyPr wrap="square">
            <a:spAutoFit/>
          </a:bodyPr>
          <a:lstStyle/>
          <a:p>
            <a:pPr marL="342900" indent="-342900">
              <a:buFont typeface="Arial" panose="020B0604020202020204" pitchFamily="34" charset="0"/>
              <a:buChar char="•"/>
            </a:pPr>
            <a:r>
              <a:rPr lang="en-US" altLang="zh-CN" sz="2400" dirty="0"/>
              <a:t>(</a:t>
            </a:r>
            <a:r>
              <a:rPr lang="en-US" altLang="zh-CN" sz="2400" b="1" dirty="0"/>
              <a:t>Left</a:t>
            </a:r>
            <a:r>
              <a:rPr lang="en-US" altLang="zh-CN" sz="2400" dirty="0"/>
              <a:t>)</a:t>
            </a:r>
            <a:r>
              <a:rPr lang="zh-CN" altLang="en-US" sz="2400" dirty="0"/>
              <a:t> </a:t>
            </a:r>
            <a:r>
              <a:rPr lang="en-US" altLang="zh-CN" sz="2400" dirty="0"/>
              <a:t>Effect of transferring increasing number of layers from the pre-trained language model on RACE</a:t>
            </a:r>
            <a:r>
              <a:rPr lang="zh-CN" altLang="en-US" sz="2400" dirty="0"/>
              <a:t> </a:t>
            </a:r>
            <a:r>
              <a:rPr lang="en-US" altLang="zh-CN" sz="2400" dirty="0"/>
              <a:t>(QA) and MultiNLI. (</a:t>
            </a:r>
            <a:r>
              <a:rPr lang="en-US" altLang="zh-CN" sz="2400" b="1" dirty="0"/>
              <a:t>Right</a:t>
            </a:r>
            <a:r>
              <a:rPr lang="en-US" altLang="zh-CN" sz="2400" dirty="0"/>
              <a:t>) The evolution of zero-shot performance on different tasks as a function of LM pre-training updates. Performance per task is normalized between a random guess baseline and the current state-of-the-art with a single model.</a:t>
            </a:r>
            <a:endParaRPr kumimoji="1" lang="zh-CN" altLang="en-US" sz="2400" dirty="0"/>
          </a:p>
        </p:txBody>
      </p:sp>
    </p:spTree>
    <p:extLst>
      <p:ext uri="{BB962C8B-B14F-4D97-AF65-F5344CB8AC3E}">
        <p14:creationId xmlns:p14="http://schemas.microsoft.com/office/powerpoint/2010/main" val="1318347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EC803-6B0F-412F-96D8-D40B6708AA9A}"/>
              </a:ext>
            </a:extLst>
          </p:cNvPr>
          <p:cNvSpPr>
            <a:spLocks noGrp="1"/>
          </p:cNvSpPr>
          <p:nvPr>
            <p:ph type="title"/>
          </p:nvPr>
        </p:nvSpPr>
        <p:spPr/>
        <p:txBody>
          <a:bodyPr/>
          <a:lstStyle/>
          <a:p>
            <a:r>
              <a:rPr lang="en-US" altLang="zh-CN" dirty="0"/>
              <a:t>Generative Pretrained Transformer (GPT)</a:t>
            </a:r>
            <a:endParaRPr lang="zh-CN" altLang="en-US" dirty="0"/>
          </a:p>
        </p:txBody>
      </p:sp>
      <p:sp>
        <p:nvSpPr>
          <p:cNvPr id="3" name="内容占位符 2">
            <a:extLst>
              <a:ext uri="{FF2B5EF4-FFF2-40B4-BE49-F238E27FC236}">
                <a16:creationId xmlns:a16="http://schemas.microsoft.com/office/drawing/2014/main" id="{32A7D02D-2A24-407C-B8F9-490DFD9F51B1}"/>
              </a:ext>
            </a:extLst>
          </p:cNvPr>
          <p:cNvSpPr>
            <a:spLocks noGrp="1"/>
          </p:cNvSpPr>
          <p:nvPr>
            <p:ph idx="1"/>
          </p:nvPr>
        </p:nvSpPr>
        <p:spPr>
          <a:xfrm>
            <a:off x="517525" y="1108433"/>
            <a:ext cx="11064875" cy="734881"/>
          </a:xfrm>
        </p:spPr>
        <p:txBody>
          <a:bodyPr>
            <a:noAutofit/>
          </a:bodyPr>
          <a:lstStyle/>
          <a:p>
            <a:r>
              <a:rPr lang="en-US" altLang="zh-CN" dirty="0"/>
              <a:t>GPT results on various natural language inference datasets.</a:t>
            </a:r>
            <a:endParaRPr lang="zh-CN" altLang="en-US" dirty="0"/>
          </a:p>
        </p:txBody>
      </p:sp>
      <p:sp>
        <p:nvSpPr>
          <p:cNvPr id="4" name="灯片编号占位符 3">
            <a:extLst>
              <a:ext uri="{FF2B5EF4-FFF2-40B4-BE49-F238E27FC236}">
                <a16:creationId xmlns:a16="http://schemas.microsoft.com/office/drawing/2014/main" id="{3ED6DDA1-64EA-4ABE-91A7-45F823EA9801}"/>
              </a:ext>
            </a:extLst>
          </p:cNvPr>
          <p:cNvSpPr>
            <a:spLocks noGrp="1"/>
          </p:cNvSpPr>
          <p:nvPr>
            <p:ph type="sldNum" sz="quarter" idx="12"/>
          </p:nvPr>
        </p:nvSpPr>
        <p:spPr/>
        <p:txBody>
          <a:bodyPr/>
          <a:lstStyle/>
          <a:p>
            <a:fld id="{DC8BB421-126E-41CB-B73A-69D52E98CAE3}" type="slidenum">
              <a:rPr lang="zh-CN" altLang="en-US" smtClean="0"/>
              <a:t>47</a:t>
            </a:fld>
            <a:endParaRPr lang="zh-CN" altLang="en-US" dirty="0"/>
          </a:p>
        </p:txBody>
      </p:sp>
      <p:pic>
        <p:nvPicPr>
          <p:cNvPr id="6" name="图片 5">
            <a:extLst>
              <a:ext uri="{FF2B5EF4-FFF2-40B4-BE49-F238E27FC236}">
                <a16:creationId xmlns:a16="http://schemas.microsoft.com/office/drawing/2014/main" id="{2E2EC6F2-B9A4-41F0-BB10-3D2927474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528" y="3442939"/>
            <a:ext cx="10778872" cy="3227572"/>
          </a:xfrm>
          <a:prstGeom prst="rect">
            <a:avLst/>
          </a:prstGeom>
        </p:spPr>
      </p:pic>
      <p:sp>
        <p:nvSpPr>
          <p:cNvPr id="7" name="文本框 6">
            <a:extLst>
              <a:ext uri="{FF2B5EF4-FFF2-40B4-BE49-F238E27FC236}">
                <a16:creationId xmlns:a16="http://schemas.microsoft.com/office/drawing/2014/main" id="{7E1181A2-696E-60C4-CD6C-750B7BC1D75E}"/>
              </a:ext>
            </a:extLst>
          </p:cNvPr>
          <p:cNvSpPr txBox="1"/>
          <p:nvPr/>
        </p:nvSpPr>
        <p:spPr>
          <a:xfrm>
            <a:off x="134989" y="2055121"/>
            <a:ext cx="3087896" cy="1169551"/>
          </a:xfrm>
          <a:prstGeom prst="rect">
            <a:avLst/>
          </a:prstGeom>
          <a:noFill/>
        </p:spPr>
        <p:txBody>
          <a:bodyPr wrap="square">
            <a:spAutoFit/>
          </a:bodyPr>
          <a:lstStyle/>
          <a:p>
            <a:r>
              <a:rPr lang="en-US" altLang="zh-CN" sz="1400" dirty="0"/>
              <a:t>The Multi-Genre Natural Language Inference (MultiNLI) corpus is a crowd-sourced collection of 433k sentence pairs annotated with textual entailment information.</a:t>
            </a:r>
            <a:endParaRPr lang="zh-CN" altLang="en-US" sz="1400" dirty="0"/>
          </a:p>
        </p:txBody>
      </p:sp>
      <p:sp>
        <p:nvSpPr>
          <p:cNvPr id="9" name="文本框 8">
            <a:extLst>
              <a:ext uri="{FF2B5EF4-FFF2-40B4-BE49-F238E27FC236}">
                <a16:creationId xmlns:a16="http://schemas.microsoft.com/office/drawing/2014/main" id="{7530B32F-AF00-0D21-FC90-47FAFB72B666}"/>
              </a:ext>
            </a:extLst>
          </p:cNvPr>
          <p:cNvSpPr txBox="1"/>
          <p:nvPr/>
        </p:nvSpPr>
        <p:spPr>
          <a:xfrm>
            <a:off x="2961889" y="2055121"/>
            <a:ext cx="2044131" cy="738664"/>
          </a:xfrm>
          <a:prstGeom prst="rect">
            <a:avLst/>
          </a:prstGeom>
          <a:noFill/>
        </p:spPr>
        <p:txBody>
          <a:bodyPr wrap="square">
            <a:spAutoFit/>
          </a:bodyPr>
          <a:lstStyle/>
          <a:p>
            <a:r>
              <a:rPr lang="en-US" altLang="zh-CN" sz="1400" dirty="0"/>
              <a:t>The Stanford Natural Language Inference (SNLI) Corpus</a:t>
            </a:r>
          </a:p>
        </p:txBody>
      </p:sp>
      <p:sp>
        <p:nvSpPr>
          <p:cNvPr id="11" name="文本框 10">
            <a:extLst>
              <a:ext uri="{FF2B5EF4-FFF2-40B4-BE49-F238E27FC236}">
                <a16:creationId xmlns:a16="http://schemas.microsoft.com/office/drawing/2014/main" id="{B301F477-BCB3-0801-9681-116941A9DE67}"/>
              </a:ext>
            </a:extLst>
          </p:cNvPr>
          <p:cNvSpPr txBox="1"/>
          <p:nvPr/>
        </p:nvSpPr>
        <p:spPr>
          <a:xfrm>
            <a:off x="4782333" y="2055121"/>
            <a:ext cx="2053182" cy="1169551"/>
          </a:xfrm>
          <a:prstGeom prst="rect">
            <a:avLst/>
          </a:prstGeom>
          <a:noFill/>
        </p:spPr>
        <p:txBody>
          <a:bodyPr wrap="square">
            <a:spAutoFit/>
          </a:bodyPr>
          <a:lstStyle/>
          <a:p>
            <a:r>
              <a:rPr lang="en-US" altLang="zh-CN" sz="1400" dirty="0"/>
              <a:t>The </a:t>
            </a:r>
            <a:r>
              <a:rPr lang="en-US" altLang="zh-CN" sz="1400" dirty="0" err="1"/>
              <a:t>SciTail</a:t>
            </a:r>
            <a:r>
              <a:rPr lang="en-US" altLang="zh-CN" sz="1400" dirty="0"/>
              <a:t> dataset is an entailment dataset created from multiple-choice science exams and web sentences.</a:t>
            </a:r>
            <a:endParaRPr lang="zh-CN" altLang="en-US" sz="1400" dirty="0"/>
          </a:p>
        </p:txBody>
      </p:sp>
      <p:sp>
        <p:nvSpPr>
          <p:cNvPr id="13" name="文本框 12">
            <a:extLst>
              <a:ext uri="{FF2B5EF4-FFF2-40B4-BE49-F238E27FC236}">
                <a16:creationId xmlns:a16="http://schemas.microsoft.com/office/drawing/2014/main" id="{A3392673-167A-D01D-32DD-58C9647B7120}"/>
              </a:ext>
            </a:extLst>
          </p:cNvPr>
          <p:cNvSpPr txBox="1"/>
          <p:nvPr/>
        </p:nvSpPr>
        <p:spPr>
          <a:xfrm>
            <a:off x="6835515" y="2055120"/>
            <a:ext cx="3245371" cy="1169551"/>
          </a:xfrm>
          <a:prstGeom prst="rect">
            <a:avLst/>
          </a:prstGeom>
          <a:noFill/>
        </p:spPr>
        <p:txBody>
          <a:bodyPr wrap="square">
            <a:spAutoFit/>
          </a:bodyPr>
          <a:lstStyle/>
          <a:p>
            <a:r>
              <a:rPr lang="en-US" altLang="zh-CN" sz="1400" dirty="0"/>
              <a:t>The QNLI (Question-answering NLI) dataset is a Natural Language Inference dataset automatically derived from the Stanford Question Answering Dataset </a:t>
            </a:r>
            <a:endParaRPr lang="zh-CN" altLang="en-US" sz="1400" dirty="0"/>
          </a:p>
        </p:txBody>
      </p:sp>
      <p:sp>
        <p:nvSpPr>
          <p:cNvPr id="15" name="文本框 14">
            <a:extLst>
              <a:ext uri="{FF2B5EF4-FFF2-40B4-BE49-F238E27FC236}">
                <a16:creationId xmlns:a16="http://schemas.microsoft.com/office/drawing/2014/main" id="{A97CB914-0B90-EB4B-C9BE-D34CD1B7F839}"/>
              </a:ext>
            </a:extLst>
          </p:cNvPr>
          <p:cNvSpPr txBox="1"/>
          <p:nvPr/>
        </p:nvSpPr>
        <p:spPr>
          <a:xfrm>
            <a:off x="9954859" y="2044005"/>
            <a:ext cx="1955522" cy="1384995"/>
          </a:xfrm>
          <a:prstGeom prst="rect">
            <a:avLst/>
          </a:prstGeom>
          <a:noFill/>
        </p:spPr>
        <p:txBody>
          <a:bodyPr wrap="square">
            <a:spAutoFit/>
          </a:bodyPr>
          <a:lstStyle/>
          <a:p>
            <a:r>
              <a:rPr lang="en-US" altLang="zh-CN" sz="1400" dirty="0"/>
              <a:t>The Recognizing Textual Entailment (RTE) datasets come from a series of textual entailment challenges.</a:t>
            </a:r>
            <a:endParaRPr lang="zh-CN" altLang="en-US" sz="1400" dirty="0"/>
          </a:p>
        </p:txBody>
      </p:sp>
    </p:spTree>
    <p:extLst>
      <p:ext uri="{BB962C8B-B14F-4D97-AF65-F5344CB8AC3E}">
        <p14:creationId xmlns:p14="http://schemas.microsoft.com/office/powerpoint/2010/main" val="361548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10236-A168-4329-A680-82B4A801700E}"/>
              </a:ext>
            </a:extLst>
          </p:cNvPr>
          <p:cNvSpPr>
            <a:spLocks noGrp="1"/>
          </p:cNvSpPr>
          <p:nvPr>
            <p:ph type="title"/>
          </p:nvPr>
        </p:nvSpPr>
        <p:spPr/>
        <p:txBody>
          <a:bodyPr/>
          <a:lstStyle/>
          <a:p>
            <a:r>
              <a:rPr lang="en-US" altLang="zh-CN" dirty="0"/>
              <a:t>Generative Pretrained Transformer (GPT)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6E6933-B52B-4437-9798-06C30007D48E}"/>
                  </a:ext>
                </a:extLst>
              </p:cNvPr>
              <p:cNvSpPr>
                <a:spLocks noGrp="1"/>
              </p:cNvSpPr>
              <p:nvPr>
                <p:ph idx="1"/>
              </p:nvPr>
            </p:nvSpPr>
            <p:spPr>
              <a:xfrm>
                <a:off x="517525" y="1108433"/>
                <a:ext cx="11553826" cy="1039681"/>
              </a:xfrm>
            </p:spPr>
            <p:txBody>
              <a:bodyPr>
                <a:noAutofit/>
              </a:bodyPr>
              <a:lstStyle/>
              <a:p>
                <a:r>
                  <a:rPr lang="en-US" altLang="zh-CN" dirty="0"/>
                  <a:t>Results on QA and commonsense reasoning, comparing GPT with current state-of-the-art methods. </a:t>
                </a:r>
                <a14:m>
                  <m:oMath xmlns:m="http://schemas.openxmlformats.org/officeDocument/2006/math">
                    <m:r>
                      <a:rPr lang="en-US" altLang="zh-CN" i="1" dirty="0" smtClean="0">
                        <a:latin typeface="Cambria Math" panose="02040503050406030204" pitchFamily="18" charset="0"/>
                      </a:rPr>
                      <m:t>9</m:t>
                    </m:r>
                    <m:r>
                      <a:rPr lang="en-US" altLang="zh-CN" b="0" i="1" dirty="0" smtClean="0">
                        <a:latin typeface="Cambria Math" panose="02040503050406030204" pitchFamily="18" charset="0"/>
                      </a:rPr>
                      <m:t>×</m:t>
                    </m:r>
                  </m:oMath>
                </a14:m>
                <a:r>
                  <a:rPr lang="en-US" altLang="zh-CN" dirty="0"/>
                  <a:t> means an ensemble of 9 models.</a:t>
                </a:r>
                <a:endParaRPr lang="zh-CN" altLang="en-US" dirty="0"/>
              </a:p>
            </p:txBody>
          </p:sp>
        </mc:Choice>
        <mc:Fallback xmlns="">
          <p:sp>
            <p:nvSpPr>
              <p:cNvPr id="3" name="内容占位符 2">
                <a:extLst>
                  <a:ext uri="{FF2B5EF4-FFF2-40B4-BE49-F238E27FC236}">
                    <a16:creationId xmlns:a16="http://schemas.microsoft.com/office/drawing/2014/main" id="{D06E6933-B52B-4437-9798-06C30007D48E}"/>
                  </a:ext>
                </a:extLst>
              </p:cNvPr>
              <p:cNvSpPr>
                <a:spLocks noGrp="1" noRot="1" noChangeAspect="1" noMove="1" noResize="1" noEditPoints="1" noAdjustHandles="1" noChangeArrowheads="1" noChangeShapeType="1" noTextEdit="1"/>
              </p:cNvSpPr>
              <p:nvPr>
                <p:ph idx="1"/>
              </p:nvPr>
            </p:nvSpPr>
            <p:spPr>
              <a:xfrm>
                <a:off x="517525" y="1108433"/>
                <a:ext cx="11553826" cy="1039681"/>
              </a:xfrm>
              <a:blipFill>
                <a:blip r:embed="rId2"/>
                <a:stretch>
                  <a:fillRect l="-950" t="-6471" r="-1055" b="-705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DC6948D-F369-4A7E-973D-289D98A71D8D}"/>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p:pic>
        <p:nvPicPr>
          <p:cNvPr id="6" name="图片 5">
            <a:extLst>
              <a:ext uri="{FF2B5EF4-FFF2-40B4-BE49-F238E27FC236}">
                <a16:creationId xmlns:a16="http://schemas.microsoft.com/office/drawing/2014/main" id="{37B29433-F79D-4FF1-BB75-55E8D0EF2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441" y="3694547"/>
            <a:ext cx="11069595" cy="3029373"/>
          </a:xfrm>
          <a:prstGeom prst="rect">
            <a:avLst/>
          </a:prstGeom>
        </p:spPr>
      </p:pic>
      <p:sp>
        <p:nvSpPr>
          <p:cNvPr id="7" name="文本框 6">
            <a:extLst>
              <a:ext uri="{FF2B5EF4-FFF2-40B4-BE49-F238E27FC236}">
                <a16:creationId xmlns:a16="http://schemas.microsoft.com/office/drawing/2014/main" id="{177C1E79-FA45-42FE-1527-967AAC100BCE}"/>
              </a:ext>
            </a:extLst>
          </p:cNvPr>
          <p:cNvSpPr txBox="1"/>
          <p:nvPr/>
        </p:nvSpPr>
        <p:spPr>
          <a:xfrm>
            <a:off x="314326" y="2240123"/>
            <a:ext cx="3523156" cy="1477328"/>
          </a:xfrm>
          <a:prstGeom prst="rect">
            <a:avLst/>
          </a:prstGeom>
          <a:noFill/>
        </p:spPr>
        <p:txBody>
          <a:bodyPr wrap="square">
            <a:spAutoFit/>
          </a:bodyPr>
          <a:lstStyle/>
          <a:p>
            <a:r>
              <a:rPr lang="en-US" altLang="zh-CN" dirty="0"/>
              <a:t>Story Cloze Test' is a new commonsense reasoning framework for evaluating story understanding, story generation, and script learning.</a:t>
            </a:r>
            <a:endParaRPr lang="zh-CN" altLang="en-US" dirty="0"/>
          </a:p>
        </p:txBody>
      </p:sp>
      <p:sp>
        <p:nvSpPr>
          <p:cNvPr id="9" name="文本框 8">
            <a:extLst>
              <a:ext uri="{FF2B5EF4-FFF2-40B4-BE49-F238E27FC236}">
                <a16:creationId xmlns:a16="http://schemas.microsoft.com/office/drawing/2014/main" id="{D8530F3F-CF1C-B6EE-6963-9228468FE5C9}"/>
              </a:ext>
            </a:extLst>
          </p:cNvPr>
          <p:cNvSpPr txBox="1"/>
          <p:nvPr/>
        </p:nvSpPr>
        <p:spPr>
          <a:xfrm>
            <a:off x="3837479" y="2240123"/>
            <a:ext cx="8172831" cy="1477328"/>
          </a:xfrm>
          <a:prstGeom prst="rect">
            <a:avLst/>
          </a:prstGeom>
          <a:noFill/>
        </p:spPr>
        <p:txBody>
          <a:bodyPr wrap="square">
            <a:spAutoFit/>
          </a:bodyPr>
          <a:lstStyle/>
          <a:p>
            <a:r>
              <a:rPr lang="en-US" altLang="zh-CN" b="1" dirty="0"/>
              <a:t>Race is a large-scale reading comprehension dataset with more than 28,000 passages and nearly 100,000 questions. The dataset is collected from English examinations in China, which are designed for middle school and high school students. The dataset can be served as the training and test sets for machine comprehension.</a:t>
            </a:r>
            <a:endParaRPr lang="zh-CN" altLang="en-US" b="1" dirty="0"/>
          </a:p>
        </p:txBody>
      </p:sp>
    </p:spTree>
    <p:extLst>
      <p:ext uri="{BB962C8B-B14F-4D97-AF65-F5344CB8AC3E}">
        <p14:creationId xmlns:p14="http://schemas.microsoft.com/office/powerpoint/2010/main" val="349677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59E988-A518-46EE-B105-686588773EE6}"/>
              </a:ext>
            </a:extLst>
          </p:cNvPr>
          <p:cNvSpPr>
            <a:spLocks noGrp="1"/>
          </p:cNvSpPr>
          <p:nvPr>
            <p:ph type="title"/>
          </p:nvPr>
        </p:nvSpPr>
        <p:spPr/>
        <p:txBody>
          <a:bodyPr/>
          <a:lstStyle/>
          <a:p>
            <a:r>
              <a:rPr lang="en-US" altLang="zh-CN" dirty="0"/>
              <a:t>Generative Pretrained Transformer (GPT)</a:t>
            </a:r>
            <a:endParaRPr lang="zh-CN" altLang="en-US" dirty="0"/>
          </a:p>
        </p:txBody>
      </p:sp>
      <p:sp>
        <p:nvSpPr>
          <p:cNvPr id="3" name="内容占位符 2">
            <a:extLst>
              <a:ext uri="{FF2B5EF4-FFF2-40B4-BE49-F238E27FC236}">
                <a16:creationId xmlns:a16="http://schemas.microsoft.com/office/drawing/2014/main" id="{63C652F3-CA91-4133-BA59-8C686F530EAD}"/>
              </a:ext>
            </a:extLst>
          </p:cNvPr>
          <p:cNvSpPr>
            <a:spLocks noGrp="1"/>
          </p:cNvSpPr>
          <p:nvPr>
            <p:ph idx="1"/>
          </p:nvPr>
        </p:nvSpPr>
        <p:spPr>
          <a:xfrm>
            <a:off x="517525" y="1108434"/>
            <a:ext cx="11064875" cy="1881510"/>
          </a:xfrm>
        </p:spPr>
        <p:txBody>
          <a:bodyPr/>
          <a:lstStyle/>
          <a:p>
            <a:r>
              <a:rPr lang="en-US" altLang="zh-CN" dirty="0"/>
              <a:t>Semantic similarity and classification results, comparing GPT with current state-of-the-art methods. All task evaluations in this table were done using the GLUE benchmark. (mc= Mathews correlation, acc=Accuracy, pc=Pearson correlation)</a:t>
            </a:r>
            <a:endParaRPr lang="zh-CN" altLang="en-US" dirty="0"/>
          </a:p>
        </p:txBody>
      </p:sp>
      <p:sp>
        <p:nvSpPr>
          <p:cNvPr id="4" name="灯片编号占位符 3">
            <a:extLst>
              <a:ext uri="{FF2B5EF4-FFF2-40B4-BE49-F238E27FC236}">
                <a16:creationId xmlns:a16="http://schemas.microsoft.com/office/drawing/2014/main" id="{B715FFAD-A0F5-4F58-A672-6C74B0560634}"/>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p:pic>
        <p:nvPicPr>
          <p:cNvPr id="6" name="图片 5">
            <a:extLst>
              <a:ext uri="{FF2B5EF4-FFF2-40B4-BE49-F238E27FC236}">
                <a16:creationId xmlns:a16="http://schemas.microsoft.com/office/drawing/2014/main" id="{0BD3CFE8-FEE5-43DF-BF45-BDFEF0A7C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53" y="2989944"/>
            <a:ext cx="10221751" cy="3600953"/>
          </a:xfrm>
          <a:prstGeom prst="rect">
            <a:avLst/>
          </a:prstGeom>
        </p:spPr>
      </p:pic>
    </p:spTree>
    <p:extLst>
      <p:ext uri="{BB962C8B-B14F-4D97-AF65-F5344CB8AC3E}">
        <p14:creationId xmlns:p14="http://schemas.microsoft.com/office/powerpoint/2010/main" val="359508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D7C57-AEE6-5644-83E1-778B8F68B6DC}"/>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endParaRPr lang="en-CN" dirty="0"/>
          </a:p>
        </p:txBody>
      </p:sp>
      <p:sp>
        <p:nvSpPr>
          <p:cNvPr id="3" name="Content Placeholder 2">
            <a:extLst>
              <a:ext uri="{FF2B5EF4-FFF2-40B4-BE49-F238E27FC236}">
                <a16:creationId xmlns:a16="http://schemas.microsoft.com/office/drawing/2014/main" id="{25A35AAE-878B-2D49-8B7B-1878A193A969}"/>
              </a:ext>
            </a:extLst>
          </p:cNvPr>
          <p:cNvSpPr>
            <a:spLocks noGrp="1"/>
          </p:cNvSpPr>
          <p:nvPr>
            <p:ph idx="1"/>
          </p:nvPr>
        </p:nvSpPr>
        <p:spPr>
          <a:xfrm>
            <a:off x="517525" y="1108433"/>
            <a:ext cx="11064875" cy="5384442"/>
          </a:xfrm>
        </p:spPr>
        <p:txBody>
          <a:bodyPr>
            <a:normAutofit/>
          </a:bodyPr>
          <a:lstStyle/>
          <a:p>
            <a:r>
              <a:rPr lang="en-US" altLang="zh-CN" dirty="0">
                <a:solidFill>
                  <a:schemeClr val="accent1"/>
                </a:solidFill>
              </a:rPr>
              <a:t>A</a:t>
            </a:r>
            <a:r>
              <a:rPr lang="en-US" dirty="0">
                <a:solidFill>
                  <a:schemeClr val="accent1"/>
                </a:solidFill>
              </a:rPr>
              <a:t>utoregressive generation</a:t>
            </a:r>
            <a:r>
              <a:rPr lang="zh-CN" altLang="en-US" dirty="0"/>
              <a:t> </a:t>
            </a:r>
            <a:r>
              <a:rPr lang="en-US" altLang="zh-CN" dirty="0"/>
              <a:t>(or</a:t>
            </a:r>
            <a:r>
              <a:rPr lang="zh-CN" altLang="en-US" dirty="0"/>
              <a:t> </a:t>
            </a:r>
            <a:r>
              <a:rPr lang="en-US" dirty="0">
                <a:solidFill>
                  <a:schemeClr val="accent1"/>
                </a:solidFill>
              </a:rPr>
              <a:t>causal LM generation</a:t>
            </a:r>
            <a:r>
              <a:rPr lang="en-US" altLang="zh-CN" dirty="0"/>
              <a:t>):</a:t>
            </a:r>
            <a:endParaRPr lang="en-US" dirty="0"/>
          </a:p>
          <a:p>
            <a:pPr lvl="1"/>
            <a:r>
              <a:rPr lang="en-US" dirty="0"/>
              <a:t>Sample a word in the output from the softmax distribution that results from</a:t>
            </a:r>
            <a:r>
              <a:rPr lang="zh-CN" altLang="en-US" dirty="0"/>
              <a:t> </a:t>
            </a:r>
            <a:r>
              <a:rPr lang="en-US" dirty="0"/>
              <a:t>using the beginning of sentence marker, &lt;s&gt;, as the first input.</a:t>
            </a:r>
          </a:p>
          <a:p>
            <a:pPr lvl="1"/>
            <a:r>
              <a:rPr lang="en-US" dirty="0"/>
              <a:t>Use the word embedding for that first word as the input to the network at the</a:t>
            </a:r>
            <a:r>
              <a:rPr lang="zh-CN" altLang="en-US" dirty="0"/>
              <a:t> </a:t>
            </a:r>
            <a:r>
              <a:rPr lang="en-US" dirty="0"/>
              <a:t>next time step, and then sample the next word in the same fashion.</a:t>
            </a:r>
          </a:p>
          <a:p>
            <a:pPr lvl="1"/>
            <a:r>
              <a:rPr lang="en-US" dirty="0"/>
              <a:t>Continue generating until the end of sentence marker, &lt;/s&gt;, is sampled or a</a:t>
            </a:r>
            <a:r>
              <a:rPr lang="zh-CN" altLang="en-US" dirty="0"/>
              <a:t> </a:t>
            </a:r>
            <a:r>
              <a:rPr lang="en-US" dirty="0"/>
              <a:t>fixed length limit is reached.</a:t>
            </a:r>
          </a:p>
          <a:p>
            <a:pPr lvl="1"/>
            <a:endParaRPr lang="en-US" dirty="0"/>
          </a:p>
          <a:p>
            <a:endParaRPr lang="en-CN" dirty="0"/>
          </a:p>
        </p:txBody>
      </p:sp>
      <p:sp>
        <p:nvSpPr>
          <p:cNvPr id="4" name="Slide Number Placeholder 3">
            <a:extLst>
              <a:ext uri="{FF2B5EF4-FFF2-40B4-BE49-F238E27FC236}">
                <a16:creationId xmlns:a16="http://schemas.microsoft.com/office/drawing/2014/main" id="{29BA8B99-B32C-DD4F-8838-F3FDF5FA992F}"/>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Tree>
    <p:extLst>
      <p:ext uri="{BB962C8B-B14F-4D97-AF65-F5344CB8AC3E}">
        <p14:creationId xmlns:p14="http://schemas.microsoft.com/office/powerpoint/2010/main" val="490443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88CE-0EEF-A54C-8BF8-4DA30C764F21}"/>
              </a:ext>
            </a:extLst>
          </p:cNvPr>
          <p:cNvSpPr>
            <a:spLocks noGrp="1"/>
          </p:cNvSpPr>
          <p:nvPr>
            <p:ph type="title"/>
          </p:nvPr>
        </p:nvSpPr>
        <p:spPr/>
        <p:txBody>
          <a:bodyPr/>
          <a:lstStyle/>
          <a:p>
            <a:r>
              <a:rPr lang="en-US" altLang="zh-CN" dirty="0"/>
              <a:t>Convincing generations (GPT2)</a:t>
            </a:r>
            <a:endParaRPr lang="en-CN" dirty="0"/>
          </a:p>
        </p:txBody>
      </p:sp>
      <p:pic>
        <p:nvPicPr>
          <p:cNvPr id="6" name="Content Placeholder 5">
            <a:extLst>
              <a:ext uri="{FF2B5EF4-FFF2-40B4-BE49-F238E27FC236}">
                <a16:creationId xmlns:a16="http://schemas.microsoft.com/office/drawing/2014/main" id="{4C1825D7-3211-6341-8AD3-47CB69811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801" y="4689039"/>
            <a:ext cx="11064875" cy="2091328"/>
          </a:xfrm>
        </p:spPr>
      </p:pic>
      <p:sp>
        <p:nvSpPr>
          <p:cNvPr id="4" name="Slide Number Placeholder 3">
            <a:extLst>
              <a:ext uri="{FF2B5EF4-FFF2-40B4-BE49-F238E27FC236}">
                <a16:creationId xmlns:a16="http://schemas.microsoft.com/office/drawing/2014/main" id="{388437B0-D3D5-DD4B-A106-C06EAF52485E}"/>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p:pic>
        <p:nvPicPr>
          <p:cNvPr id="8" name="Picture 7">
            <a:extLst>
              <a:ext uri="{FF2B5EF4-FFF2-40B4-BE49-F238E27FC236}">
                <a16:creationId xmlns:a16="http://schemas.microsoft.com/office/drawing/2014/main" id="{F979A78E-645A-6645-8A64-41D16AF26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557" y="1080311"/>
            <a:ext cx="8934885" cy="1996170"/>
          </a:xfrm>
          <a:prstGeom prst="rect">
            <a:avLst/>
          </a:prstGeom>
        </p:spPr>
      </p:pic>
      <p:pic>
        <p:nvPicPr>
          <p:cNvPr id="5" name="图片 4">
            <a:extLst>
              <a:ext uri="{FF2B5EF4-FFF2-40B4-BE49-F238E27FC236}">
                <a16:creationId xmlns:a16="http://schemas.microsoft.com/office/drawing/2014/main" id="{AF2641DC-064F-BCE8-4ACF-0A6E92076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24" y="3076481"/>
            <a:ext cx="3193321" cy="1592046"/>
          </a:xfrm>
          <a:prstGeom prst="rect">
            <a:avLst/>
          </a:prstGeom>
        </p:spPr>
      </p:pic>
      <p:sp>
        <p:nvSpPr>
          <p:cNvPr id="9" name="文本框 8">
            <a:extLst>
              <a:ext uri="{FF2B5EF4-FFF2-40B4-BE49-F238E27FC236}">
                <a16:creationId xmlns:a16="http://schemas.microsoft.com/office/drawing/2014/main" id="{23C0EFE6-7551-DE70-B537-345BAB514EB3}"/>
              </a:ext>
            </a:extLst>
          </p:cNvPr>
          <p:cNvSpPr txBox="1"/>
          <p:nvPr/>
        </p:nvSpPr>
        <p:spPr>
          <a:xfrm>
            <a:off x="4451191" y="3319855"/>
            <a:ext cx="3193321" cy="1077218"/>
          </a:xfrm>
          <a:prstGeom prst="rect">
            <a:avLst/>
          </a:prstGeom>
          <a:noFill/>
        </p:spPr>
        <p:txBody>
          <a:bodyPr wrap="square">
            <a:spAutoFit/>
          </a:bodyPr>
          <a:lstStyle/>
          <a:p>
            <a:r>
              <a:rPr lang="en-US" altLang="zh-CN" sz="1600" dirty="0"/>
              <a:t>LAMBADA, a dataset to evaluate the capabilities of computational models for text understanding by means of a word prediction task. </a:t>
            </a:r>
            <a:endParaRPr lang="zh-CN" altLang="en-US" sz="1600" dirty="0"/>
          </a:p>
        </p:txBody>
      </p:sp>
      <p:sp>
        <p:nvSpPr>
          <p:cNvPr id="11" name="文本框 10">
            <a:extLst>
              <a:ext uri="{FF2B5EF4-FFF2-40B4-BE49-F238E27FC236}">
                <a16:creationId xmlns:a16="http://schemas.microsoft.com/office/drawing/2014/main" id="{5B556853-F29E-0EE3-31C6-93D70432A7FB}"/>
              </a:ext>
            </a:extLst>
          </p:cNvPr>
          <p:cNvSpPr txBox="1"/>
          <p:nvPr/>
        </p:nvSpPr>
        <p:spPr>
          <a:xfrm>
            <a:off x="7989284" y="3319855"/>
            <a:ext cx="3073453" cy="1077218"/>
          </a:xfrm>
          <a:prstGeom prst="rect">
            <a:avLst/>
          </a:prstGeom>
          <a:noFill/>
        </p:spPr>
        <p:txBody>
          <a:bodyPr wrap="square">
            <a:spAutoFit/>
          </a:bodyPr>
          <a:lstStyle/>
          <a:p>
            <a:r>
              <a:rPr lang="en-US" altLang="zh-CN" sz="1600" dirty="0"/>
              <a:t>The Children's Book Test (CBT) is designed to measure directly how well language models can exploit wider linguistic context.</a:t>
            </a:r>
            <a:endParaRPr lang="zh-CN" altLang="en-US" sz="1600" dirty="0"/>
          </a:p>
        </p:txBody>
      </p:sp>
    </p:spTree>
    <p:extLst>
      <p:ext uri="{BB962C8B-B14F-4D97-AF65-F5344CB8AC3E}">
        <p14:creationId xmlns:p14="http://schemas.microsoft.com/office/powerpoint/2010/main" val="1091000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59575-E5DB-41B2-9E0C-66B582A53EB8}"/>
              </a:ext>
            </a:extLst>
          </p:cNvPr>
          <p:cNvSpPr>
            <a:spLocks noGrp="1"/>
          </p:cNvSpPr>
          <p:nvPr>
            <p:ph type="title"/>
          </p:nvPr>
        </p:nvSpPr>
        <p:spPr/>
        <p:txBody>
          <a:bodyPr/>
          <a:lstStyle/>
          <a:p>
            <a:r>
              <a:rPr lang="en-US" altLang="zh-CN" dirty="0"/>
              <a:t>Convincing generations (GPT2)</a:t>
            </a:r>
            <a:endParaRPr lang="zh-CN" altLang="en-US" dirty="0"/>
          </a:p>
        </p:txBody>
      </p:sp>
      <p:sp>
        <p:nvSpPr>
          <p:cNvPr id="3" name="内容占位符 2">
            <a:extLst>
              <a:ext uri="{FF2B5EF4-FFF2-40B4-BE49-F238E27FC236}">
                <a16:creationId xmlns:a16="http://schemas.microsoft.com/office/drawing/2014/main" id="{9B88246C-05A4-49EB-9B39-FD5A61F37049}"/>
              </a:ext>
            </a:extLst>
          </p:cNvPr>
          <p:cNvSpPr>
            <a:spLocks noGrp="1"/>
          </p:cNvSpPr>
          <p:nvPr>
            <p:ph idx="1"/>
          </p:nvPr>
        </p:nvSpPr>
        <p:spPr>
          <a:xfrm>
            <a:off x="517526" y="1108434"/>
            <a:ext cx="10919970" cy="1499856"/>
          </a:xfrm>
        </p:spPr>
        <p:txBody>
          <a:bodyPr>
            <a:noAutofit/>
          </a:bodyPr>
          <a:lstStyle/>
          <a:p>
            <a:r>
              <a:rPr lang="en-US" altLang="zh-CN" dirty="0"/>
              <a:t>We mentioned how pretrained decoders can be used in their capacities as language models. GPT-2</a:t>
            </a:r>
            <a:r>
              <a:rPr lang="zh-CN" altLang="en-US" dirty="0"/>
              <a:t> </a:t>
            </a:r>
            <a:r>
              <a:rPr lang="en-US" altLang="zh-CN" dirty="0"/>
              <a:t>produces relatively convincing samples of natural language.</a:t>
            </a:r>
            <a:endParaRPr lang="zh-CN" altLang="en-US" dirty="0"/>
          </a:p>
        </p:txBody>
      </p:sp>
      <p:sp>
        <p:nvSpPr>
          <p:cNvPr id="4" name="灯片编号占位符 3">
            <a:extLst>
              <a:ext uri="{FF2B5EF4-FFF2-40B4-BE49-F238E27FC236}">
                <a16:creationId xmlns:a16="http://schemas.microsoft.com/office/drawing/2014/main" id="{814BC06E-96DC-4A80-AFC0-DEDB12BF3D3F}"/>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p:pic>
        <p:nvPicPr>
          <p:cNvPr id="6" name="图片 5">
            <a:extLst>
              <a:ext uri="{FF2B5EF4-FFF2-40B4-BE49-F238E27FC236}">
                <a16:creationId xmlns:a16="http://schemas.microsoft.com/office/drawing/2014/main" id="{ABA5E69F-6831-439C-B278-43E7100A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238" y="2756455"/>
            <a:ext cx="8282001" cy="3736420"/>
          </a:xfrm>
          <a:prstGeom prst="rect">
            <a:avLst/>
          </a:prstGeom>
        </p:spPr>
      </p:pic>
    </p:spTree>
    <p:extLst>
      <p:ext uri="{BB962C8B-B14F-4D97-AF65-F5344CB8AC3E}">
        <p14:creationId xmlns:p14="http://schemas.microsoft.com/office/powerpoint/2010/main" val="907987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6187-9ED1-3B4B-BFA4-922143F5878C}"/>
              </a:ext>
            </a:extLst>
          </p:cNvPr>
          <p:cNvSpPr>
            <a:spLocks noGrp="1"/>
          </p:cNvSpPr>
          <p:nvPr>
            <p:ph type="title"/>
          </p:nvPr>
        </p:nvSpPr>
        <p:spPr/>
        <p:txBody>
          <a:bodyPr/>
          <a:lstStyle/>
          <a:p>
            <a:r>
              <a:rPr lang="en-US" altLang="zh-CN" dirty="0"/>
              <a:t>Convincing generations (GPT2)</a:t>
            </a:r>
            <a:endParaRPr lang="en-CN" dirty="0"/>
          </a:p>
        </p:txBody>
      </p:sp>
      <p:pic>
        <p:nvPicPr>
          <p:cNvPr id="6" name="Content Placeholder 5">
            <a:extLst>
              <a:ext uri="{FF2B5EF4-FFF2-40B4-BE49-F238E27FC236}">
                <a16:creationId xmlns:a16="http://schemas.microsoft.com/office/drawing/2014/main" id="{8219DA62-5D3E-7448-8EDD-FF4963D066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801" y="3235025"/>
            <a:ext cx="11064875" cy="3257850"/>
          </a:xfrm>
        </p:spPr>
      </p:pic>
      <p:sp>
        <p:nvSpPr>
          <p:cNvPr id="4" name="Slide Number Placeholder 3">
            <a:extLst>
              <a:ext uri="{FF2B5EF4-FFF2-40B4-BE49-F238E27FC236}">
                <a16:creationId xmlns:a16="http://schemas.microsoft.com/office/drawing/2014/main" id="{9E070AD3-3FAA-DA4C-9F70-5DB1EEE7C1EB}"/>
              </a:ext>
            </a:extLst>
          </p:cNvPr>
          <p:cNvSpPr>
            <a:spLocks noGrp="1"/>
          </p:cNvSpPr>
          <p:nvPr>
            <p:ph type="sldNum" sz="quarter" idx="12"/>
          </p:nvPr>
        </p:nvSpPr>
        <p:spPr/>
        <p:txBody>
          <a:bodyPr/>
          <a:lstStyle/>
          <a:p>
            <a:fld id="{DC8BB421-126E-41CB-B73A-69D52E98CAE3}" type="slidenum">
              <a:rPr lang="zh-CN" altLang="en-US" smtClean="0"/>
              <a:t>52</a:t>
            </a:fld>
            <a:endParaRPr lang="zh-CN" altLang="en-US" dirty="0"/>
          </a:p>
        </p:txBody>
      </p:sp>
      <p:sp>
        <p:nvSpPr>
          <p:cNvPr id="8" name="TextBox 7">
            <a:extLst>
              <a:ext uri="{FF2B5EF4-FFF2-40B4-BE49-F238E27FC236}">
                <a16:creationId xmlns:a16="http://schemas.microsoft.com/office/drawing/2014/main" id="{E4287B73-58D3-E94D-A908-66D260D09AD6}"/>
              </a:ext>
            </a:extLst>
          </p:cNvPr>
          <p:cNvSpPr txBox="1"/>
          <p:nvPr/>
        </p:nvSpPr>
        <p:spPr>
          <a:xfrm>
            <a:off x="526760" y="1099394"/>
            <a:ext cx="10820113" cy="1569660"/>
          </a:xfrm>
          <a:prstGeom prst="rect">
            <a:avLst/>
          </a:prstGeom>
          <a:noFill/>
        </p:spPr>
        <p:txBody>
          <a:bodyPr wrap="square">
            <a:spAutoFit/>
          </a:bodyPr>
          <a:lstStyle/>
          <a:p>
            <a:pPr marL="342900" indent="-342900">
              <a:buFont typeface="Arial" panose="020B0604020202020204" pitchFamily="34" charset="0"/>
              <a:buChar char="•"/>
            </a:pPr>
            <a:r>
              <a:rPr lang="en-US" sz="2400" dirty="0"/>
              <a:t>Zero-shot task performance of WebText LMs as a function of model size on many NLP tasks. Reading Comprehension results are on CoQA, translation on WMT-14 Fr-</a:t>
            </a:r>
            <a:r>
              <a:rPr lang="en-US" sz="2400" dirty="0" err="1"/>
              <a:t>En</a:t>
            </a:r>
            <a:r>
              <a:rPr lang="en-US" sz="2400" dirty="0"/>
              <a:t>, summarization on CNN and Daily Mai</a:t>
            </a:r>
            <a:r>
              <a:rPr lang="en-US" altLang="zh-CN" sz="2400" dirty="0"/>
              <a:t>l</a:t>
            </a:r>
            <a:r>
              <a:rPr lang="en-US" sz="2400" dirty="0"/>
              <a:t>, and Question Answering on Natural Questions. </a:t>
            </a:r>
            <a:endParaRPr lang="en-CN" sz="2400" dirty="0"/>
          </a:p>
        </p:txBody>
      </p:sp>
    </p:spTree>
    <p:extLst>
      <p:ext uri="{BB962C8B-B14F-4D97-AF65-F5344CB8AC3E}">
        <p14:creationId xmlns:p14="http://schemas.microsoft.com/office/powerpoint/2010/main" val="2914932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42B5-9145-FD45-9EC3-B1E8628B4C78}"/>
              </a:ext>
            </a:extLst>
          </p:cNvPr>
          <p:cNvSpPr>
            <a:spLocks noGrp="1"/>
          </p:cNvSpPr>
          <p:nvPr>
            <p:ph type="title"/>
          </p:nvPr>
        </p:nvSpPr>
        <p:spPr/>
        <p:txBody>
          <a:bodyPr/>
          <a:lstStyle/>
          <a:p>
            <a:r>
              <a:rPr lang="en-US" dirty="0"/>
              <a:t>Three types of </a:t>
            </a:r>
            <a:r>
              <a:rPr lang="en-US" altLang="zh-CN" dirty="0"/>
              <a:t>language</a:t>
            </a:r>
            <a:r>
              <a:rPr lang="zh-CN" altLang="en-US" dirty="0"/>
              <a:t> </a:t>
            </a:r>
            <a:r>
              <a:rPr lang="en-US" altLang="zh-CN" dirty="0"/>
              <a:t>models</a:t>
            </a:r>
            <a:endParaRPr lang="en-CN" dirty="0"/>
          </a:p>
        </p:txBody>
      </p:sp>
      <p:sp>
        <p:nvSpPr>
          <p:cNvPr id="3" name="Content Placeholder 2">
            <a:extLst>
              <a:ext uri="{FF2B5EF4-FFF2-40B4-BE49-F238E27FC236}">
                <a16:creationId xmlns:a16="http://schemas.microsoft.com/office/drawing/2014/main" id="{B83AA1EF-6F77-964A-A5A5-5ABD33CDFE67}"/>
              </a:ext>
            </a:extLst>
          </p:cNvPr>
          <p:cNvSpPr>
            <a:spLocks noGrp="1"/>
          </p:cNvSpPr>
          <p:nvPr>
            <p:ph idx="1"/>
          </p:nvPr>
        </p:nvSpPr>
        <p:spPr>
          <a:xfrm>
            <a:off x="517525" y="1108434"/>
            <a:ext cx="11064875" cy="483830"/>
          </a:xfrm>
        </p:spPr>
        <p:txBody>
          <a:bodyPr lIns="90000">
            <a:noAutofit/>
          </a:bodyPr>
          <a:lstStyle/>
          <a:p>
            <a:r>
              <a:rPr lang="en-US" sz="2000" dirty="0"/>
              <a:t>The neural architecture influences the type of pretraining, and natural use cases.</a:t>
            </a:r>
            <a:endParaRPr lang="en-CN" sz="2000" dirty="0"/>
          </a:p>
        </p:txBody>
      </p:sp>
      <p:sp>
        <p:nvSpPr>
          <p:cNvPr id="4" name="Slide Number Placeholder 3">
            <a:extLst>
              <a:ext uri="{FF2B5EF4-FFF2-40B4-BE49-F238E27FC236}">
                <a16:creationId xmlns:a16="http://schemas.microsoft.com/office/drawing/2014/main" id="{4323350F-7E49-C242-9404-F3822E271F54}"/>
              </a:ext>
            </a:extLst>
          </p:cNvPr>
          <p:cNvSpPr>
            <a:spLocks noGrp="1"/>
          </p:cNvSpPr>
          <p:nvPr>
            <p:ph type="sldNum" sz="quarter" idx="12"/>
          </p:nvPr>
        </p:nvSpPr>
        <p:spPr/>
        <p:txBody>
          <a:bodyPr/>
          <a:lstStyle/>
          <a:p>
            <a:fld id="{DC8BB421-126E-41CB-B73A-69D52E98CAE3}" type="slidenum">
              <a:rPr lang="zh-CN" altLang="en-US" smtClean="0"/>
              <a:t>53</a:t>
            </a:fld>
            <a:endParaRPr lang="zh-CN" altLang="en-US" dirty="0"/>
          </a:p>
        </p:txBody>
      </p:sp>
      <p:sp>
        <p:nvSpPr>
          <p:cNvPr id="5" name="Rounded Rectangle 4">
            <a:extLst>
              <a:ext uri="{FF2B5EF4-FFF2-40B4-BE49-F238E27FC236}">
                <a16:creationId xmlns:a16="http://schemas.microsoft.com/office/drawing/2014/main" id="{AAA55B18-4FBE-0C49-8F26-E2D908D96BE2}"/>
              </a:ext>
            </a:extLst>
          </p:cNvPr>
          <p:cNvSpPr/>
          <p:nvPr/>
        </p:nvSpPr>
        <p:spPr>
          <a:xfrm>
            <a:off x="1040238"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D36CFDE9-38C7-E843-A183-1C7B8677837E}"/>
              </a:ext>
            </a:extLst>
          </p:cNvPr>
          <p:cNvSpPr/>
          <p:nvPr/>
        </p:nvSpPr>
        <p:spPr>
          <a:xfrm>
            <a:off x="1443010"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C7221C08-A289-D54B-9454-9993ED88F018}"/>
              </a:ext>
            </a:extLst>
          </p:cNvPr>
          <p:cNvSpPr/>
          <p:nvPr/>
        </p:nvSpPr>
        <p:spPr>
          <a:xfrm>
            <a:off x="1845782"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7583EFB1-92C1-D54F-84F1-B66B2BC30B02}"/>
              </a:ext>
            </a:extLst>
          </p:cNvPr>
          <p:cNvSpPr/>
          <p:nvPr/>
        </p:nvSpPr>
        <p:spPr>
          <a:xfrm>
            <a:off x="2248554"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E8EB28AA-0678-924A-8D26-999D26E70757}"/>
              </a:ext>
            </a:extLst>
          </p:cNvPr>
          <p:cNvSpPr/>
          <p:nvPr/>
        </p:nvSpPr>
        <p:spPr>
          <a:xfrm>
            <a:off x="2651326"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A2771676-0BB9-B74F-BF17-7A0F688F3573}"/>
              </a:ext>
            </a:extLst>
          </p:cNvPr>
          <p:cNvSpPr/>
          <p:nvPr/>
        </p:nvSpPr>
        <p:spPr>
          <a:xfrm>
            <a:off x="1040238"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9CE37660-7FDC-314A-94AB-3F5DC43C769E}"/>
              </a:ext>
            </a:extLst>
          </p:cNvPr>
          <p:cNvSpPr/>
          <p:nvPr/>
        </p:nvSpPr>
        <p:spPr>
          <a:xfrm>
            <a:off x="1443010"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C7A198FF-7068-D741-9575-5C8240D2BA9E}"/>
              </a:ext>
            </a:extLst>
          </p:cNvPr>
          <p:cNvSpPr/>
          <p:nvPr/>
        </p:nvSpPr>
        <p:spPr>
          <a:xfrm>
            <a:off x="1845782"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87345467-A076-454A-8021-3A5154E603A2}"/>
              </a:ext>
            </a:extLst>
          </p:cNvPr>
          <p:cNvSpPr/>
          <p:nvPr/>
        </p:nvSpPr>
        <p:spPr>
          <a:xfrm>
            <a:off x="2248554"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ounded Rectangle 13">
            <a:extLst>
              <a:ext uri="{FF2B5EF4-FFF2-40B4-BE49-F238E27FC236}">
                <a16:creationId xmlns:a16="http://schemas.microsoft.com/office/drawing/2014/main" id="{E1C5632F-F40A-8F43-8093-F75AF09BA33D}"/>
              </a:ext>
            </a:extLst>
          </p:cNvPr>
          <p:cNvSpPr/>
          <p:nvPr/>
        </p:nvSpPr>
        <p:spPr>
          <a:xfrm>
            <a:off x="2651326"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 name="Straight Arrow Connector 15">
            <a:extLst>
              <a:ext uri="{FF2B5EF4-FFF2-40B4-BE49-F238E27FC236}">
                <a16:creationId xmlns:a16="http://schemas.microsoft.com/office/drawing/2014/main" id="{EE82E13B-868E-2449-97CF-5D1665C670DB}"/>
              </a:ext>
            </a:extLst>
          </p:cNvPr>
          <p:cNvCxnSpPr>
            <a:stCxn id="10" idx="0"/>
            <a:endCxn id="5" idx="2"/>
          </p:cNvCxnSpPr>
          <p:nvPr/>
        </p:nvCxnSpPr>
        <p:spPr>
          <a:xfrm flipV="1">
            <a:off x="1165424"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9454F-48C6-134B-B1A9-F7BEF71BD9C1}"/>
              </a:ext>
            </a:extLst>
          </p:cNvPr>
          <p:cNvCxnSpPr>
            <a:cxnSpLocks/>
            <a:stCxn id="10" idx="0"/>
            <a:endCxn id="6" idx="2"/>
          </p:cNvCxnSpPr>
          <p:nvPr/>
        </p:nvCxnSpPr>
        <p:spPr>
          <a:xfrm flipV="1">
            <a:off x="1165424"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E8269D-B816-5C4F-BCEE-7D5902BF2429}"/>
              </a:ext>
            </a:extLst>
          </p:cNvPr>
          <p:cNvCxnSpPr>
            <a:cxnSpLocks/>
            <a:stCxn id="10" idx="0"/>
            <a:endCxn id="7" idx="2"/>
          </p:cNvCxnSpPr>
          <p:nvPr/>
        </p:nvCxnSpPr>
        <p:spPr>
          <a:xfrm flipV="1">
            <a:off x="1165424"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4DF475-21D7-904F-8F28-19D979286C93}"/>
              </a:ext>
            </a:extLst>
          </p:cNvPr>
          <p:cNvCxnSpPr>
            <a:cxnSpLocks/>
            <a:stCxn id="10" idx="0"/>
            <a:endCxn id="8" idx="2"/>
          </p:cNvCxnSpPr>
          <p:nvPr/>
        </p:nvCxnSpPr>
        <p:spPr>
          <a:xfrm flipV="1">
            <a:off x="1165424"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429B83-FB62-C546-A9D0-A36F4DC8CBBC}"/>
              </a:ext>
            </a:extLst>
          </p:cNvPr>
          <p:cNvCxnSpPr>
            <a:cxnSpLocks/>
            <a:stCxn id="10" idx="0"/>
            <a:endCxn id="9" idx="2"/>
          </p:cNvCxnSpPr>
          <p:nvPr/>
        </p:nvCxnSpPr>
        <p:spPr>
          <a:xfrm flipV="1">
            <a:off x="1165424" y="2241277"/>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FE374-A81E-7247-9720-BF47C8B8FD10}"/>
              </a:ext>
            </a:extLst>
          </p:cNvPr>
          <p:cNvCxnSpPr>
            <a:cxnSpLocks/>
            <a:stCxn id="11" idx="0"/>
            <a:endCxn id="6" idx="2"/>
          </p:cNvCxnSpPr>
          <p:nvPr/>
        </p:nvCxnSpPr>
        <p:spPr>
          <a:xfrm flipV="1">
            <a:off x="1568196"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EDA0CB-BAB0-1247-BA2E-BBD15EE93EA9}"/>
              </a:ext>
            </a:extLst>
          </p:cNvPr>
          <p:cNvCxnSpPr>
            <a:cxnSpLocks/>
            <a:stCxn id="11" idx="0"/>
            <a:endCxn id="7" idx="2"/>
          </p:cNvCxnSpPr>
          <p:nvPr/>
        </p:nvCxnSpPr>
        <p:spPr>
          <a:xfrm flipV="1">
            <a:off x="1568196"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618C33-E3F6-3345-BA33-27F2149A1120}"/>
              </a:ext>
            </a:extLst>
          </p:cNvPr>
          <p:cNvCxnSpPr>
            <a:cxnSpLocks/>
            <a:stCxn id="11" idx="0"/>
            <a:endCxn id="8" idx="2"/>
          </p:cNvCxnSpPr>
          <p:nvPr/>
        </p:nvCxnSpPr>
        <p:spPr>
          <a:xfrm flipV="1">
            <a:off x="1568196"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294F87A-B14F-864B-BB8D-E59CEBD678BF}"/>
              </a:ext>
            </a:extLst>
          </p:cNvPr>
          <p:cNvCxnSpPr>
            <a:cxnSpLocks/>
            <a:stCxn id="11" idx="0"/>
            <a:endCxn id="9" idx="2"/>
          </p:cNvCxnSpPr>
          <p:nvPr/>
        </p:nvCxnSpPr>
        <p:spPr>
          <a:xfrm flipV="1">
            <a:off x="1568196"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36A498C-55C6-5442-A0E1-5BB6D32C7A44}"/>
              </a:ext>
            </a:extLst>
          </p:cNvPr>
          <p:cNvCxnSpPr>
            <a:cxnSpLocks/>
            <a:stCxn id="12" idx="0"/>
            <a:endCxn id="7" idx="2"/>
          </p:cNvCxnSpPr>
          <p:nvPr/>
        </p:nvCxnSpPr>
        <p:spPr>
          <a:xfrm flipV="1">
            <a:off x="1970968"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1A238-DC71-9345-99D9-17A994896DA6}"/>
              </a:ext>
            </a:extLst>
          </p:cNvPr>
          <p:cNvCxnSpPr>
            <a:cxnSpLocks/>
            <a:stCxn id="12" idx="0"/>
            <a:endCxn id="8" idx="2"/>
          </p:cNvCxnSpPr>
          <p:nvPr/>
        </p:nvCxnSpPr>
        <p:spPr>
          <a:xfrm flipV="1">
            <a:off x="1970968"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E33215-8CAB-9143-AB23-182137EA3116}"/>
              </a:ext>
            </a:extLst>
          </p:cNvPr>
          <p:cNvCxnSpPr>
            <a:cxnSpLocks/>
            <a:stCxn id="12" idx="0"/>
            <a:endCxn id="9" idx="2"/>
          </p:cNvCxnSpPr>
          <p:nvPr/>
        </p:nvCxnSpPr>
        <p:spPr>
          <a:xfrm flipV="1">
            <a:off x="1970968"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F88D344-C77B-AE4D-90DC-FF63AAC38444}"/>
              </a:ext>
            </a:extLst>
          </p:cNvPr>
          <p:cNvCxnSpPr>
            <a:cxnSpLocks/>
            <a:stCxn id="13" idx="0"/>
            <a:endCxn id="8" idx="2"/>
          </p:cNvCxnSpPr>
          <p:nvPr/>
        </p:nvCxnSpPr>
        <p:spPr>
          <a:xfrm flipV="1">
            <a:off x="2373740"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AF5450-EED6-F643-98E2-7130C57908CA}"/>
              </a:ext>
            </a:extLst>
          </p:cNvPr>
          <p:cNvCxnSpPr>
            <a:cxnSpLocks/>
            <a:stCxn id="13" idx="0"/>
            <a:endCxn id="9" idx="2"/>
          </p:cNvCxnSpPr>
          <p:nvPr/>
        </p:nvCxnSpPr>
        <p:spPr>
          <a:xfrm flipV="1">
            <a:off x="2373740"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A3715C-50D0-9546-B5F4-81B7B4AE2603}"/>
              </a:ext>
            </a:extLst>
          </p:cNvPr>
          <p:cNvCxnSpPr>
            <a:cxnSpLocks/>
            <a:stCxn id="14" idx="0"/>
            <a:endCxn id="9" idx="2"/>
          </p:cNvCxnSpPr>
          <p:nvPr/>
        </p:nvCxnSpPr>
        <p:spPr>
          <a:xfrm flipV="1">
            <a:off x="2776512"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3F9A9275-A18E-D849-9092-878C482F80C3}"/>
              </a:ext>
            </a:extLst>
          </p:cNvPr>
          <p:cNvSpPr/>
          <p:nvPr/>
        </p:nvSpPr>
        <p:spPr>
          <a:xfrm>
            <a:off x="1040238"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ounded Rectangle 59">
            <a:extLst>
              <a:ext uri="{FF2B5EF4-FFF2-40B4-BE49-F238E27FC236}">
                <a16:creationId xmlns:a16="http://schemas.microsoft.com/office/drawing/2014/main" id="{15D18EF4-B034-0840-AE5D-D10EDCD2376D}"/>
              </a:ext>
            </a:extLst>
          </p:cNvPr>
          <p:cNvSpPr/>
          <p:nvPr/>
        </p:nvSpPr>
        <p:spPr>
          <a:xfrm>
            <a:off x="1443010"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ounded Rectangle 60">
            <a:extLst>
              <a:ext uri="{FF2B5EF4-FFF2-40B4-BE49-F238E27FC236}">
                <a16:creationId xmlns:a16="http://schemas.microsoft.com/office/drawing/2014/main" id="{AE34AA8F-282B-3F4D-AC33-06A85B6A80B3}"/>
              </a:ext>
            </a:extLst>
          </p:cNvPr>
          <p:cNvSpPr/>
          <p:nvPr/>
        </p:nvSpPr>
        <p:spPr>
          <a:xfrm>
            <a:off x="1845782"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ounded Rectangle 61">
            <a:extLst>
              <a:ext uri="{FF2B5EF4-FFF2-40B4-BE49-F238E27FC236}">
                <a16:creationId xmlns:a16="http://schemas.microsoft.com/office/drawing/2014/main" id="{0DA5EC2D-66C7-E546-A1D3-A73DCB2559FF}"/>
              </a:ext>
            </a:extLst>
          </p:cNvPr>
          <p:cNvSpPr/>
          <p:nvPr/>
        </p:nvSpPr>
        <p:spPr>
          <a:xfrm>
            <a:off x="2248554"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ounded Rectangle 62">
            <a:extLst>
              <a:ext uri="{FF2B5EF4-FFF2-40B4-BE49-F238E27FC236}">
                <a16:creationId xmlns:a16="http://schemas.microsoft.com/office/drawing/2014/main" id="{73C7F4F7-D24A-BE43-ABA3-63E6A65F7C95}"/>
              </a:ext>
            </a:extLst>
          </p:cNvPr>
          <p:cNvSpPr/>
          <p:nvPr/>
        </p:nvSpPr>
        <p:spPr>
          <a:xfrm>
            <a:off x="2651326"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ounded Rectangle 63">
            <a:extLst>
              <a:ext uri="{FF2B5EF4-FFF2-40B4-BE49-F238E27FC236}">
                <a16:creationId xmlns:a16="http://schemas.microsoft.com/office/drawing/2014/main" id="{0BCD7207-EE12-3B4B-AAA3-1DC00E781352}"/>
              </a:ext>
            </a:extLst>
          </p:cNvPr>
          <p:cNvSpPr/>
          <p:nvPr/>
        </p:nvSpPr>
        <p:spPr>
          <a:xfrm>
            <a:off x="1040238"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ounded Rectangle 64">
            <a:extLst>
              <a:ext uri="{FF2B5EF4-FFF2-40B4-BE49-F238E27FC236}">
                <a16:creationId xmlns:a16="http://schemas.microsoft.com/office/drawing/2014/main" id="{A45BAF22-05FD-5F44-9D38-E76CA12DEA3F}"/>
              </a:ext>
            </a:extLst>
          </p:cNvPr>
          <p:cNvSpPr/>
          <p:nvPr/>
        </p:nvSpPr>
        <p:spPr>
          <a:xfrm>
            <a:off x="1443010"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ounded Rectangle 65">
            <a:extLst>
              <a:ext uri="{FF2B5EF4-FFF2-40B4-BE49-F238E27FC236}">
                <a16:creationId xmlns:a16="http://schemas.microsoft.com/office/drawing/2014/main" id="{EDCFE247-4385-E14A-8753-E6D51A08CC4A}"/>
              </a:ext>
            </a:extLst>
          </p:cNvPr>
          <p:cNvSpPr/>
          <p:nvPr/>
        </p:nvSpPr>
        <p:spPr>
          <a:xfrm>
            <a:off x="1845782"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ounded Rectangle 66">
            <a:extLst>
              <a:ext uri="{FF2B5EF4-FFF2-40B4-BE49-F238E27FC236}">
                <a16:creationId xmlns:a16="http://schemas.microsoft.com/office/drawing/2014/main" id="{00AA7D41-6F4B-DE44-89A6-98094173B472}"/>
              </a:ext>
            </a:extLst>
          </p:cNvPr>
          <p:cNvSpPr/>
          <p:nvPr/>
        </p:nvSpPr>
        <p:spPr>
          <a:xfrm>
            <a:off x="2248554"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ounded Rectangle 67">
            <a:extLst>
              <a:ext uri="{FF2B5EF4-FFF2-40B4-BE49-F238E27FC236}">
                <a16:creationId xmlns:a16="http://schemas.microsoft.com/office/drawing/2014/main" id="{514AB5B8-BBD4-B949-A6A2-027D709EB37A}"/>
              </a:ext>
            </a:extLst>
          </p:cNvPr>
          <p:cNvSpPr/>
          <p:nvPr/>
        </p:nvSpPr>
        <p:spPr>
          <a:xfrm>
            <a:off x="2651326"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9" name="Straight Arrow Connector 68">
            <a:extLst>
              <a:ext uri="{FF2B5EF4-FFF2-40B4-BE49-F238E27FC236}">
                <a16:creationId xmlns:a16="http://schemas.microsoft.com/office/drawing/2014/main" id="{15C5745E-649A-B547-8E39-29FD6512A535}"/>
              </a:ext>
            </a:extLst>
          </p:cNvPr>
          <p:cNvCxnSpPr>
            <a:stCxn id="64" idx="0"/>
            <a:endCxn id="59" idx="2"/>
          </p:cNvCxnSpPr>
          <p:nvPr/>
        </p:nvCxnSpPr>
        <p:spPr>
          <a:xfrm flipV="1">
            <a:off x="1165424"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F8AE6A-F6EE-BD47-9EEB-89A333A29D56}"/>
              </a:ext>
            </a:extLst>
          </p:cNvPr>
          <p:cNvCxnSpPr>
            <a:cxnSpLocks/>
            <a:stCxn id="64" idx="0"/>
            <a:endCxn id="60" idx="2"/>
          </p:cNvCxnSpPr>
          <p:nvPr/>
        </p:nvCxnSpPr>
        <p:spPr>
          <a:xfrm flipV="1">
            <a:off x="1165424"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AA95524-A388-4345-9C34-9E39EF14EAC4}"/>
              </a:ext>
            </a:extLst>
          </p:cNvPr>
          <p:cNvCxnSpPr>
            <a:cxnSpLocks/>
            <a:stCxn id="64" idx="0"/>
            <a:endCxn id="61" idx="2"/>
          </p:cNvCxnSpPr>
          <p:nvPr/>
        </p:nvCxnSpPr>
        <p:spPr>
          <a:xfrm flipV="1">
            <a:off x="1165424"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8A41B16-E03E-0C48-98C9-5AE189EBCF89}"/>
              </a:ext>
            </a:extLst>
          </p:cNvPr>
          <p:cNvCxnSpPr>
            <a:cxnSpLocks/>
            <a:stCxn id="64" idx="0"/>
            <a:endCxn id="62" idx="2"/>
          </p:cNvCxnSpPr>
          <p:nvPr/>
        </p:nvCxnSpPr>
        <p:spPr>
          <a:xfrm flipV="1">
            <a:off x="1165424"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7829DB9-19DD-6B43-A72B-CACDE1925B28}"/>
              </a:ext>
            </a:extLst>
          </p:cNvPr>
          <p:cNvCxnSpPr>
            <a:cxnSpLocks/>
            <a:stCxn id="64" idx="0"/>
            <a:endCxn id="63" idx="2"/>
          </p:cNvCxnSpPr>
          <p:nvPr/>
        </p:nvCxnSpPr>
        <p:spPr>
          <a:xfrm flipV="1">
            <a:off x="1165424" y="3788029"/>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0D12E7-2C6A-E743-B312-421B0E2F4B85}"/>
              </a:ext>
            </a:extLst>
          </p:cNvPr>
          <p:cNvCxnSpPr>
            <a:cxnSpLocks/>
            <a:stCxn id="65" idx="0"/>
            <a:endCxn id="60" idx="2"/>
          </p:cNvCxnSpPr>
          <p:nvPr/>
        </p:nvCxnSpPr>
        <p:spPr>
          <a:xfrm flipV="1">
            <a:off x="1568196"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E9A71C6-8217-7A44-85C0-EC51A35B6395}"/>
              </a:ext>
            </a:extLst>
          </p:cNvPr>
          <p:cNvCxnSpPr>
            <a:cxnSpLocks/>
            <a:stCxn id="65" idx="0"/>
            <a:endCxn id="61" idx="2"/>
          </p:cNvCxnSpPr>
          <p:nvPr/>
        </p:nvCxnSpPr>
        <p:spPr>
          <a:xfrm flipV="1">
            <a:off x="1568196"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989D729-4AFB-7049-8A58-E432013BD292}"/>
              </a:ext>
            </a:extLst>
          </p:cNvPr>
          <p:cNvCxnSpPr>
            <a:cxnSpLocks/>
            <a:stCxn id="65" idx="0"/>
            <a:endCxn id="62" idx="2"/>
          </p:cNvCxnSpPr>
          <p:nvPr/>
        </p:nvCxnSpPr>
        <p:spPr>
          <a:xfrm flipV="1">
            <a:off x="1568196"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E5C31A4-ACCB-0E41-B558-B359FAC8B0C5}"/>
              </a:ext>
            </a:extLst>
          </p:cNvPr>
          <p:cNvCxnSpPr>
            <a:cxnSpLocks/>
            <a:stCxn id="65" idx="0"/>
            <a:endCxn id="63" idx="2"/>
          </p:cNvCxnSpPr>
          <p:nvPr/>
        </p:nvCxnSpPr>
        <p:spPr>
          <a:xfrm flipV="1">
            <a:off x="1568196"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44AD3FB-5E86-8440-B0A3-E4469ECFAEF1}"/>
              </a:ext>
            </a:extLst>
          </p:cNvPr>
          <p:cNvCxnSpPr>
            <a:cxnSpLocks/>
            <a:stCxn id="66" idx="0"/>
            <a:endCxn id="61" idx="2"/>
          </p:cNvCxnSpPr>
          <p:nvPr/>
        </p:nvCxnSpPr>
        <p:spPr>
          <a:xfrm flipV="1">
            <a:off x="1970968"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12876BD-82BD-834C-A0B3-8E6D7262FDAB}"/>
              </a:ext>
            </a:extLst>
          </p:cNvPr>
          <p:cNvCxnSpPr>
            <a:cxnSpLocks/>
            <a:stCxn id="66" idx="0"/>
            <a:endCxn id="62" idx="2"/>
          </p:cNvCxnSpPr>
          <p:nvPr/>
        </p:nvCxnSpPr>
        <p:spPr>
          <a:xfrm flipV="1">
            <a:off x="1970968"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DB3E9A9-13FE-1747-B1C6-5018F62D7FDC}"/>
              </a:ext>
            </a:extLst>
          </p:cNvPr>
          <p:cNvCxnSpPr>
            <a:cxnSpLocks/>
            <a:stCxn id="66" idx="0"/>
            <a:endCxn id="63" idx="2"/>
          </p:cNvCxnSpPr>
          <p:nvPr/>
        </p:nvCxnSpPr>
        <p:spPr>
          <a:xfrm flipV="1">
            <a:off x="1970968"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EB5E72-7B2F-5D44-8B5A-2377B5E9FFBB}"/>
              </a:ext>
            </a:extLst>
          </p:cNvPr>
          <p:cNvCxnSpPr>
            <a:cxnSpLocks/>
            <a:stCxn id="67" idx="0"/>
            <a:endCxn id="62" idx="2"/>
          </p:cNvCxnSpPr>
          <p:nvPr/>
        </p:nvCxnSpPr>
        <p:spPr>
          <a:xfrm flipV="1">
            <a:off x="2373740"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A259DBB-A16A-A443-BAFD-C4C198E2F8E3}"/>
              </a:ext>
            </a:extLst>
          </p:cNvPr>
          <p:cNvCxnSpPr>
            <a:cxnSpLocks/>
            <a:stCxn id="67" idx="0"/>
            <a:endCxn id="63" idx="2"/>
          </p:cNvCxnSpPr>
          <p:nvPr/>
        </p:nvCxnSpPr>
        <p:spPr>
          <a:xfrm flipV="1">
            <a:off x="2373740"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8DD40D3-B228-7247-A717-45D6340B7724}"/>
              </a:ext>
            </a:extLst>
          </p:cNvPr>
          <p:cNvCxnSpPr>
            <a:cxnSpLocks/>
            <a:stCxn id="68" idx="0"/>
            <a:endCxn id="63" idx="2"/>
          </p:cNvCxnSpPr>
          <p:nvPr/>
        </p:nvCxnSpPr>
        <p:spPr>
          <a:xfrm flipV="1">
            <a:off x="2776512"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A0377F6-4B7E-3743-8C5A-DB5C4D0C9A7B}"/>
              </a:ext>
            </a:extLst>
          </p:cNvPr>
          <p:cNvCxnSpPr>
            <a:cxnSpLocks/>
            <a:stCxn id="68" idx="0"/>
            <a:endCxn id="62" idx="2"/>
          </p:cNvCxnSpPr>
          <p:nvPr/>
        </p:nvCxnSpPr>
        <p:spPr>
          <a:xfrm flipH="1" flipV="1">
            <a:off x="2373740"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0278D9E-8E29-8A42-A003-8B6E7731A6A8}"/>
              </a:ext>
            </a:extLst>
          </p:cNvPr>
          <p:cNvCxnSpPr>
            <a:cxnSpLocks/>
            <a:stCxn id="68" idx="0"/>
            <a:endCxn id="61" idx="2"/>
          </p:cNvCxnSpPr>
          <p:nvPr/>
        </p:nvCxnSpPr>
        <p:spPr>
          <a:xfrm flipH="1" flipV="1">
            <a:off x="1970968"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7828EF-B9D5-3F49-B933-422C78A9031E}"/>
              </a:ext>
            </a:extLst>
          </p:cNvPr>
          <p:cNvCxnSpPr>
            <a:cxnSpLocks/>
            <a:stCxn id="68" idx="0"/>
            <a:endCxn id="60" idx="2"/>
          </p:cNvCxnSpPr>
          <p:nvPr/>
        </p:nvCxnSpPr>
        <p:spPr>
          <a:xfrm flipH="1" flipV="1">
            <a:off x="1568196"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700B22-39F9-F849-B7F1-F29EB23644C0}"/>
              </a:ext>
            </a:extLst>
          </p:cNvPr>
          <p:cNvCxnSpPr>
            <a:cxnSpLocks/>
            <a:stCxn id="68" idx="0"/>
            <a:endCxn id="59" idx="2"/>
          </p:cNvCxnSpPr>
          <p:nvPr/>
        </p:nvCxnSpPr>
        <p:spPr>
          <a:xfrm flipH="1" flipV="1">
            <a:off x="1165424" y="3788029"/>
            <a:ext cx="1611088"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7AF1037-D075-144D-849B-76A125FDCB7F}"/>
              </a:ext>
            </a:extLst>
          </p:cNvPr>
          <p:cNvCxnSpPr>
            <a:cxnSpLocks/>
            <a:stCxn id="67" idx="0"/>
            <a:endCxn id="61" idx="2"/>
          </p:cNvCxnSpPr>
          <p:nvPr/>
        </p:nvCxnSpPr>
        <p:spPr>
          <a:xfrm flipH="1" flipV="1">
            <a:off x="1970968"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98A13C2-398F-1142-B4CD-BF6BFE05323A}"/>
              </a:ext>
            </a:extLst>
          </p:cNvPr>
          <p:cNvCxnSpPr>
            <a:cxnSpLocks/>
            <a:stCxn id="67" idx="0"/>
            <a:endCxn id="60" idx="2"/>
          </p:cNvCxnSpPr>
          <p:nvPr/>
        </p:nvCxnSpPr>
        <p:spPr>
          <a:xfrm flipH="1" flipV="1">
            <a:off x="1568196"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0F99C4D-BD72-194D-B1BF-2589E0E56474}"/>
              </a:ext>
            </a:extLst>
          </p:cNvPr>
          <p:cNvCxnSpPr>
            <a:cxnSpLocks/>
            <a:stCxn id="67" idx="0"/>
            <a:endCxn id="59" idx="2"/>
          </p:cNvCxnSpPr>
          <p:nvPr/>
        </p:nvCxnSpPr>
        <p:spPr>
          <a:xfrm flipH="1" flipV="1">
            <a:off x="1165424"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1755485-448E-4644-8985-AAA736F28E60}"/>
              </a:ext>
            </a:extLst>
          </p:cNvPr>
          <p:cNvCxnSpPr>
            <a:cxnSpLocks/>
            <a:stCxn id="66" idx="0"/>
            <a:endCxn id="59" idx="2"/>
          </p:cNvCxnSpPr>
          <p:nvPr/>
        </p:nvCxnSpPr>
        <p:spPr>
          <a:xfrm flipH="1" flipV="1">
            <a:off x="1165424"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B72E504-B393-DE4B-A138-6AFC2AF10F9B}"/>
              </a:ext>
            </a:extLst>
          </p:cNvPr>
          <p:cNvCxnSpPr>
            <a:cxnSpLocks/>
            <a:stCxn id="66" idx="0"/>
            <a:endCxn id="60" idx="2"/>
          </p:cNvCxnSpPr>
          <p:nvPr/>
        </p:nvCxnSpPr>
        <p:spPr>
          <a:xfrm flipH="1" flipV="1">
            <a:off x="1568196"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6594184-78FF-C547-9AAF-13934772AF2E}"/>
              </a:ext>
            </a:extLst>
          </p:cNvPr>
          <p:cNvCxnSpPr>
            <a:cxnSpLocks/>
            <a:stCxn id="65" idx="0"/>
            <a:endCxn id="59" idx="2"/>
          </p:cNvCxnSpPr>
          <p:nvPr/>
        </p:nvCxnSpPr>
        <p:spPr>
          <a:xfrm flipH="1" flipV="1">
            <a:off x="1165424"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873E9634-8881-0B44-B641-4604F2BB3DCC}"/>
              </a:ext>
            </a:extLst>
          </p:cNvPr>
          <p:cNvSpPr txBox="1"/>
          <p:nvPr/>
        </p:nvSpPr>
        <p:spPr>
          <a:xfrm>
            <a:off x="3315983" y="2161966"/>
            <a:ext cx="1417869" cy="369332"/>
          </a:xfrm>
          <a:prstGeom prst="rect">
            <a:avLst/>
          </a:prstGeom>
          <a:noFill/>
        </p:spPr>
        <p:txBody>
          <a:bodyPr wrap="square">
            <a:spAutoFit/>
          </a:bodyPr>
          <a:lstStyle/>
          <a:p>
            <a:r>
              <a:rPr lang="en-US" b="1" dirty="0"/>
              <a:t>Decoders</a:t>
            </a:r>
            <a:endParaRPr lang="en-CN" b="1" dirty="0"/>
          </a:p>
        </p:txBody>
      </p:sp>
      <p:sp>
        <p:nvSpPr>
          <p:cNvPr id="142" name="TextBox 141">
            <a:extLst>
              <a:ext uri="{FF2B5EF4-FFF2-40B4-BE49-F238E27FC236}">
                <a16:creationId xmlns:a16="http://schemas.microsoft.com/office/drawing/2014/main" id="{25711974-A0E2-224F-BD1A-89F0B325D3EC}"/>
              </a:ext>
            </a:extLst>
          </p:cNvPr>
          <p:cNvSpPr txBox="1"/>
          <p:nvPr/>
        </p:nvSpPr>
        <p:spPr>
          <a:xfrm>
            <a:off x="4927780" y="1856604"/>
            <a:ext cx="678162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Language models! What we’ve seen so far. </a:t>
            </a:r>
          </a:p>
          <a:p>
            <a:pPr marL="285750" indent="-285750">
              <a:lnSpc>
                <a:spcPct val="150000"/>
              </a:lnSpc>
              <a:buFont typeface="Arial" panose="020B0604020202020204" pitchFamily="34" charset="0"/>
              <a:buChar char="•"/>
            </a:pPr>
            <a:r>
              <a:rPr lang="en-US" sz="2000" dirty="0"/>
              <a:t>Nice to generate from; can’t condition on future words</a:t>
            </a:r>
            <a:endParaRPr lang="en-CN" sz="2000" dirty="0"/>
          </a:p>
        </p:txBody>
      </p:sp>
      <p:sp>
        <p:nvSpPr>
          <p:cNvPr id="144" name="TextBox 143">
            <a:extLst>
              <a:ext uri="{FF2B5EF4-FFF2-40B4-BE49-F238E27FC236}">
                <a16:creationId xmlns:a16="http://schemas.microsoft.com/office/drawing/2014/main" id="{99D0D37C-BB46-9548-8BE8-2B0C8A51D77F}"/>
              </a:ext>
            </a:extLst>
          </p:cNvPr>
          <p:cNvSpPr txBox="1"/>
          <p:nvPr/>
        </p:nvSpPr>
        <p:spPr>
          <a:xfrm>
            <a:off x="3312010" y="3658182"/>
            <a:ext cx="1358507" cy="369332"/>
          </a:xfrm>
          <a:prstGeom prst="rect">
            <a:avLst/>
          </a:prstGeom>
          <a:noFill/>
        </p:spPr>
        <p:txBody>
          <a:bodyPr wrap="square">
            <a:spAutoFit/>
          </a:bodyPr>
          <a:lstStyle/>
          <a:p>
            <a:r>
              <a:rPr lang="en-US" b="1" dirty="0"/>
              <a:t>Encoders</a:t>
            </a:r>
            <a:endParaRPr lang="en-CN" b="1" dirty="0"/>
          </a:p>
        </p:txBody>
      </p:sp>
      <p:sp>
        <p:nvSpPr>
          <p:cNvPr id="146" name="TextBox 145">
            <a:extLst>
              <a:ext uri="{FF2B5EF4-FFF2-40B4-BE49-F238E27FC236}">
                <a16:creationId xmlns:a16="http://schemas.microsoft.com/office/drawing/2014/main" id="{37781C57-B8FF-C440-90D2-1E564A8C34D3}"/>
              </a:ext>
            </a:extLst>
          </p:cNvPr>
          <p:cNvSpPr txBox="1"/>
          <p:nvPr/>
        </p:nvSpPr>
        <p:spPr>
          <a:xfrm>
            <a:off x="4930244" y="3486909"/>
            <a:ext cx="6779156"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Gets bidirectional context – can condition on future!</a:t>
            </a:r>
          </a:p>
          <a:p>
            <a:pPr marL="285750" indent="-285750">
              <a:lnSpc>
                <a:spcPct val="150000"/>
              </a:lnSpc>
              <a:buFont typeface="Arial" panose="020B0604020202020204" pitchFamily="34" charset="0"/>
              <a:buChar char="•"/>
            </a:pPr>
            <a:r>
              <a:rPr lang="en-US" sz="2000" dirty="0"/>
              <a:t>Wait, how do we pretrain them?</a:t>
            </a:r>
            <a:endParaRPr lang="en-CN" sz="2000" dirty="0"/>
          </a:p>
        </p:txBody>
      </p:sp>
      <p:sp>
        <p:nvSpPr>
          <p:cNvPr id="148" name="TextBox 147">
            <a:extLst>
              <a:ext uri="{FF2B5EF4-FFF2-40B4-BE49-F238E27FC236}">
                <a16:creationId xmlns:a16="http://schemas.microsoft.com/office/drawing/2014/main" id="{BE5D889B-F04D-6F4A-BB22-8DD16DCA456C}"/>
              </a:ext>
            </a:extLst>
          </p:cNvPr>
          <p:cNvSpPr txBox="1"/>
          <p:nvPr/>
        </p:nvSpPr>
        <p:spPr>
          <a:xfrm>
            <a:off x="3312016" y="5579390"/>
            <a:ext cx="1287710" cy="646331"/>
          </a:xfrm>
          <a:prstGeom prst="rect">
            <a:avLst/>
          </a:prstGeom>
          <a:noFill/>
        </p:spPr>
        <p:txBody>
          <a:bodyPr wrap="square">
            <a:spAutoFit/>
          </a:bodyPr>
          <a:lstStyle/>
          <a:p>
            <a:r>
              <a:rPr lang="en-US" b="1" dirty="0"/>
              <a:t>Encoder</a:t>
            </a:r>
            <a:r>
              <a:rPr lang="en-US" altLang="zh-CN" b="1" dirty="0"/>
              <a:t>-</a:t>
            </a:r>
            <a:r>
              <a:rPr lang="en-US" b="1" dirty="0"/>
              <a:t>Decoders</a:t>
            </a:r>
            <a:endParaRPr lang="en-CN" b="1" dirty="0"/>
          </a:p>
        </p:txBody>
      </p:sp>
      <p:sp>
        <p:nvSpPr>
          <p:cNvPr id="150" name="TextBox 149">
            <a:extLst>
              <a:ext uri="{FF2B5EF4-FFF2-40B4-BE49-F238E27FC236}">
                <a16:creationId xmlns:a16="http://schemas.microsoft.com/office/drawing/2014/main" id="{F6FE9DFE-3C99-B949-B5F3-DB3C1BE61B35}"/>
              </a:ext>
            </a:extLst>
          </p:cNvPr>
          <p:cNvSpPr txBox="1"/>
          <p:nvPr/>
        </p:nvSpPr>
        <p:spPr>
          <a:xfrm>
            <a:off x="4927780" y="5402763"/>
            <a:ext cx="609600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Good parts of decoders and encoders? </a:t>
            </a:r>
          </a:p>
          <a:p>
            <a:pPr marL="285750" indent="-285750">
              <a:lnSpc>
                <a:spcPct val="150000"/>
              </a:lnSpc>
              <a:buFont typeface="Arial" panose="020B0604020202020204" pitchFamily="34" charset="0"/>
              <a:buChar char="•"/>
            </a:pPr>
            <a:r>
              <a:rPr lang="en-US" sz="2000" dirty="0"/>
              <a:t>What’s the best way to pretrain them?</a:t>
            </a:r>
            <a:endParaRPr lang="en-CN" sz="2000" dirty="0"/>
          </a:p>
        </p:txBody>
      </p:sp>
      <p:sp>
        <p:nvSpPr>
          <p:cNvPr id="151" name="Rounded Rectangle 150">
            <a:extLst>
              <a:ext uri="{FF2B5EF4-FFF2-40B4-BE49-F238E27FC236}">
                <a16:creationId xmlns:a16="http://schemas.microsoft.com/office/drawing/2014/main" id="{921C529B-00E7-4745-B5EF-726F87BFEE89}"/>
              </a:ext>
            </a:extLst>
          </p:cNvPr>
          <p:cNvSpPr/>
          <p:nvPr/>
        </p:nvSpPr>
        <p:spPr>
          <a:xfrm>
            <a:off x="2150351"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2" name="Rounded Rectangle 151">
            <a:extLst>
              <a:ext uri="{FF2B5EF4-FFF2-40B4-BE49-F238E27FC236}">
                <a16:creationId xmlns:a16="http://schemas.microsoft.com/office/drawing/2014/main" id="{21B50EE1-31BB-904B-BCF7-31997F1E1E59}"/>
              </a:ext>
            </a:extLst>
          </p:cNvPr>
          <p:cNvSpPr/>
          <p:nvPr/>
        </p:nvSpPr>
        <p:spPr>
          <a:xfrm>
            <a:off x="2553123"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3" name="Rounded Rectangle 152">
            <a:extLst>
              <a:ext uri="{FF2B5EF4-FFF2-40B4-BE49-F238E27FC236}">
                <a16:creationId xmlns:a16="http://schemas.microsoft.com/office/drawing/2014/main" id="{AB5C99A2-E8B8-6F4E-87DC-7CE9F4652824}"/>
              </a:ext>
            </a:extLst>
          </p:cNvPr>
          <p:cNvSpPr/>
          <p:nvPr/>
        </p:nvSpPr>
        <p:spPr>
          <a:xfrm>
            <a:off x="2955895"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4" name="Rounded Rectangle 153">
            <a:extLst>
              <a:ext uri="{FF2B5EF4-FFF2-40B4-BE49-F238E27FC236}">
                <a16:creationId xmlns:a16="http://schemas.microsoft.com/office/drawing/2014/main" id="{69F59DAA-361D-0A42-8717-A537B3F76FEC}"/>
              </a:ext>
            </a:extLst>
          </p:cNvPr>
          <p:cNvSpPr/>
          <p:nvPr/>
        </p:nvSpPr>
        <p:spPr>
          <a:xfrm>
            <a:off x="2150351"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5" name="Rounded Rectangle 154">
            <a:extLst>
              <a:ext uri="{FF2B5EF4-FFF2-40B4-BE49-F238E27FC236}">
                <a16:creationId xmlns:a16="http://schemas.microsoft.com/office/drawing/2014/main" id="{857A1C4D-4413-5D4A-96BB-8F4F4F119F9E}"/>
              </a:ext>
            </a:extLst>
          </p:cNvPr>
          <p:cNvSpPr/>
          <p:nvPr/>
        </p:nvSpPr>
        <p:spPr>
          <a:xfrm>
            <a:off x="2553123"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6" name="Rounded Rectangle 155">
            <a:extLst>
              <a:ext uri="{FF2B5EF4-FFF2-40B4-BE49-F238E27FC236}">
                <a16:creationId xmlns:a16="http://schemas.microsoft.com/office/drawing/2014/main" id="{1BD95087-D9CF-4F48-A661-FB96795E9431}"/>
              </a:ext>
            </a:extLst>
          </p:cNvPr>
          <p:cNvSpPr/>
          <p:nvPr/>
        </p:nvSpPr>
        <p:spPr>
          <a:xfrm>
            <a:off x="2955895"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57" name="Straight Arrow Connector 156">
            <a:extLst>
              <a:ext uri="{FF2B5EF4-FFF2-40B4-BE49-F238E27FC236}">
                <a16:creationId xmlns:a16="http://schemas.microsoft.com/office/drawing/2014/main" id="{354350C6-50EE-964C-8316-C27DEACFA156}"/>
              </a:ext>
            </a:extLst>
          </p:cNvPr>
          <p:cNvCxnSpPr>
            <a:cxnSpLocks/>
            <a:stCxn id="154" idx="0"/>
            <a:endCxn id="151" idx="2"/>
          </p:cNvCxnSpPr>
          <p:nvPr/>
        </p:nvCxnSpPr>
        <p:spPr>
          <a:xfrm flipV="1">
            <a:off x="2275537"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279A79-50CF-5646-89B7-8842188393DD}"/>
              </a:ext>
            </a:extLst>
          </p:cNvPr>
          <p:cNvCxnSpPr>
            <a:cxnSpLocks/>
            <a:stCxn id="154" idx="0"/>
            <a:endCxn id="152" idx="2"/>
          </p:cNvCxnSpPr>
          <p:nvPr/>
        </p:nvCxnSpPr>
        <p:spPr>
          <a:xfrm flipV="1">
            <a:off x="2275537" y="5270595"/>
            <a:ext cx="402772"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C1E7E33A-D736-2843-88E5-4C4C8601FCC6}"/>
              </a:ext>
            </a:extLst>
          </p:cNvPr>
          <p:cNvCxnSpPr>
            <a:cxnSpLocks/>
            <a:stCxn id="154" idx="0"/>
            <a:endCxn id="153" idx="2"/>
          </p:cNvCxnSpPr>
          <p:nvPr/>
        </p:nvCxnSpPr>
        <p:spPr>
          <a:xfrm flipV="1">
            <a:off x="2275537" y="5270595"/>
            <a:ext cx="805544"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B0B4066-9D08-7542-9A6C-13B2FF2B5482}"/>
              </a:ext>
            </a:extLst>
          </p:cNvPr>
          <p:cNvCxnSpPr>
            <a:cxnSpLocks/>
            <a:stCxn id="155" idx="0"/>
            <a:endCxn id="152" idx="2"/>
          </p:cNvCxnSpPr>
          <p:nvPr/>
        </p:nvCxnSpPr>
        <p:spPr>
          <a:xfrm flipV="1">
            <a:off x="2678309"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E740468-2CEF-2440-9839-DABDDB72952E}"/>
              </a:ext>
            </a:extLst>
          </p:cNvPr>
          <p:cNvCxnSpPr>
            <a:cxnSpLocks/>
            <a:stCxn id="155" idx="0"/>
            <a:endCxn id="153" idx="2"/>
          </p:cNvCxnSpPr>
          <p:nvPr/>
        </p:nvCxnSpPr>
        <p:spPr>
          <a:xfrm flipV="1">
            <a:off x="2678309" y="5270595"/>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E59EF421-EBCD-6E40-9C70-DA4359A987EE}"/>
              </a:ext>
            </a:extLst>
          </p:cNvPr>
          <p:cNvCxnSpPr>
            <a:cxnSpLocks/>
            <a:stCxn id="156" idx="0"/>
            <a:endCxn id="153" idx="2"/>
          </p:cNvCxnSpPr>
          <p:nvPr/>
        </p:nvCxnSpPr>
        <p:spPr>
          <a:xfrm flipV="1">
            <a:off x="3081081" y="5270595"/>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Rounded Rectangle 162">
            <a:extLst>
              <a:ext uri="{FF2B5EF4-FFF2-40B4-BE49-F238E27FC236}">
                <a16:creationId xmlns:a16="http://schemas.microsoft.com/office/drawing/2014/main" id="{F082B597-36E8-6740-9DB4-604CF9711E7A}"/>
              </a:ext>
            </a:extLst>
          </p:cNvPr>
          <p:cNvSpPr/>
          <p:nvPr/>
        </p:nvSpPr>
        <p:spPr>
          <a:xfrm>
            <a:off x="860907"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4" name="Rounded Rectangle 163">
            <a:extLst>
              <a:ext uri="{FF2B5EF4-FFF2-40B4-BE49-F238E27FC236}">
                <a16:creationId xmlns:a16="http://schemas.microsoft.com/office/drawing/2014/main" id="{4013BA26-8935-0542-9ADB-75855EAFCA50}"/>
              </a:ext>
            </a:extLst>
          </p:cNvPr>
          <p:cNvSpPr/>
          <p:nvPr/>
        </p:nvSpPr>
        <p:spPr>
          <a:xfrm>
            <a:off x="1263679"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5" name="Rounded Rectangle 164">
            <a:extLst>
              <a:ext uri="{FF2B5EF4-FFF2-40B4-BE49-F238E27FC236}">
                <a16:creationId xmlns:a16="http://schemas.microsoft.com/office/drawing/2014/main" id="{77D64A3A-2EF1-1E43-891A-6F7891A29F7C}"/>
              </a:ext>
            </a:extLst>
          </p:cNvPr>
          <p:cNvSpPr/>
          <p:nvPr/>
        </p:nvSpPr>
        <p:spPr>
          <a:xfrm>
            <a:off x="1666451"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6" name="Rounded Rectangle 165">
            <a:extLst>
              <a:ext uri="{FF2B5EF4-FFF2-40B4-BE49-F238E27FC236}">
                <a16:creationId xmlns:a16="http://schemas.microsoft.com/office/drawing/2014/main" id="{E6AD2728-AF02-7A4A-896D-C7FF0B398B6B}"/>
              </a:ext>
            </a:extLst>
          </p:cNvPr>
          <p:cNvSpPr/>
          <p:nvPr/>
        </p:nvSpPr>
        <p:spPr>
          <a:xfrm>
            <a:off x="860907"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7" name="Rounded Rectangle 166">
            <a:extLst>
              <a:ext uri="{FF2B5EF4-FFF2-40B4-BE49-F238E27FC236}">
                <a16:creationId xmlns:a16="http://schemas.microsoft.com/office/drawing/2014/main" id="{E100B141-8D90-D14E-813E-96A6A9C9E1DF}"/>
              </a:ext>
            </a:extLst>
          </p:cNvPr>
          <p:cNvSpPr/>
          <p:nvPr/>
        </p:nvSpPr>
        <p:spPr>
          <a:xfrm>
            <a:off x="1263679"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8" name="Rounded Rectangle 167">
            <a:extLst>
              <a:ext uri="{FF2B5EF4-FFF2-40B4-BE49-F238E27FC236}">
                <a16:creationId xmlns:a16="http://schemas.microsoft.com/office/drawing/2014/main" id="{A8DF1E47-D6F0-9B48-9475-DACC14FDA4FF}"/>
              </a:ext>
            </a:extLst>
          </p:cNvPr>
          <p:cNvSpPr/>
          <p:nvPr/>
        </p:nvSpPr>
        <p:spPr>
          <a:xfrm>
            <a:off x="1666451"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9" name="Straight Arrow Connector 168">
            <a:extLst>
              <a:ext uri="{FF2B5EF4-FFF2-40B4-BE49-F238E27FC236}">
                <a16:creationId xmlns:a16="http://schemas.microsoft.com/office/drawing/2014/main" id="{A6CB1BAA-9185-A24C-AED3-8349A7504144}"/>
              </a:ext>
            </a:extLst>
          </p:cNvPr>
          <p:cNvCxnSpPr>
            <a:stCxn id="166" idx="0"/>
            <a:endCxn id="163" idx="2"/>
          </p:cNvCxnSpPr>
          <p:nvPr/>
        </p:nvCxnSpPr>
        <p:spPr>
          <a:xfrm flipV="1">
            <a:off x="986093"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0F9F3EB-326C-3546-AE4A-9DBA02DFEBC6}"/>
              </a:ext>
            </a:extLst>
          </p:cNvPr>
          <p:cNvCxnSpPr>
            <a:cxnSpLocks/>
            <a:stCxn id="166" idx="0"/>
            <a:endCxn id="164" idx="2"/>
          </p:cNvCxnSpPr>
          <p:nvPr/>
        </p:nvCxnSpPr>
        <p:spPr>
          <a:xfrm flipV="1">
            <a:off x="986093"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BCD191B-8454-AA4D-8C99-4C3F7B46A1AF}"/>
              </a:ext>
            </a:extLst>
          </p:cNvPr>
          <p:cNvCxnSpPr>
            <a:cxnSpLocks/>
            <a:stCxn id="166" idx="0"/>
            <a:endCxn id="165" idx="2"/>
          </p:cNvCxnSpPr>
          <p:nvPr/>
        </p:nvCxnSpPr>
        <p:spPr>
          <a:xfrm flipV="1">
            <a:off x="986093" y="6013904"/>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1902ACF-9081-6E48-B194-F05F08156E5F}"/>
              </a:ext>
            </a:extLst>
          </p:cNvPr>
          <p:cNvCxnSpPr>
            <a:cxnSpLocks/>
            <a:stCxn id="167" idx="0"/>
            <a:endCxn id="164" idx="2"/>
          </p:cNvCxnSpPr>
          <p:nvPr/>
        </p:nvCxnSpPr>
        <p:spPr>
          <a:xfrm flipV="1">
            <a:off x="1388865"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A2E554CB-B4D9-0046-874D-0A5F48025710}"/>
              </a:ext>
            </a:extLst>
          </p:cNvPr>
          <p:cNvCxnSpPr>
            <a:cxnSpLocks/>
            <a:stCxn id="167" idx="0"/>
            <a:endCxn id="165" idx="2"/>
          </p:cNvCxnSpPr>
          <p:nvPr/>
        </p:nvCxnSpPr>
        <p:spPr>
          <a:xfrm flipV="1">
            <a:off x="1388865"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60CFDF6-E022-124B-964C-F05E062EF0D0}"/>
              </a:ext>
            </a:extLst>
          </p:cNvPr>
          <p:cNvCxnSpPr>
            <a:cxnSpLocks/>
            <a:stCxn id="168" idx="0"/>
            <a:endCxn id="165" idx="2"/>
          </p:cNvCxnSpPr>
          <p:nvPr/>
        </p:nvCxnSpPr>
        <p:spPr>
          <a:xfrm flipV="1">
            <a:off x="1791637"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AF856C2-8350-E049-BF03-5B028D1D08A3}"/>
              </a:ext>
            </a:extLst>
          </p:cNvPr>
          <p:cNvCxnSpPr>
            <a:cxnSpLocks/>
            <a:stCxn id="168" idx="0"/>
            <a:endCxn id="163" idx="2"/>
          </p:cNvCxnSpPr>
          <p:nvPr/>
        </p:nvCxnSpPr>
        <p:spPr>
          <a:xfrm flipH="1" flipV="1">
            <a:off x="986093" y="6013904"/>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192A4A8-EDE7-6542-8267-4342E83B1F20}"/>
              </a:ext>
            </a:extLst>
          </p:cNvPr>
          <p:cNvCxnSpPr>
            <a:cxnSpLocks/>
            <a:stCxn id="168" idx="0"/>
            <a:endCxn id="164" idx="2"/>
          </p:cNvCxnSpPr>
          <p:nvPr/>
        </p:nvCxnSpPr>
        <p:spPr>
          <a:xfrm flipH="1" flipV="1">
            <a:off x="1388865"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45DFAE1-F725-0546-99CD-59D11EDF816C}"/>
              </a:ext>
            </a:extLst>
          </p:cNvPr>
          <p:cNvCxnSpPr>
            <a:cxnSpLocks/>
            <a:stCxn id="167" idx="0"/>
            <a:endCxn id="163" idx="2"/>
          </p:cNvCxnSpPr>
          <p:nvPr/>
        </p:nvCxnSpPr>
        <p:spPr>
          <a:xfrm flipH="1" flipV="1">
            <a:off x="986093"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50EFFFBD-B170-D74F-B35F-23BD9A67B566}"/>
              </a:ext>
            </a:extLst>
          </p:cNvPr>
          <p:cNvCxnSpPr>
            <a:cxnSpLocks/>
            <a:stCxn id="163" idx="0"/>
            <a:endCxn id="151" idx="2"/>
          </p:cNvCxnSpPr>
          <p:nvPr/>
        </p:nvCxnSpPr>
        <p:spPr>
          <a:xfrm flipV="1">
            <a:off x="986093"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F5CA454-DC2A-6843-9F77-BE3613E05687}"/>
              </a:ext>
            </a:extLst>
          </p:cNvPr>
          <p:cNvCxnSpPr>
            <a:cxnSpLocks/>
            <a:stCxn id="164" idx="0"/>
            <a:endCxn id="151" idx="2"/>
          </p:cNvCxnSpPr>
          <p:nvPr/>
        </p:nvCxnSpPr>
        <p:spPr>
          <a:xfrm flipV="1">
            <a:off x="1388865"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C3F8D68-32E7-3E4A-ACCA-5E722A36C90A}"/>
              </a:ext>
            </a:extLst>
          </p:cNvPr>
          <p:cNvCxnSpPr>
            <a:cxnSpLocks/>
            <a:stCxn id="165" idx="0"/>
            <a:endCxn id="151" idx="2"/>
          </p:cNvCxnSpPr>
          <p:nvPr/>
        </p:nvCxnSpPr>
        <p:spPr>
          <a:xfrm flipV="1">
            <a:off x="1791637" y="5270595"/>
            <a:ext cx="483900"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4B52709-1A56-9942-8573-19A7CD6DD94E}"/>
              </a:ext>
            </a:extLst>
          </p:cNvPr>
          <p:cNvCxnSpPr>
            <a:cxnSpLocks/>
            <a:stCxn id="163" idx="0"/>
            <a:endCxn id="152" idx="2"/>
          </p:cNvCxnSpPr>
          <p:nvPr/>
        </p:nvCxnSpPr>
        <p:spPr>
          <a:xfrm flipV="1">
            <a:off x="986093"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C3B0E14E-AC2C-554E-BFA9-572F01ADF6CE}"/>
              </a:ext>
            </a:extLst>
          </p:cNvPr>
          <p:cNvCxnSpPr>
            <a:cxnSpLocks/>
            <a:stCxn id="164" idx="0"/>
            <a:endCxn id="152" idx="2"/>
          </p:cNvCxnSpPr>
          <p:nvPr/>
        </p:nvCxnSpPr>
        <p:spPr>
          <a:xfrm flipV="1">
            <a:off x="1388865"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D01F115-D6E7-0A4C-AE99-7C13034CA50B}"/>
              </a:ext>
            </a:extLst>
          </p:cNvPr>
          <p:cNvCxnSpPr>
            <a:cxnSpLocks/>
            <a:stCxn id="165" idx="0"/>
            <a:endCxn id="152" idx="2"/>
          </p:cNvCxnSpPr>
          <p:nvPr/>
        </p:nvCxnSpPr>
        <p:spPr>
          <a:xfrm flipV="1">
            <a:off x="1791637"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F5549B08-C823-3645-817B-EC869E6C54E1}"/>
              </a:ext>
            </a:extLst>
          </p:cNvPr>
          <p:cNvCxnSpPr>
            <a:cxnSpLocks/>
            <a:stCxn id="163" idx="0"/>
            <a:endCxn id="153" idx="2"/>
          </p:cNvCxnSpPr>
          <p:nvPr/>
        </p:nvCxnSpPr>
        <p:spPr>
          <a:xfrm flipV="1">
            <a:off x="986093" y="5270595"/>
            <a:ext cx="2094988"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A8741FB-D5AF-5E46-9356-AB36A7169EFF}"/>
              </a:ext>
            </a:extLst>
          </p:cNvPr>
          <p:cNvCxnSpPr>
            <a:cxnSpLocks/>
            <a:stCxn id="164" idx="0"/>
            <a:endCxn id="153" idx="2"/>
          </p:cNvCxnSpPr>
          <p:nvPr/>
        </p:nvCxnSpPr>
        <p:spPr>
          <a:xfrm flipV="1">
            <a:off x="1388865"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2346F32-C2F6-FF4B-8F5E-DB4E895B9604}"/>
              </a:ext>
            </a:extLst>
          </p:cNvPr>
          <p:cNvCxnSpPr>
            <a:cxnSpLocks/>
            <a:stCxn id="165" idx="0"/>
            <a:endCxn id="153" idx="2"/>
          </p:cNvCxnSpPr>
          <p:nvPr/>
        </p:nvCxnSpPr>
        <p:spPr>
          <a:xfrm flipV="1">
            <a:off x="1791637"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0B1EBE9E-F165-EA4C-9F1B-BAAAF3F3C836}"/>
              </a:ext>
            </a:extLst>
          </p:cNvPr>
          <p:cNvSpPr/>
          <p:nvPr/>
        </p:nvSpPr>
        <p:spPr>
          <a:xfrm>
            <a:off x="658813" y="3162583"/>
            <a:ext cx="10923587" cy="1542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6480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F65220-BA5A-439A-9C15-45713E21145D}"/>
              </a:ext>
            </a:extLst>
          </p:cNvPr>
          <p:cNvSpPr>
            <a:spLocks noGrp="1"/>
          </p:cNvSpPr>
          <p:nvPr>
            <p:ph type="title"/>
          </p:nvPr>
        </p:nvSpPr>
        <p:spPr/>
        <p:txBody>
          <a:bodyPr/>
          <a:lstStyle/>
          <a:p>
            <a:r>
              <a:rPr lang="en-US" dirty="0"/>
              <a:t>Pretraining through </a:t>
            </a:r>
            <a:r>
              <a:rPr lang="en-US" altLang="zh-CN" dirty="0"/>
              <a:t>LM</a:t>
            </a:r>
            <a:endParaRPr lang="zh-CN" altLang="en-US" dirty="0"/>
          </a:p>
        </p:txBody>
      </p:sp>
      <p:sp>
        <p:nvSpPr>
          <p:cNvPr id="4" name="灯片编号占位符 3">
            <a:extLst>
              <a:ext uri="{FF2B5EF4-FFF2-40B4-BE49-F238E27FC236}">
                <a16:creationId xmlns:a16="http://schemas.microsoft.com/office/drawing/2014/main" id="{F7F56A51-D2EC-4A31-A296-0B7723ABE3F6}"/>
              </a:ext>
            </a:extLst>
          </p:cNvPr>
          <p:cNvSpPr>
            <a:spLocks noGrp="1"/>
          </p:cNvSpPr>
          <p:nvPr>
            <p:ph type="sldNum" sz="quarter" idx="12"/>
          </p:nvPr>
        </p:nvSpPr>
        <p:spPr/>
        <p:txBody>
          <a:bodyPr/>
          <a:lstStyle/>
          <a:p>
            <a:fld id="{DC8BB421-126E-41CB-B73A-69D52E98CAE3}" type="slidenum">
              <a:rPr lang="zh-CN" altLang="en-US" smtClean="0"/>
              <a:t>54</a:t>
            </a:fld>
            <a:endParaRPr lang="zh-CN" altLang="en-US" dirty="0"/>
          </a:p>
        </p:txBody>
      </p:sp>
      <p:sp>
        <p:nvSpPr>
          <p:cNvPr id="12" name="内容占位符 11">
            <a:extLst>
              <a:ext uri="{FF2B5EF4-FFF2-40B4-BE49-F238E27FC236}">
                <a16:creationId xmlns:a16="http://schemas.microsoft.com/office/drawing/2014/main" id="{D7C8E232-624F-4F31-B5B0-BE844CB3A4FE}"/>
              </a:ext>
            </a:extLst>
          </p:cNvPr>
          <p:cNvSpPr>
            <a:spLocks noGrp="1" noChangeAspect="1"/>
          </p:cNvSpPr>
          <p:nvPr>
            <p:ph idx="1"/>
          </p:nvPr>
        </p:nvSpPr>
        <p:spPr>
          <a:xfrm>
            <a:off x="517525" y="1108433"/>
            <a:ext cx="11064875" cy="1545557"/>
          </a:xfrm>
        </p:spPr>
        <p:txBody>
          <a:bodyPr>
            <a:noAutofit/>
          </a:bodyPr>
          <a:lstStyle/>
          <a:p>
            <a:r>
              <a:rPr lang="en-US" altLang="zh-CN" dirty="0"/>
              <a:t>Each output is computed independently of the others using only information seen earlier in the context,</a:t>
            </a:r>
            <a:r>
              <a:rPr lang="en-US" altLang="zh-CN" dirty="0">
                <a:solidFill>
                  <a:srgbClr val="FF0000"/>
                </a:solidFill>
              </a:rPr>
              <a:t> ignoring potentially useful information located to the right of each tagging decision</a:t>
            </a:r>
            <a:r>
              <a:rPr lang="en-US" altLang="zh-CN" dirty="0"/>
              <a:t>.</a:t>
            </a:r>
            <a:endParaRPr lang="zh-CN" altLang="en-US" dirty="0"/>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698E1601-4942-45A2-A597-3BBB619A6EAA}"/>
                  </a:ext>
                </a:extLst>
              </p:cNvPr>
              <p:cNvSpPr/>
              <p:nvPr/>
            </p:nvSpPr>
            <p:spPr>
              <a:xfrm>
                <a:off x="3293325" y="2732284"/>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5" name="矩形: 圆角 4">
                <a:extLst>
                  <a:ext uri="{FF2B5EF4-FFF2-40B4-BE49-F238E27FC236}">
                    <a16:creationId xmlns:a16="http://schemas.microsoft.com/office/drawing/2014/main" id="{698E1601-4942-45A2-A597-3BBB619A6EAA}"/>
                  </a:ext>
                </a:extLst>
              </p:cNvPr>
              <p:cNvSpPr>
                <a:spLocks noRot="1" noChangeAspect="1" noMove="1" noResize="1" noEditPoints="1" noAdjustHandles="1" noChangeArrowheads="1" noChangeShapeType="1" noTextEdit="1"/>
              </p:cNvSpPr>
              <p:nvPr/>
            </p:nvSpPr>
            <p:spPr>
              <a:xfrm>
                <a:off x="3293325" y="2732284"/>
                <a:ext cx="512956" cy="802655"/>
              </a:xfrm>
              <a:prstGeom prst="roundRect">
                <a:avLst/>
              </a:prstGeom>
              <a:blipFill>
                <a:blip r:embed="rId3"/>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65E3C3CD-F2C3-4C35-AC7A-450833365FF9}"/>
                  </a:ext>
                </a:extLst>
              </p:cNvPr>
              <p:cNvSpPr/>
              <p:nvPr/>
            </p:nvSpPr>
            <p:spPr>
              <a:xfrm>
                <a:off x="4661208" y="2732284"/>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2</m:t>
                          </m:r>
                        </m:sub>
                      </m:sSub>
                    </m:oMath>
                  </m:oMathPara>
                </a14:m>
                <a:endParaRPr lang="zh-CN" altLang="en-US" sz="2400" dirty="0">
                  <a:solidFill>
                    <a:schemeClr val="tx1"/>
                  </a:solidFill>
                </a:endParaRPr>
              </a:p>
            </p:txBody>
          </p:sp>
        </mc:Choice>
        <mc:Fallback xmlns="">
          <p:sp>
            <p:nvSpPr>
              <p:cNvPr id="7" name="矩形: 圆角 6">
                <a:extLst>
                  <a:ext uri="{FF2B5EF4-FFF2-40B4-BE49-F238E27FC236}">
                    <a16:creationId xmlns:a16="http://schemas.microsoft.com/office/drawing/2014/main" id="{65E3C3CD-F2C3-4C35-AC7A-450833365FF9}"/>
                  </a:ext>
                </a:extLst>
              </p:cNvPr>
              <p:cNvSpPr>
                <a:spLocks noRot="1" noChangeAspect="1" noMove="1" noResize="1" noEditPoints="1" noAdjustHandles="1" noChangeArrowheads="1" noChangeShapeType="1" noTextEdit="1"/>
              </p:cNvSpPr>
              <p:nvPr/>
            </p:nvSpPr>
            <p:spPr>
              <a:xfrm>
                <a:off x="4661208" y="2732284"/>
                <a:ext cx="512956" cy="802655"/>
              </a:xfrm>
              <a:prstGeom prst="roundRect">
                <a:avLst/>
              </a:prstGeom>
              <a:blipFill>
                <a:blip r:embed="rId4"/>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E75D8005-711A-4E9F-849F-DBDBF79B1313}"/>
                  </a:ext>
                </a:extLst>
              </p:cNvPr>
              <p:cNvSpPr/>
              <p:nvPr/>
            </p:nvSpPr>
            <p:spPr>
              <a:xfrm>
                <a:off x="6029091" y="2732284"/>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3</m:t>
                          </m:r>
                        </m:sub>
                      </m:sSub>
                    </m:oMath>
                  </m:oMathPara>
                </a14:m>
                <a:endParaRPr lang="zh-CN" altLang="en-US" sz="2400" dirty="0">
                  <a:solidFill>
                    <a:schemeClr val="tx1"/>
                  </a:solidFill>
                </a:endParaRPr>
              </a:p>
            </p:txBody>
          </p:sp>
        </mc:Choice>
        <mc:Fallback xmlns="">
          <p:sp>
            <p:nvSpPr>
              <p:cNvPr id="8" name="矩形: 圆角 7">
                <a:extLst>
                  <a:ext uri="{FF2B5EF4-FFF2-40B4-BE49-F238E27FC236}">
                    <a16:creationId xmlns:a16="http://schemas.microsoft.com/office/drawing/2014/main" id="{E75D8005-711A-4E9F-849F-DBDBF79B1313}"/>
                  </a:ext>
                </a:extLst>
              </p:cNvPr>
              <p:cNvSpPr>
                <a:spLocks noRot="1" noChangeAspect="1" noMove="1" noResize="1" noEditPoints="1" noAdjustHandles="1" noChangeArrowheads="1" noChangeShapeType="1" noTextEdit="1"/>
              </p:cNvSpPr>
              <p:nvPr/>
            </p:nvSpPr>
            <p:spPr>
              <a:xfrm>
                <a:off x="6029091" y="2732284"/>
                <a:ext cx="512956" cy="802655"/>
              </a:xfrm>
              <a:prstGeom prst="roundRect">
                <a:avLst/>
              </a:prstGeom>
              <a:blipFill>
                <a:blip r:embed="rId5"/>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E8D78367-04E5-4CC1-9E35-90D0EDF9DC2A}"/>
                  </a:ext>
                </a:extLst>
              </p:cNvPr>
              <p:cNvSpPr/>
              <p:nvPr/>
            </p:nvSpPr>
            <p:spPr>
              <a:xfrm>
                <a:off x="7396974" y="2732284"/>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4</m:t>
                          </m:r>
                        </m:sub>
                      </m:sSub>
                    </m:oMath>
                  </m:oMathPara>
                </a14:m>
                <a:endParaRPr lang="zh-CN" altLang="en-US" sz="2400" dirty="0">
                  <a:solidFill>
                    <a:schemeClr val="tx1"/>
                  </a:solidFill>
                </a:endParaRPr>
              </a:p>
            </p:txBody>
          </p:sp>
        </mc:Choice>
        <mc:Fallback xmlns="">
          <p:sp>
            <p:nvSpPr>
              <p:cNvPr id="9" name="矩形: 圆角 8">
                <a:extLst>
                  <a:ext uri="{FF2B5EF4-FFF2-40B4-BE49-F238E27FC236}">
                    <a16:creationId xmlns:a16="http://schemas.microsoft.com/office/drawing/2014/main" id="{E8D78367-04E5-4CC1-9E35-90D0EDF9DC2A}"/>
                  </a:ext>
                </a:extLst>
              </p:cNvPr>
              <p:cNvSpPr>
                <a:spLocks noRot="1" noChangeAspect="1" noMove="1" noResize="1" noEditPoints="1" noAdjustHandles="1" noChangeArrowheads="1" noChangeShapeType="1" noTextEdit="1"/>
              </p:cNvSpPr>
              <p:nvPr/>
            </p:nvSpPr>
            <p:spPr>
              <a:xfrm>
                <a:off x="7396974" y="2732284"/>
                <a:ext cx="512956" cy="802655"/>
              </a:xfrm>
              <a:prstGeom prst="roundRect">
                <a:avLst/>
              </a:prstGeom>
              <a:blipFill>
                <a:blip r:embed="rId6"/>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7C0A6B2F-D4ED-441A-98D1-7AC8A47C16CC}"/>
                  </a:ext>
                </a:extLst>
              </p:cNvPr>
              <p:cNvSpPr/>
              <p:nvPr/>
            </p:nvSpPr>
            <p:spPr>
              <a:xfrm>
                <a:off x="8764857" y="2732284"/>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5</m:t>
                          </m:r>
                        </m:sub>
                      </m:sSub>
                    </m:oMath>
                  </m:oMathPara>
                </a14:m>
                <a:endParaRPr lang="zh-CN" altLang="en-US" sz="2400" dirty="0">
                  <a:solidFill>
                    <a:schemeClr val="tx1"/>
                  </a:solidFill>
                </a:endParaRPr>
              </a:p>
            </p:txBody>
          </p:sp>
        </mc:Choice>
        <mc:Fallback xmlns="">
          <p:sp>
            <p:nvSpPr>
              <p:cNvPr id="10" name="矩形: 圆角 9">
                <a:extLst>
                  <a:ext uri="{FF2B5EF4-FFF2-40B4-BE49-F238E27FC236}">
                    <a16:creationId xmlns:a16="http://schemas.microsoft.com/office/drawing/2014/main" id="{7C0A6B2F-D4ED-441A-98D1-7AC8A47C16CC}"/>
                  </a:ext>
                </a:extLst>
              </p:cNvPr>
              <p:cNvSpPr>
                <a:spLocks noRot="1" noChangeAspect="1" noMove="1" noResize="1" noEditPoints="1" noAdjustHandles="1" noChangeArrowheads="1" noChangeShapeType="1" noTextEdit="1"/>
              </p:cNvSpPr>
              <p:nvPr/>
            </p:nvSpPr>
            <p:spPr>
              <a:xfrm>
                <a:off x="8764857" y="2732284"/>
                <a:ext cx="512956" cy="802655"/>
              </a:xfrm>
              <a:prstGeom prst="roundRect">
                <a:avLst/>
              </a:prstGeom>
              <a:blipFill>
                <a:blip r:embed="rId7"/>
                <a:stretch>
                  <a:fillRect/>
                </a:stretch>
              </a:blipFill>
              <a:ln w="38100"/>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675214A-F012-44C7-9BDC-70A43A06F1B0}"/>
              </a:ext>
            </a:extLst>
          </p:cNvPr>
          <p:cNvSpPr/>
          <p:nvPr/>
        </p:nvSpPr>
        <p:spPr>
          <a:xfrm>
            <a:off x="2419813" y="3947535"/>
            <a:ext cx="7649737" cy="1271240"/>
          </a:xfrm>
          <a:prstGeom prst="roundRect">
            <a:avLst>
              <a:gd name="adj" fmla="val 10173"/>
            </a:avLst>
          </a:prstGeom>
          <a:solidFill>
            <a:schemeClr val="bg2">
              <a:lumMod val="9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B5703B4-5C9C-417A-907B-4299328E0025}"/>
              </a:ext>
            </a:extLst>
          </p:cNvPr>
          <p:cNvSpPr/>
          <p:nvPr/>
        </p:nvSpPr>
        <p:spPr>
          <a:xfrm>
            <a:off x="3126056" y="4347864"/>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1E9C60D-649D-4BB2-B84A-CC7C1DE1974C}"/>
              </a:ext>
            </a:extLst>
          </p:cNvPr>
          <p:cNvSpPr/>
          <p:nvPr/>
        </p:nvSpPr>
        <p:spPr>
          <a:xfrm>
            <a:off x="4493939" y="4347864"/>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F0FD16A-0967-401D-80E0-AF801460CCF2}"/>
              </a:ext>
            </a:extLst>
          </p:cNvPr>
          <p:cNvSpPr/>
          <p:nvPr/>
        </p:nvSpPr>
        <p:spPr>
          <a:xfrm>
            <a:off x="5861822" y="4347864"/>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928351B-F9F1-4ADD-A4DA-E6F1B5A7F102}"/>
              </a:ext>
            </a:extLst>
          </p:cNvPr>
          <p:cNvSpPr/>
          <p:nvPr/>
        </p:nvSpPr>
        <p:spPr>
          <a:xfrm>
            <a:off x="7229705" y="4347864"/>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B439961-3722-47DC-AF71-0412E9AEAFE3}"/>
              </a:ext>
            </a:extLst>
          </p:cNvPr>
          <p:cNvSpPr/>
          <p:nvPr/>
        </p:nvSpPr>
        <p:spPr>
          <a:xfrm>
            <a:off x="8597588" y="4347864"/>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15B67AAD-8F7C-470A-A280-4378ABCB6CF6}"/>
              </a:ext>
            </a:extLst>
          </p:cNvPr>
          <p:cNvCxnSpPr>
            <a:stCxn id="11" idx="0"/>
            <a:endCxn id="5" idx="2"/>
          </p:cNvCxnSpPr>
          <p:nvPr/>
        </p:nvCxnSpPr>
        <p:spPr>
          <a:xfrm flipV="1">
            <a:off x="3549803" y="3534939"/>
            <a:ext cx="0" cy="8129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9106684-00C6-42C5-9882-AA18492219F4}"/>
              </a:ext>
            </a:extLst>
          </p:cNvPr>
          <p:cNvCxnSpPr>
            <a:cxnSpLocks/>
            <a:stCxn id="13" idx="0"/>
            <a:endCxn id="7" idx="2"/>
          </p:cNvCxnSpPr>
          <p:nvPr/>
        </p:nvCxnSpPr>
        <p:spPr>
          <a:xfrm flipV="1">
            <a:off x="4917686" y="3534939"/>
            <a:ext cx="0" cy="8129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CF437FC-54A0-4CB5-8D26-3CC10B719B9F}"/>
              </a:ext>
            </a:extLst>
          </p:cNvPr>
          <p:cNvCxnSpPr>
            <a:cxnSpLocks/>
            <a:stCxn id="14" idx="0"/>
            <a:endCxn id="8" idx="2"/>
          </p:cNvCxnSpPr>
          <p:nvPr/>
        </p:nvCxnSpPr>
        <p:spPr>
          <a:xfrm flipV="1">
            <a:off x="6285569" y="3534939"/>
            <a:ext cx="0" cy="8129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5561E1D-D206-4223-9A99-BC5B76173AC3}"/>
              </a:ext>
            </a:extLst>
          </p:cNvPr>
          <p:cNvCxnSpPr>
            <a:cxnSpLocks/>
            <a:stCxn id="15" idx="0"/>
            <a:endCxn id="9" idx="2"/>
          </p:cNvCxnSpPr>
          <p:nvPr/>
        </p:nvCxnSpPr>
        <p:spPr>
          <a:xfrm flipV="1">
            <a:off x="7653452" y="3534939"/>
            <a:ext cx="0" cy="8129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B15596A-4D08-45ED-98A1-8C62E4B71000}"/>
              </a:ext>
            </a:extLst>
          </p:cNvPr>
          <p:cNvCxnSpPr>
            <a:cxnSpLocks/>
            <a:stCxn id="16" idx="0"/>
            <a:endCxn id="10" idx="2"/>
          </p:cNvCxnSpPr>
          <p:nvPr/>
        </p:nvCxnSpPr>
        <p:spPr>
          <a:xfrm flipV="1">
            <a:off x="9021335" y="3534939"/>
            <a:ext cx="0" cy="8129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圆角 30">
                <a:extLst>
                  <a:ext uri="{FF2B5EF4-FFF2-40B4-BE49-F238E27FC236}">
                    <a16:creationId xmlns:a16="http://schemas.microsoft.com/office/drawing/2014/main" id="{485BEDFA-0363-4D9F-AB48-216F9F502AC5}"/>
                  </a:ext>
                </a:extLst>
              </p:cNvPr>
              <p:cNvSpPr/>
              <p:nvPr/>
            </p:nvSpPr>
            <p:spPr>
              <a:xfrm>
                <a:off x="3293325" y="5819825"/>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31" name="矩形: 圆角 30">
                <a:extLst>
                  <a:ext uri="{FF2B5EF4-FFF2-40B4-BE49-F238E27FC236}">
                    <a16:creationId xmlns:a16="http://schemas.microsoft.com/office/drawing/2014/main" id="{485BEDFA-0363-4D9F-AB48-216F9F502AC5}"/>
                  </a:ext>
                </a:extLst>
              </p:cNvPr>
              <p:cNvSpPr>
                <a:spLocks noRot="1" noChangeAspect="1" noMove="1" noResize="1" noEditPoints="1" noAdjustHandles="1" noChangeArrowheads="1" noChangeShapeType="1" noTextEdit="1"/>
              </p:cNvSpPr>
              <p:nvPr/>
            </p:nvSpPr>
            <p:spPr>
              <a:xfrm>
                <a:off x="3293325" y="5819825"/>
                <a:ext cx="512956" cy="802655"/>
              </a:xfrm>
              <a:prstGeom prst="roundRect">
                <a:avLst/>
              </a:prstGeom>
              <a:blipFill>
                <a:blip r:embed="rId8"/>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圆角 31">
                <a:extLst>
                  <a:ext uri="{FF2B5EF4-FFF2-40B4-BE49-F238E27FC236}">
                    <a16:creationId xmlns:a16="http://schemas.microsoft.com/office/drawing/2014/main" id="{784D7E1E-E320-4754-90EA-09CC2AEB146E}"/>
                  </a:ext>
                </a:extLst>
              </p:cNvPr>
              <p:cNvSpPr/>
              <p:nvPr/>
            </p:nvSpPr>
            <p:spPr>
              <a:xfrm>
                <a:off x="4661208" y="5819825"/>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2</m:t>
                          </m:r>
                        </m:sub>
                      </m:sSub>
                    </m:oMath>
                  </m:oMathPara>
                </a14:m>
                <a:endParaRPr lang="zh-CN" altLang="en-US" sz="2400" dirty="0">
                  <a:solidFill>
                    <a:schemeClr val="tx1"/>
                  </a:solidFill>
                </a:endParaRPr>
              </a:p>
            </p:txBody>
          </p:sp>
        </mc:Choice>
        <mc:Fallback xmlns="">
          <p:sp>
            <p:nvSpPr>
              <p:cNvPr id="32" name="矩形: 圆角 31">
                <a:extLst>
                  <a:ext uri="{FF2B5EF4-FFF2-40B4-BE49-F238E27FC236}">
                    <a16:creationId xmlns:a16="http://schemas.microsoft.com/office/drawing/2014/main" id="{784D7E1E-E320-4754-90EA-09CC2AEB146E}"/>
                  </a:ext>
                </a:extLst>
              </p:cNvPr>
              <p:cNvSpPr>
                <a:spLocks noRot="1" noChangeAspect="1" noMove="1" noResize="1" noEditPoints="1" noAdjustHandles="1" noChangeArrowheads="1" noChangeShapeType="1" noTextEdit="1"/>
              </p:cNvSpPr>
              <p:nvPr/>
            </p:nvSpPr>
            <p:spPr>
              <a:xfrm>
                <a:off x="4661208" y="5819825"/>
                <a:ext cx="512956" cy="802655"/>
              </a:xfrm>
              <a:prstGeom prst="roundRect">
                <a:avLst/>
              </a:prstGeom>
              <a:blipFill>
                <a:blip r:embed="rId9"/>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圆角 32">
                <a:extLst>
                  <a:ext uri="{FF2B5EF4-FFF2-40B4-BE49-F238E27FC236}">
                    <a16:creationId xmlns:a16="http://schemas.microsoft.com/office/drawing/2014/main" id="{B89A92F3-269E-4623-8BA2-BA35CC3D3C73}"/>
                  </a:ext>
                </a:extLst>
              </p:cNvPr>
              <p:cNvSpPr/>
              <p:nvPr/>
            </p:nvSpPr>
            <p:spPr>
              <a:xfrm>
                <a:off x="6029091" y="5819825"/>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3</m:t>
                          </m:r>
                        </m:sub>
                      </m:sSub>
                    </m:oMath>
                  </m:oMathPara>
                </a14:m>
                <a:endParaRPr lang="zh-CN" altLang="en-US" sz="2400" dirty="0">
                  <a:solidFill>
                    <a:schemeClr val="tx1"/>
                  </a:solidFill>
                </a:endParaRPr>
              </a:p>
            </p:txBody>
          </p:sp>
        </mc:Choice>
        <mc:Fallback xmlns="">
          <p:sp>
            <p:nvSpPr>
              <p:cNvPr id="33" name="矩形: 圆角 32">
                <a:extLst>
                  <a:ext uri="{FF2B5EF4-FFF2-40B4-BE49-F238E27FC236}">
                    <a16:creationId xmlns:a16="http://schemas.microsoft.com/office/drawing/2014/main" id="{B89A92F3-269E-4623-8BA2-BA35CC3D3C73}"/>
                  </a:ext>
                </a:extLst>
              </p:cNvPr>
              <p:cNvSpPr>
                <a:spLocks noRot="1" noChangeAspect="1" noMove="1" noResize="1" noEditPoints="1" noAdjustHandles="1" noChangeArrowheads="1" noChangeShapeType="1" noTextEdit="1"/>
              </p:cNvSpPr>
              <p:nvPr/>
            </p:nvSpPr>
            <p:spPr>
              <a:xfrm>
                <a:off x="6029091" y="5819825"/>
                <a:ext cx="512956" cy="802655"/>
              </a:xfrm>
              <a:prstGeom prst="roundRect">
                <a:avLst/>
              </a:prstGeom>
              <a:blipFill>
                <a:blip r:embed="rId10"/>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圆角 33">
                <a:extLst>
                  <a:ext uri="{FF2B5EF4-FFF2-40B4-BE49-F238E27FC236}">
                    <a16:creationId xmlns:a16="http://schemas.microsoft.com/office/drawing/2014/main" id="{E64D4654-18F4-426D-9E2B-10EE12B976AE}"/>
                  </a:ext>
                </a:extLst>
              </p:cNvPr>
              <p:cNvSpPr/>
              <p:nvPr/>
            </p:nvSpPr>
            <p:spPr>
              <a:xfrm>
                <a:off x="7396974" y="5819825"/>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4</m:t>
                          </m:r>
                        </m:sub>
                      </m:sSub>
                    </m:oMath>
                  </m:oMathPara>
                </a14:m>
                <a:endParaRPr lang="zh-CN" altLang="en-US" sz="2400" dirty="0">
                  <a:solidFill>
                    <a:schemeClr val="tx1"/>
                  </a:solidFill>
                </a:endParaRPr>
              </a:p>
            </p:txBody>
          </p:sp>
        </mc:Choice>
        <mc:Fallback xmlns="">
          <p:sp>
            <p:nvSpPr>
              <p:cNvPr id="34" name="矩形: 圆角 33">
                <a:extLst>
                  <a:ext uri="{FF2B5EF4-FFF2-40B4-BE49-F238E27FC236}">
                    <a16:creationId xmlns:a16="http://schemas.microsoft.com/office/drawing/2014/main" id="{E64D4654-18F4-426D-9E2B-10EE12B976AE}"/>
                  </a:ext>
                </a:extLst>
              </p:cNvPr>
              <p:cNvSpPr>
                <a:spLocks noRot="1" noChangeAspect="1" noMove="1" noResize="1" noEditPoints="1" noAdjustHandles="1" noChangeArrowheads="1" noChangeShapeType="1" noTextEdit="1"/>
              </p:cNvSpPr>
              <p:nvPr/>
            </p:nvSpPr>
            <p:spPr>
              <a:xfrm>
                <a:off x="7396974" y="5819825"/>
                <a:ext cx="512956" cy="802655"/>
              </a:xfrm>
              <a:prstGeom prst="roundRect">
                <a:avLst/>
              </a:prstGeom>
              <a:blipFill>
                <a:blip r:embed="rId11"/>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圆角 34">
                <a:extLst>
                  <a:ext uri="{FF2B5EF4-FFF2-40B4-BE49-F238E27FC236}">
                    <a16:creationId xmlns:a16="http://schemas.microsoft.com/office/drawing/2014/main" id="{51063B3E-28A5-4FF2-8FFF-1381D200D409}"/>
                  </a:ext>
                </a:extLst>
              </p:cNvPr>
              <p:cNvSpPr/>
              <p:nvPr/>
            </p:nvSpPr>
            <p:spPr>
              <a:xfrm>
                <a:off x="8764857" y="5819825"/>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5</m:t>
                          </m:r>
                        </m:sub>
                      </m:sSub>
                    </m:oMath>
                  </m:oMathPara>
                </a14:m>
                <a:endParaRPr lang="zh-CN" altLang="en-US" sz="2400" dirty="0">
                  <a:solidFill>
                    <a:schemeClr val="tx1"/>
                  </a:solidFill>
                </a:endParaRPr>
              </a:p>
            </p:txBody>
          </p:sp>
        </mc:Choice>
        <mc:Fallback xmlns="">
          <p:sp>
            <p:nvSpPr>
              <p:cNvPr id="35" name="矩形: 圆角 34">
                <a:extLst>
                  <a:ext uri="{FF2B5EF4-FFF2-40B4-BE49-F238E27FC236}">
                    <a16:creationId xmlns:a16="http://schemas.microsoft.com/office/drawing/2014/main" id="{51063B3E-28A5-4FF2-8FFF-1381D200D409}"/>
                  </a:ext>
                </a:extLst>
              </p:cNvPr>
              <p:cNvSpPr>
                <a:spLocks noRot="1" noChangeAspect="1" noMove="1" noResize="1" noEditPoints="1" noAdjustHandles="1" noChangeArrowheads="1" noChangeShapeType="1" noTextEdit="1"/>
              </p:cNvSpPr>
              <p:nvPr/>
            </p:nvSpPr>
            <p:spPr>
              <a:xfrm>
                <a:off x="8764857" y="5819825"/>
                <a:ext cx="512956" cy="802655"/>
              </a:xfrm>
              <a:prstGeom prst="roundRect">
                <a:avLst/>
              </a:prstGeom>
              <a:blipFill>
                <a:blip r:embed="rId12"/>
                <a:stretch>
                  <a:fillRect/>
                </a:stretch>
              </a:blipFill>
              <a:ln w="38100"/>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2AC26C05-0220-4EAA-9050-F3017C06A30D}"/>
              </a:ext>
            </a:extLst>
          </p:cNvPr>
          <p:cNvCxnSpPr>
            <a:cxnSpLocks/>
            <a:stCxn id="31" idx="0"/>
            <a:endCxn id="11" idx="2"/>
          </p:cNvCxnSpPr>
          <p:nvPr/>
        </p:nvCxnSpPr>
        <p:spPr>
          <a:xfrm flipV="1">
            <a:off x="3549803" y="4847436"/>
            <a:ext cx="0"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9151B38-75FC-4DCC-9234-729ADAFD5804}"/>
              </a:ext>
            </a:extLst>
          </p:cNvPr>
          <p:cNvCxnSpPr>
            <a:cxnSpLocks/>
            <a:stCxn id="31" idx="0"/>
            <a:endCxn id="13" idx="2"/>
          </p:cNvCxnSpPr>
          <p:nvPr/>
        </p:nvCxnSpPr>
        <p:spPr>
          <a:xfrm flipV="1">
            <a:off x="3549803" y="4847436"/>
            <a:ext cx="1367883"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8373EFD-8826-490B-ADAF-CFDD0CD2852E}"/>
              </a:ext>
            </a:extLst>
          </p:cNvPr>
          <p:cNvCxnSpPr>
            <a:cxnSpLocks/>
            <a:stCxn id="31" idx="0"/>
            <a:endCxn id="14" idx="2"/>
          </p:cNvCxnSpPr>
          <p:nvPr/>
        </p:nvCxnSpPr>
        <p:spPr>
          <a:xfrm flipV="1">
            <a:off x="3549803" y="4847436"/>
            <a:ext cx="2735766"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9E47FD9-2A9F-4E92-864C-AC5574EE9EFF}"/>
              </a:ext>
            </a:extLst>
          </p:cNvPr>
          <p:cNvCxnSpPr>
            <a:cxnSpLocks/>
            <a:stCxn id="31" idx="0"/>
            <a:endCxn id="15" idx="2"/>
          </p:cNvCxnSpPr>
          <p:nvPr/>
        </p:nvCxnSpPr>
        <p:spPr>
          <a:xfrm flipV="1">
            <a:off x="3549803" y="4847436"/>
            <a:ext cx="4103649"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03DF6E3C-4890-49DD-918E-AC7F7EFEFD97}"/>
              </a:ext>
            </a:extLst>
          </p:cNvPr>
          <p:cNvCxnSpPr>
            <a:cxnSpLocks/>
            <a:stCxn id="31" idx="0"/>
            <a:endCxn id="16" idx="2"/>
          </p:cNvCxnSpPr>
          <p:nvPr/>
        </p:nvCxnSpPr>
        <p:spPr>
          <a:xfrm flipV="1">
            <a:off x="3549803" y="4847436"/>
            <a:ext cx="5471532"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D2BD4A16-A431-45F8-A507-482D2C1F9F3D}"/>
              </a:ext>
            </a:extLst>
          </p:cNvPr>
          <p:cNvCxnSpPr>
            <a:cxnSpLocks/>
            <a:stCxn id="32" idx="0"/>
            <a:endCxn id="13" idx="2"/>
          </p:cNvCxnSpPr>
          <p:nvPr/>
        </p:nvCxnSpPr>
        <p:spPr>
          <a:xfrm flipV="1">
            <a:off x="4917686" y="4847436"/>
            <a:ext cx="0"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48400F36-5C86-48F0-9C9C-3AC1878D2BF9}"/>
              </a:ext>
            </a:extLst>
          </p:cNvPr>
          <p:cNvCxnSpPr>
            <a:cxnSpLocks/>
            <a:stCxn id="32" idx="0"/>
            <a:endCxn id="14" idx="2"/>
          </p:cNvCxnSpPr>
          <p:nvPr/>
        </p:nvCxnSpPr>
        <p:spPr>
          <a:xfrm flipV="1">
            <a:off x="4917686" y="4847436"/>
            <a:ext cx="1367883"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BCE46DB-A8F1-4554-9C59-5365D93D2E6C}"/>
              </a:ext>
            </a:extLst>
          </p:cNvPr>
          <p:cNvCxnSpPr>
            <a:cxnSpLocks/>
            <a:stCxn id="32" idx="0"/>
            <a:endCxn id="15" idx="2"/>
          </p:cNvCxnSpPr>
          <p:nvPr/>
        </p:nvCxnSpPr>
        <p:spPr>
          <a:xfrm flipV="1">
            <a:off x="4917686" y="4847436"/>
            <a:ext cx="2735766"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CB57F053-18AA-474B-9A77-06A913D77432}"/>
              </a:ext>
            </a:extLst>
          </p:cNvPr>
          <p:cNvCxnSpPr>
            <a:cxnSpLocks/>
            <a:stCxn id="32" idx="0"/>
            <a:endCxn id="16" idx="2"/>
          </p:cNvCxnSpPr>
          <p:nvPr/>
        </p:nvCxnSpPr>
        <p:spPr>
          <a:xfrm flipV="1">
            <a:off x="4917686" y="4847436"/>
            <a:ext cx="4103649"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7E7C30F2-CF19-4BD9-B56A-EF16623A0D1E}"/>
              </a:ext>
            </a:extLst>
          </p:cNvPr>
          <p:cNvCxnSpPr>
            <a:cxnSpLocks/>
            <a:stCxn id="33" idx="0"/>
            <a:endCxn id="14" idx="2"/>
          </p:cNvCxnSpPr>
          <p:nvPr/>
        </p:nvCxnSpPr>
        <p:spPr>
          <a:xfrm flipV="1">
            <a:off x="6285569" y="4847436"/>
            <a:ext cx="0"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1F5629C9-736D-4F1C-85A2-A8DBD1CA3B15}"/>
              </a:ext>
            </a:extLst>
          </p:cNvPr>
          <p:cNvCxnSpPr>
            <a:cxnSpLocks/>
            <a:stCxn id="33" idx="0"/>
            <a:endCxn id="15" idx="2"/>
          </p:cNvCxnSpPr>
          <p:nvPr/>
        </p:nvCxnSpPr>
        <p:spPr>
          <a:xfrm flipV="1">
            <a:off x="6285569" y="4847436"/>
            <a:ext cx="1367883"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2768F68D-518E-4059-A7AB-AACC2D848610}"/>
              </a:ext>
            </a:extLst>
          </p:cNvPr>
          <p:cNvCxnSpPr>
            <a:cxnSpLocks/>
            <a:stCxn id="33" idx="0"/>
            <a:endCxn id="16" idx="2"/>
          </p:cNvCxnSpPr>
          <p:nvPr/>
        </p:nvCxnSpPr>
        <p:spPr>
          <a:xfrm flipV="1">
            <a:off x="6285569" y="4847436"/>
            <a:ext cx="2735766"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8996D4B5-6A55-488F-8668-C48DC262CE79}"/>
              </a:ext>
            </a:extLst>
          </p:cNvPr>
          <p:cNvCxnSpPr>
            <a:cxnSpLocks/>
            <a:stCxn id="34" idx="0"/>
            <a:endCxn id="16" idx="2"/>
          </p:cNvCxnSpPr>
          <p:nvPr/>
        </p:nvCxnSpPr>
        <p:spPr>
          <a:xfrm flipV="1">
            <a:off x="7653452" y="4847436"/>
            <a:ext cx="1367883"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FD90F05E-25AC-474B-BE47-D23F5DEB6960}"/>
              </a:ext>
            </a:extLst>
          </p:cNvPr>
          <p:cNvCxnSpPr>
            <a:cxnSpLocks/>
            <a:stCxn id="34" idx="0"/>
            <a:endCxn id="15" idx="2"/>
          </p:cNvCxnSpPr>
          <p:nvPr/>
        </p:nvCxnSpPr>
        <p:spPr>
          <a:xfrm flipV="1">
            <a:off x="7653452" y="4847436"/>
            <a:ext cx="0"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FCA1D66D-2126-4C45-A9BF-7B0907082EB3}"/>
              </a:ext>
            </a:extLst>
          </p:cNvPr>
          <p:cNvCxnSpPr>
            <a:cxnSpLocks/>
            <a:stCxn id="35" idx="0"/>
            <a:endCxn id="16" idx="2"/>
          </p:cNvCxnSpPr>
          <p:nvPr/>
        </p:nvCxnSpPr>
        <p:spPr>
          <a:xfrm flipV="1">
            <a:off x="9021335" y="4847436"/>
            <a:ext cx="0"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C2439350-2066-4AAF-A057-201044695196}"/>
              </a:ext>
            </a:extLst>
          </p:cNvPr>
          <p:cNvSpPr txBox="1"/>
          <p:nvPr/>
        </p:nvSpPr>
        <p:spPr>
          <a:xfrm>
            <a:off x="658816" y="4259989"/>
            <a:ext cx="1760998" cy="646331"/>
          </a:xfrm>
          <a:prstGeom prst="rect">
            <a:avLst/>
          </a:prstGeom>
          <a:noFill/>
        </p:spPr>
        <p:txBody>
          <a:bodyPr wrap="square">
            <a:spAutoFit/>
          </a:bodyPr>
          <a:lstStyle/>
          <a:p>
            <a:pPr algn="ctr"/>
            <a:r>
              <a:rPr lang="en-US" altLang="zh-CN" sz="1800" b="1" i="0" u="none" strike="noStrike" baseline="0" dirty="0">
                <a:latin typeface="HelveticaNeue"/>
              </a:rPr>
              <a:t>Self-Attention</a:t>
            </a:r>
          </a:p>
          <a:p>
            <a:pPr algn="ctr"/>
            <a:r>
              <a:rPr lang="en-US" altLang="zh-CN" sz="1800" b="1" i="0" u="none" strike="noStrike" baseline="0" dirty="0">
                <a:latin typeface="HelveticaNeue"/>
              </a:rPr>
              <a:t>Layer</a:t>
            </a:r>
            <a:endParaRPr lang="zh-CN" altLang="en-US" b="1" dirty="0"/>
          </a:p>
        </p:txBody>
      </p:sp>
    </p:spTree>
    <p:extLst>
      <p:ext uri="{BB962C8B-B14F-4D97-AF65-F5344CB8AC3E}">
        <p14:creationId xmlns:p14="http://schemas.microsoft.com/office/powerpoint/2010/main" val="3135145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9C38C-FFFD-4034-A1B8-FB16EEF75E70}"/>
              </a:ext>
            </a:extLst>
          </p:cNvPr>
          <p:cNvSpPr>
            <a:spLocks noGrp="1"/>
          </p:cNvSpPr>
          <p:nvPr>
            <p:ph type="title"/>
          </p:nvPr>
        </p:nvSpPr>
        <p:spPr/>
        <p:txBody>
          <a:bodyPr/>
          <a:lstStyle/>
          <a:p>
            <a:r>
              <a:rPr lang="en-US" altLang="zh-CN" dirty="0"/>
              <a:t>Bidirectional self-attention model</a:t>
            </a:r>
            <a:endParaRPr lang="zh-CN" altLang="en-US" dirty="0"/>
          </a:p>
        </p:txBody>
      </p:sp>
      <p:sp>
        <p:nvSpPr>
          <p:cNvPr id="3" name="内容占位符 2">
            <a:extLst>
              <a:ext uri="{FF2B5EF4-FFF2-40B4-BE49-F238E27FC236}">
                <a16:creationId xmlns:a16="http://schemas.microsoft.com/office/drawing/2014/main" id="{758E774E-B5A9-4A93-9C85-26D8BC17B014}"/>
              </a:ext>
            </a:extLst>
          </p:cNvPr>
          <p:cNvSpPr>
            <a:spLocks noGrp="1"/>
          </p:cNvSpPr>
          <p:nvPr>
            <p:ph idx="1"/>
          </p:nvPr>
        </p:nvSpPr>
        <p:spPr>
          <a:xfrm>
            <a:off x="517525" y="1108433"/>
            <a:ext cx="11064875" cy="1124279"/>
          </a:xfrm>
        </p:spPr>
        <p:txBody>
          <a:bodyPr>
            <a:noAutofit/>
          </a:bodyPr>
          <a:lstStyle/>
          <a:p>
            <a:r>
              <a:rPr lang="en-US" altLang="zh-CN" dirty="0"/>
              <a:t>In processing each element of the sequence, the model attends to all inputs, </a:t>
            </a:r>
            <a:r>
              <a:rPr lang="en-US" altLang="zh-CN" dirty="0">
                <a:solidFill>
                  <a:srgbClr val="FF0000"/>
                </a:solidFill>
              </a:rPr>
              <a:t>both before and after the current one</a:t>
            </a:r>
            <a:r>
              <a:rPr lang="en-US" altLang="zh-CN" dirty="0"/>
              <a:t>.</a:t>
            </a:r>
            <a:endParaRPr lang="zh-CN" altLang="en-US" dirty="0"/>
          </a:p>
        </p:txBody>
      </p:sp>
      <p:sp>
        <p:nvSpPr>
          <p:cNvPr id="4" name="灯片编号占位符 3">
            <a:extLst>
              <a:ext uri="{FF2B5EF4-FFF2-40B4-BE49-F238E27FC236}">
                <a16:creationId xmlns:a16="http://schemas.microsoft.com/office/drawing/2014/main" id="{E1C4C121-D8BB-4852-BCE7-5D6571B0A880}"/>
              </a:ext>
            </a:extLst>
          </p:cNvPr>
          <p:cNvSpPr>
            <a:spLocks noGrp="1"/>
          </p:cNvSpPr>
          <p:nvPr>
            <p:ph type="sldNum" sz="quarter" idx="12"/>
          </p:nvPr>
        </p:nvSpPr>
        <p:spPr/>
        <p:txBody>
          <a:bodyPr/>
          <a:lstStyle/>
          <a:p>
            <a:fld id="{DC8BB421-126E-41CB-B73A-69D52E98CAE3}" type="slidenum">
              <a:rPr lang="zh-CN" altLang="en-US" smtClean="0"/>
              <a:t>55</a:t>
            </a:fld>
            <a:endParaRPr lang="zh-CN" altLang="en-US" dirty="0"/>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E999CE50-27E9-474A-BF8E-25BEA52B3DBC}"/>
                  </a:ext>
                </a:extLst>
              </p:cNvPr>
              <p:cNvSpPr/>
              <p:nvPr/>
            </p:nvSpPr>
            <p:spPr>
              <a:xfrm>
                <a:off x="2000448" y="2417695"/>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5" name="矩形: 圆角 4">
                <a:extLst>
                  <a:ext uri="{FF2B5EF4-FFF2-40B4-BE49-F238E27FC236}">
                    <a16:creationId xmlns:a16="http://schemas.microsoft.com/office/drawing/2014/main" id="{E999CE50-27E9-474A-BF8E-25BEA52B3DBC}"/>
                  </a:ext>
                </a:extLst>
              </p:cNvPr>
              <p:cNvSpPr>
                <a:spLocks noRot="1" noChangeAspect="1" noMove="1" noResize="1" noEditPoints="1" noAdjustHandles="1" noChangeArrowheads="1" noChangeShapeType="1" noTextEdit="1"/>
              </p:cNvSpPr>
              <p:nvPr/>
            </p:nvSpPr>
            <p:spPr>
              <a:xfrm>
                <a:off x="2000448" y="2417695"/>
                <a:ext cx="512956" cy="802655"/>
              </a:xfrm>
              <a:prstGeom prst="roundRect">
                <a:avLst/>
              </a:prstGeom>
              <a:blipFill>
                <a:blip r:embed="rId3"/>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99C945C5-0AB3-4CA2-9107-BA6D82E6DCF8}"/>
                  </a:ext>
                </a:extLst>
              </p:cNvPr>
              <p:cNvSpPr/>
              <p:nvPr/>
            </p:nvSpPr>
            <p:spPr>
              <a:xfrm>
                <a:off x="3368331" y="2417695"/>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2</m:t>
                          </m:r>
                        </m:sub>
                      </m:sSub>
                    </m:oMath>
                  </m:oMathPara>
                </a14:m>
                <a:endParaRPr lang="zh-CN" altLang="en-US" sz="2400" dirty="0">
                  <a:solidFill>
                    <a:schemeClr val="tx1"/>
                  </a:solidFill>
                </a:endParaRPr>
              </a:p>
            </p:txBody>
          </p:sp>
        </mc:Choice>
        <mc:Fallback xmlns="">
          <p:sp>
            <p:nvSpPr>
              <p:cNvPr id="6" name="矩形: 圆角 5">
                <a:extLst>
                  <a:ext uri="{FF2B5EF4-FFF2-40B4-BE49-F238E27FC236}">
                    <a16:creationId xmlns:a16="http://schemas.microsoft.com/office/drawing/2014/main" id="{99C945C5-0AB3-4CA2-9107-BA6D82E6DCF8}"/>
                  </a:ext>
                </a:extLst>
              </p:cNvPr>
              <p:cNvSpPr>
                <a:spLocks noRot="1" noChangeAspect="1" noMove="1" noResize="1" noEditPoints="1" noAdjustHandles="1" noChangeArrowheads="1" noChangeShapeType="1" noTextEdit="1"/>
              </p:cNvSpPr>
              <p:nvPr/>
            </p:nvSpPr>
            <p:spPr>
              <a:xfrm>
                <a:off x="3368331" y="2417695"/>
                <a:ext cx="512956" cy="802655"/>
              </a:xfrm>
              <a:prstGeom prst="roundRect">
                <a:avLst/>
              </a:prstGeom>
              <a:blipFill>
                <a:blip r:embed="rId4"/>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7A523E6A-B7EA-4607-BE1A-CED161163317}"/>
                  </a:ext>
                </a:extLst>
              </p:cNvPr>
              <p:cNvSpPr/>
              <p:nvPr/>
            </p:nvSpPr>
            <p:spPr>
              <a:xfrm>
                <a:off x="4736214" y="2417695"/>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3</m:t>
                          </m:r>
                        </m:sub>
                      </m:sSub>
                    </m:oMath>
                  </m:oMathPara>
                </a14:m>
                <a:endParaRPr lang="zh-CN" altLang="en-US" sz="2400" dirty="0">
                  <a:solidFill>
                    <a:schemeClr val="tx1"/>
                  </a:solidFill>
                </a:endParaRPr>
              </a:p>
            </p:txBody>
          </p:sp>
        </mc:Choice>
        <mc:Fallback xmlns="">
          <p:sp>
            <p:nvSpPr>
              <p:cNvPr id="7" name="矩形: 圆角 6">
                <a:extLst>
                  <a:ext uri="{FF2B5EF4-FFF2-40B4-BE49-F238E27FC236}">
                    <a16:creationId xmlns:a16="http://schemas.microsoft.com/office/drawing/2014/main" id="{7A523E6A-B7EA-4607-BE1A-CED161163317}"/>
                  </a:ext>
                </a:extLst>
              </p:cNvPr>
              <p:cNvSpPr>
                <a:spLocks noRot="1" noChangeAspect="1" noMove="1" noResize="1" noEditPoints="1" noAdjustHandles="1" noChangeArrowheads="1" noChangeShapeType="1" noTextEdit="1"/>
              </p:cNvSpPr>
              <p:nvPr/>
            </p:nvSpPr>
            <p:spPr>
              <a:xfrm>
                <a:off x="4736214" y="2417695"/>
                <a:ext cx="512956" cy="802655"/>
              </a:xfrm>
              <a:prstGeom prst="roundRect">
                <a:avLst/>
              </a:prstGeom>
              <a:blipFill>
                <a:blip r:embed="rId5"/>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34AE6F2F-A1DD-4D4C-9318-82314CEA2655}"/>
                  </a:ext>
                </a:extLst>
              </p:cNvPr>
              <p:cNvSpPr/>
              <p:nvPr/>
            </p:nvSpPr>
            <p:spPr>
              <a:xfrm>
                <a:off x="6104097" y="2417695"/>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4</m:t>
                          </m:r>
                        </m:sub>
                      </m:sSub>
                    </m:oMath>
                  </m:oMathPara>
                </a14:m>
                <a:endParaRPr lang="zh-CN" altLang="en-US" sz="2400" dirty="0">
                  <a:solidFill>
                    <a:schemeClr val="tx1"/>
                  </a:solidFill>
                </a:endParaRPr>
              </a:p>
            </p:txBody>
          </p:sp>
        </mc:Choice>
        <mc:Fallback xmlns="">
          <p:sp>
            <p:nvSpPr>
              <p:cNvPr id="8" name="矩形: 圆角 7">
                <a:extLst>
                  <a:ext uri="{FF2B5EF4-FFF2-40B4-BE49-F238E27FC236}">
                    <a16:creationId xmlns:a16="http://schemas.microsoft.com/office/drawing/2014/main" id="{34AE6F2F-A1DD-4D4C-9318-82314CEA2655}"/>
                  </a:ext>
                </a:extLst>
              </p:cNvPr>
              <p:cNvSpPr>
                <a:spLocks noRot="1" noChangeAspect="1" noMove="1" noResize="1" noEditPoints="1" noAdjustHandles="1" noChangeArrowheads="1" noChangeShapeType="1" noTextEdit="1"/>
              </p:cNvSpPr>
              <p:nvPr/>
            </p:nvSpPr>
            <p:spPr>
              <a:xfrm>
                <a:off x="6104097" y="2417695"/>
                <a:ext cx="512956" cy="802655"/>
              </a:xfrm>
              <a:prstGeom prst="roundRect">
                <a:avLst/>
              </a:prstGeom>
              <a:blipFill>
                <a:blip r:embed="rId6"/>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5BAA0F37-345E-4261-8589-C5481982050A}"/>
                  </a:ext>
                </a:extLst>
              </p:cNvPr>
              <p:cNvSpPr/>
              <p:nvPr/>
            </p:nvSpPr>
            <p:spPr>
              <a:xfrm>
                <a:off x="7471980" y="2417695"/>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5</m:t>
                          </m:r>
                        </m:sub>
                      </m:sSub>
                    </m:oMath>
                  </m:oMathPara>
                </a14:m>
                <a:endParaRPr lang="zh-CN" altLang="en-US" sz="2400" dirty="0">
                  <a:solidFill>
                    <a:schemeClr val="tx1"/>
                  </a:solidFill>
                </a:endParaRPr>
              </a:p>
            </p:txBody>
          </p:sp>
        </mc:Choice>
        <mc:Fallback xmlns="">
          <p:sp>
            <p:nvSpPr>
              <p:cNvPr id="9" name="矩形: 圆角 8">
                <a:extLst>
                  <a:ext uri="{FF2B5EF4-FFF2-40B4-BE49-F238E27FC236}">
                    <a16:creationId xmlns:a16="http://schemas.microsoft.com/office/drawing/2014/main" id="{5BAA0F37-345E-4261-8589-C5481982050A}"/>
                  </a:ext>
                </a:extLst>
              </p:cNvPr>
              <p:cNvSpPr>
                <a:spLocks noRot="1" noChangeAspect="1" noMove="1" noResize="1" noEditPoints="1" noAdjustHandles="1" noChangeArrowheads="1" noChangeShapeType="1" noTextEdit="1"/>
              </p:cNvSpPr>
              <p:nvPr/>
            </p:nvSpPr>
            <p:spPr>
              <a:xfrm>
                <a:off x="7471980" y="2417695"/>
                <a:ext cx="512956" cy="802655"/>
              </a:xfrm>
              <a:prstGeom prst="roundRect">
                <a:avLst/>
              </a:prstGeom>
              <a:blipFill>
                <a:blip r:embed="rId7"/>
                <a:stretch>
                  <a:fillRect/>
                </a:stretch>
              </a:blipFill>
              <a:ln w="38100"/>
            </p:spPr>
            <p:txBody>
              <a:bodyPr/>
              <a:lstStyle/>
              <a:p>
                <a:r>
                  <a:rPr lang="en-CN">
                    <a:noFill/>
                  </a:rPr>
                  <a:t> </a:t>
                </a:r>
              </a:p>
            </p:txBody>
          </p:sp>
        </mc:Fallback>
      </mc:AlternateContent>
      <p:sp>
        <p:nvSpPr>
          <p:cNvPr id="10" name="矩形: 圆角 9">
            <a:extLst>
              <a:ext uri="{FF2B5EF4-FFF2-40B4-BE49-F238E27FC236}">
                <a16:creationId xmlns:a16="http://schemas.microsoft.com/office/drawing/2014/main" id="{6DCCA0B3-B734-45BA-AE7A-2C90E22B549B}"/>
              </a:ext>
            </a:extLst>
          </p:cNvPr>
          <p:cNvSpPr/>
          <p:nvPr/>
        </p:nvSpPr>
        <p:spPr>
          <a:xfrm>
            <a:off x="246438" y="3576661"/>
            <a:ext cx="7977483" cy="1271240"/>
          </a:xfrm>
          <a:prstGeom prst="roundRect">
            <a:avLst>
              <a:gd name="adj" fmla="val 10173"/>
            </a:avLst>
          </a:prstGeom>
          <a:solidFill>
            <a:schemeClr val="bg2">
              <a:lumMod val="9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6252697-A943-4642-9FB2-4B79FBD27A4F}"/>
              </a:ext>
            </a:extLst>
          </p:cNvPr>
          <p:cNvSpPr/>
          <p:nvPr/>
        </p:nvSpPr>
        <p:spPr>
          <a:xfrm>
            <a:off x="1833179" y="4033275"/>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496A3B8-D292-48D4-B46C-7338A476B7F3}"/>
              </a:ext>
            </a:extLst>
          </p:cNvPr>
          <p:cNvSpPr/>
          <p:nvPr/>
        </p:nvSpPr>
        <p:spPr>
          <a:xfrm>
            <a:off x="3201062" y="4033275"/>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D407425-1B3D-4327-BC22-61B5932F4D81}"/>
              </a:ext>
            </a:extLst>
          </p:cNvPr>
          <p:cNvSpPr/>
          <p:nvPr/>
        </p:nvSpPr>
        <p:spPr>
          <a:xfrm>
            <a:off x="4568945" y="4033275"/>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36551B5-BD42-4BAD-ADFE-19A98F012F01}"/>
              </a:ext>
            </a:extLst>
          </p:cNvPr>
          <p:cNvSpPr/>
          <p:nvPr/>
        </p:nvSpPr>
        <p:spPr>
          <a:xfrm>
            <a:off x="5936828" y="4033275"/>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9C5A0AF-D02A-40EC-88E5-418AF303DF18}"/>
              </a:ext>
            </a:extLst>
          </p:cNvPr>
          <p:cNvSpPr/>
          <p:nvPr/>
        </p:nvSpPr>
        <p:spPr>
          <a:xfrm>
            <a:off x="7304711" y="4033275"/>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DC2E9A7B-FB59-447A-9286-67BC63F27AA8}"/>
              </a:ext>
            </a:extLst>
          </p:cNvPr>
          <p:cNvCxnSpPr>
            <a:stCxn id="11" idx="0"/>
            <a:endCxn id="5" idx="2"/>
          </p:cNvCxnSpPr>
          <p:nvPr/>
        </p:nvCxnSpPr>
        <p:spPr>
          <a:xfrm flipV="1">
            <a:off x="2256926" y="3220350"/>
            <a:ext cx="0" cy="81292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AAD06E1-E581-4EBA-AEDA-89E7303DB089}"/>
              </a:ext>
            </a:extLst>
          </p:cNvPr>
          <p:cNvCxnSpPr>
            <a:cxnSpLocks/>
            <a:stCxn id="12" idx="0"/>
            <a:endCxn id="6" idx="2"/>
          </p:cNvCxnSpPr>
          <p:nvPr/>
        </p:nvCxnSpPr>
        <p:spPr>
          <a:xfrm flipV="1">
            <a:off x="3624809" y="3220350"/>
            <a:ext cx="0" cy="81292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25ED8FE-6BBF-49A1-B4BD-6B3CD97D1652}"/>
              </a:ext>
            </a:extLst>
          </p:cNvPr>
          <p:cNvCxnSpPr>
            <a:cxnSpLocks/>
            <a:stCxn id="13" idx="0"/>
            <a:endCxn id="7" idx="2"/>
          </p:cNvCxnSpPr>
          <p:nvPr/>
        </p:nvCxnSpPr>
        <p:spPr>
          <a:xfrm flipV="1">
            <a:off x="4992692" y="3220350"/>
            <a:ext cx="0" cy="81292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6C88168-E354-4AF8-8BF2-A442058E7DBF}"/>
              </a:ext>
            </a:extLst>
          </p:cNvPr>
          <p:cNvCxnSpPr>
            <a:cxnSpLocks/>
            <a:stCxn id="14" idx="0"/>
            <a:endCxn id="8" idx="2"/>
          </p:cNvCxnSpPr>
          <p:nvPr/>
        </p:nvCxnSpPr>
        <p:spPr>
          <a:xfrm flipV="1">
            <a:off x="6360575" y="3220350"/>
            <a:ext cx="0" cy="81292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F7C4132-8CC4-4751-BA2B-BE5D5D66ED84}"/>
              </a:ext>
            </a:extLst>
          </p:cNvPr>
          <p:cNvCxnSpPr>
            <a:cxnSpLocks/>
            <a:stCxn id="15" idx="0"/>
            <a:endCxn id="9" idx="2"/>
          </p:cNvCxnSpPr>
          <p:nvPr/>
        </p:nvCxnSpPr>
        <p:spPr>
          <a:xfrm flipV="1">
            <a:off x="7728458" y="3220350"/>
            <a:ext cx="0" cy="81292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0F4A94F0-F66F-4313-B509-2BF0019337ED}"/>
                  </a:ext>
                </a:extLst>
              </p:cNvPr>
              <p:cNvSpPr/>
              <p:nvPr/>
            </p:nvSpPr>
            <p:spPr>
              <a:xfrm>
                <a:off x="2000448" y="5505236"/>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21" name="矩形: 圆角 20">
                <a:extLst>
                  <a:ext uri="{FF2B5EF4-FFF2-40B4-BE49-F238E27FC236}">
                    <a16:creationId xmlns:a16="http://schemas.microsoft.com/office/drawing/2014/main" id="{0F4A94F0-F66F-4313-B509-2BF0019337ED}"/>
                  </a:ext>
                </a:extLst>
              </p:cNvPr>
              <p:cNvSpPr>
                <a:spLocks noRot="1" noChangeAspect="1" noMove="1" noResize="1" noEditPoints="1" noAdjustHandles="1" noChangeArrowheads="1" noChangeShapeType="1" noTextEdit="1"/>
              </p:cNvSpPr>
              <p:nvPr/>
            </p:nvSpPr>
            <p:spPr>
              <a:xfrm>
                <a:off x="2000448" y="5505236"/>
                <a:ext cx="512956" cy="802655"/>
              </a:xfrm>
              <a:prstGeom prst="roundRect">
                <a:avLst/>
              </a:prstGeom>
              <a:blipFill>
                <a:blip r:embed="rId8"/>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矩形: 圆角 21">
                <a:extLst>
                  <a:ext uri="{FF2B5EF4-FFF2-40B4-BE49-F238E27FC236}">
                    <a16:creationId xmlns:a16="http://schemas.microsoft.com/office/drawing/2014/main" id="{83A34A7A-CFBF-4BF3-9EAA-EDE034F81E11}"/>
                  </a:ext>
                </a:extLst>
              </p:cNvPr>
              <p:cNvSpPr/>
              <p:nvPr/>
            </p:nvSpPr>
            <p:spPr>
              <a:xfrm>
                <a:off x="3368331" y="5505236"/>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2</m:t>
                          </m:r>
                        </m:sub>
                      </m:sSub>
                    </m:oMath>
                  </m:oMathPara>
                </a14:m>
                <a:endParaRPr lang="zh-CN" altLang="en-US" sz="2400" dirty="0">
                  <a:solidFill>
                    <a:schemeClr val="tx1"/>
                  </a:solidFill>
                </a:endParaRPr>
              </a:p>
            </p:txBody>
          </p:sp>
        </mc:Choice>
        <mc:Fallback xmlns="">
          <p:sp>
            <p:nvSpPr>
              <p:cNvPr id="22" name="矩形: 圆角 21">
                <a:extLst>
                  <a:ext uri="{FF2B5EF4-FFF2-40B4-BE49-F238E27FC236}">
                    <a16:creationId xmlns:a16="http://schemas.microsoft.com/office/drawing/2014/main" id="{83A34A7A-CFBF-4BF3-9EAA-EDE034F81E11}"/>
                  </a:ext>
                </a:extLst>
              </p:cNvPr>
              <p:cNvSpPr>
                <a:spLocks noRot="1" noChangeAspect="1" noMove="1" noResize="1" noEditPoints="1" noAdjustHandles="1" noChangeArrowheads="1" noChangeShapeType="1" noTextEdit="1"/>
              </p:cNvSpPr>
              <p:nvPr/>
            </p:nvSpPr>
            <p:spPr>
              <a:xfrm>
                <a:off x="3368331" y="5505236"/>
                <a:ext cx="512956" cy="802655"/>
              </a:xfrm>
              <a:prstGeom prst="roundRect">
                <a:avLst/>
              </a:prstGeom>
              <a:blipFill>
                <a:blip r:embed="rId9"/>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矩形: 圆角 22">
                <a:extLst>
                  <a:ext uri="{FF2B5EF4-FFF2-40B4-BE49-F238E27FC236}">
                    <a16:creationId xmlns:a16="http://schemas.microsoft.com/office/drawing/2014/main" id="{7D6FDEA8-62BD-4095-9DC6-0756F1DC50DB}"/>
                  </a:ext>
                </a:extLst>
              </p:cNvPr>
              <p:cNvSpPr/>
              <p:nvPr/>
            </p:nvSpPr>
            <p:spPr>
              <a:xfrm>
                <a:off x="4736214" y="5505236"/>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3</m:t>
                          </m:r>
                        </m:sub>
                      </m:sSub>
                    </m:oMath>
                  </m:oMathPara>
                </a14:m>
                <a:endParaRPr lang="zh-CN" altLang="en-US" sz="2400" dirty="0">
                  <a:solidFill>
                    <a:schemeClr val="tx1"/>
                  </a:solidFill>
                </a:endParaRPr>
              </a:p>
            </p:txBody>
          </p:sp>
        </mc:Choice>
        <mc:Fallback xmlns="">
          <p:sp>
            <p:nvSpPr>
              <p:cNvPr id="23" name="矩形: 圆角 22">
                <a:extLst>
                  <a:ext uri="{FF2B5EF4-FFF2-40B4-BE49-F238E27FC236}">
                    <a16:creationId xmlns:a16="http://schemas.microsoft.com/office/drawing/2014/main" id="{7D6FDEA8-62BD-4095-9DC6-0756F1DC50DB}"/>
                  </a:ext>
                </a:extLst>
              </p:cNvPr>
              <p:cNvSpPr>
                <a:spLocks noRot="1" noChangeAspect="1" noMove="1" noResize="1" noEditPoints="1" noAdjustHandles="1" noChangeArrowheads="1" noChangeShapeType="1" noTextEdit="1"/>
              </p:cNvSpPr>
              <p:nvPr/>
            </p:nvSpPr>
            <p:spPr>
              <a:xfrm>
                <a:off x="4736214" y="5505236"/>
                <a:ext cx="512956" cy="802655"/>
              </a:xfrm>
              <a:prstGeom prst="roundRect">
                <a:avLst/>
              </a:prstGeom>
              <a:blipFill>
                <a:blip r:embed="rId10"/>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矩形: 圆角 23">
                <a:extLst>
                  <a:ext uri="{FF2B5EF4-FFF2-40B4-BE49-F238E27FC236}">
                    <a16:creationId xmlns:a16="http://schemas.microsoft.com/office/drawing/2014/main" id="{538CDC2E-36E4-493A-9E3A-B9E79F02093B}"/>
                  </a:ext>
                </a:extLst>
              </p:cNvPr>
              <p:cNvSpPr/>
              <p:nvPr/>
            </p:nvSpPr>
            <p:spPr>
              <a:xfrm>
                <a:off x="6104097" y="5505236"/>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4</m:t>
                          </m:r>
                        </m:sub>
                      </m:sSub>
                    </m:oMath>
                  </m:oMathPara>
                </a14:m>
                <a:endParaRPr lang="zh-CN" altLang="en-US" sz="2400" dirty="0">
                  <a:solidFill>
                    <a:schemeClr val="tx1"/>
                  </a:solidFill>
                </a:endParaRPr>
              </a:p>
            </p:txBody>
          </p:sp>
        </mc:Choice>
        <mc:Fallback xmlns="">
          <p:sp>
            <p:nvSpPr>
              <p:cNvPr id="24" name="矩形: 圆角 23">
                <a:extLst>
                  <a:ext uri="{FF2B5EF4-FFF2-40B4-BE49-F238E27FC236}">
                    <a16:creationId xmlns:a16="http://schemas.microsoft.com/office/drawing/2014/main" id="{538CDC2E-36E4-493A-9E3A-B9E79F02093B}"/>
                  </a:ext>
                </a:extLst>
              </p:cNvPr>
              <p:cNvSpPr>
                <a:spLocks noRot="1" noChangeAspect="1" noMove="1" noResize="1" noEditPoints="1" noAdjustHandles="1" noChangeArrowheads="1" noChangeShapeType="1" noTextEdit="1"/>
              </p:cNvSpPr>
              <p:nvPr/>
            </p:nvSpPr>
            <p:spPr>
              <a:xfrm>
                <a:off x="6104097" y="5505236"/>
                <a:ext cx="512956" cy="802655"/>
              </a:xfrm>
              <a:prstGeom prst="roundRect">
                <a:avLst/>
              </a:prstGeom>
              <a:blipFill>
                <a:blip r:embed="rId11"/>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矩形: 圆角 24">
                <a:extLst>
                  <a:ext uri="{FF2B5EF4-FFF2-40B4-BE49-F238E27FC236}">
                    <a16:creationId xmlns:a16="http://schemas.microsoft.com/office/drawing/2014/main" id="{88541B67-3FEB-4799-BB87-E7BCAF7A9ED6}"/>
                  </a:ext>
                </a:extLst>
              </p:cNvPr>
              <p:cNvSpPr/>
              <p:nvPr/>
            </p:nvSpPr>
            <p:spPr>
              <a:xfrm>
                <a:off x="7471980" y="5505236"/>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5</m:t>
                          </m:r>
                        </m:sub>
                      </m:sSub>
                    </m:oMath>
                  </m:oMathPara>
                </a14:m>
                <a:endParaRPr lang="zh-CN" altLang="en-US" sz="2400" dirty="0">
                  <a:solidFill>
                    <a:schemeClr val="tx1"/>
                  </a:solidFill>
                </a:endParaRPr>
              </a:p>
            </p:txBody>
          </p:sp>
        </mc:Choice>
        <mc:Fallback xmlns="">
          <p:sp>
            <p:nvSpPr>
              <p:cNvPr id="25" name="矩形: 圆角 24">
                <a:extLst>
                  <a:ext uri="{FF2B5EF4-FFF2-40B4-BE49-F238E27FC236}">
                    <a16:creationId xmlns:a16="http://schemas.microsoft.com/office/drawing/2014/main" id="{88541B67-3FEB-4799-BB87-E7BCAF7A9ED6}"/>
                  </a:ext>
                </a:extLst>
              </p:cNvPr>
              <p:cNvSpPr>
                <a:spLocks noRot="1" noChangeAspect="1" noMove="1" noResize="1" noEditPoints="1" noAdjustHandles="1" noChangeArrowheads="1" noChangeShapeType="1" noTextEdit="1"/>
              </p:cNvSpPr>
              <p:nvPr/>
            </p:nvSpPr>
            <p:spPr>
              <a:xfrm>
                <a:off x="7471980" y="5505236"/>
                <a:ext cx="512956" cy="802655"/>
              </a:xfrm>
              <a:prstGeom prst="roundRect">
                <a:avLst/>
              </a:prstGeom>
              <a:blipFill>
                <a:blip r:embed="rId12"/>
                <a:stretch>
                  <a:fillRect/>
                </a:stretch>
              </a:blipFill>
              <a:ln w="38100"/>
            </p:spPr>
            <p:txBody>
              <a:bodyPr/>
              <a:lstStyle/>
              <a:p>
                <a:r>
                  <a:rPr lang="en-CN">
                    <a:noFill/>
                  </a:rPr>
                  <a:t> </a:t>
                </a:r>
              </a:p>
            </p:txBody>
          </p:sp>
        </mc:Fallback>
      </mc:AlternateContent>
      <p:cxnSp>
        <p:nvCxnSpPr>
          <p:cNvPr id="26" name="直接箭头连接符 25">
            <a:extLst>
              <a:ext uri="{FF2B5EF4-FFF2-40B4-BE49-F238E27FC236}">
                <a16:creationId xmlns:a16="http://schemas.microsoft.com/office/drawing/2014/main" id="{CB10BE7E-D883-427B-9EBF-F4EA2A981EC4}"/>
              </a:ext>
            </a:extLst>
          </p:cNvPr>
          <p:cNvCxnSpPr>
            <a:cxnSpLocks/>
            <a:stCxn id="21" idx="0"/>
            <a:endCxn id="11" idx="2"/>
          </p:cNvCxnSpPr>
          <p:nvPr/>
        </p:nvCxnSpPr>
        <p:spPr>
          <a:xfrm flipV="1">
            <a:off x="2256926" y="4532847"/>
            <a:ext cx="0"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A49795D-DFC1-4D7A-887C-44FC41F1ACCB}"/>
              </a:ext>
            </a:extLst>
          </p:cNvPr>
          <p:cNvCxnSpPr>
            <a:cxnSpLocks/>
            <a:stCxn id="21" idx="0"/>
            <a:endCxn id="12" idx="2"/>
          </p:cNvCxnSpPr>
          <p:nvPr/>
        </p:nvCxnSpPr>
        <p:spPr>
          <a:xfrm flipV="1">
            <a:off x="2256926" y="4532847"/>
            <a:ext cx="1367883"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A2DB863-9AE3-4B2F-8D19-1E4C8C9DDD79}"/>
              </a:ext>
            </a:extLst>
          </p:cNvPr>
          <p:cNvCxnSpPr>
            <a:cxnSpLocks/>
            <a:stCxn id="21" idx="0"/>
            <a:endCxn id="13" idx="2"/>
          </p:cNvCxnSpPr>
          <p:nvPr/>
        </p:nvCxnSpPr>
        <p:spPr>
          <a:xfrm flipV="1">
            <a:off x="2256926" y="4532847"/>
            <a:ext cx="2735766"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3FE90AD-EE03-4D11-81CF-E2B66A715F51}"/>
              </a:ext>
            </a:extLst>
          </p:cNvPr>
          <p:cNvCxnSpPr>
            <a:cxnSpLocks/>
            <a:stCxn id="21" idx="0"/>
            <a:endCxn id="14" idx="2"/>
          </p:cNvCxnSpPr>
          <p:nvPr/>
        </p:nvCxnSpPr>
        <p:spPr>
          <a:xfrm flipV="1">
            <a:off x="2256926" y="4532847"/>
            <a:ext cx="4103649"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773A912D-C243-4048-A584-261131D8ED9E}"/>
              </a:ext>
            </a:extLst>
          </p:cNvPr>
          <p:cNvCxnSpPr>
            <a:cxnSpLocks/>
            <a:stCxn id="21" idx="0"/>
            <a:endCxn id="15" idx="2"/>
          </p:cNvCxnSpPr>
          <p:nvPr/>
        </p:nvCxnSpPr>
        <p:spPr>
          <a:xfrm flipV="1">
            <a:off x="2256926" y="4532847"/>
            <a:ext cx="5471532"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306A398-8906-49DE-955D-0124AFE5207E}"/>
              </a:ext>
            </a:extLst>
          </p:cNvPr>
          <p:cNvCxnSpPr>
            <a:cxnSpLocks/>
            <a:stCxn id="22" idx="0"/>
            <a:endCxn id="12" idx="2"/>
          </p:cNvCxnSpPr>
          <p:nvPr/>
        </p:nvCxnSpPr>
        <p:spPr>
          <a:xfrm flipV="1">
            <a:off x="3624809" y="4532847"/>
            <a:ext cx="0"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DBAB836-420A-41C8-B6AB-264511917D25}"/>
              </a:ext>
            </a:extLst>
          </p:cNvPr>
          <p:cNvCxnSpPr>
            <a:cxnSpLocks/>
            <a:stCxn id="22" idx="0"/>
            <a:endCxn id="13" idx="2"/>
          </p:cNvCxnSpPr>
          <p:nvPr/>
        </p:nvCxnSpPr>
        <p:spPr>
          <a:xfrm flipV="1">
            <a:off x="3624809" y="4532847"/>
            <a:ext cx="1367883"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D359739-33F1-4640-837C-4714C560020E}"/>
              </a:ext>
            </a:extLst>
          </p:cNvPr>
          <p:cNvCxnSpPr>
            <a:cxnSpLocks/>
            <a:stCxn id="22" idx="0"/>
            <a:endCxn id="14" idx="2"/>
          </p:cNvCxnSpPr>
          <p:nvPr/>
        </p:nvCxnSpPr>
        <p:spPr>
          <a:xfrm flipV="1">
            <a:off x="3624809" y="4532847"/>
            <a:ext cx="2735766"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4697762-3821-4BFD-B7EC-37A247B332AF}"/>
              </a:ext>
            </a:extLst>
          </p:cNvPr>
          <p:cNvCxnSpPr>
            <a:cxnSpLocks/>
            <a:stCxn id="22" idx="0"/>
            <a:endCxn id="15" idx="2"/>
          </p:cNvCxnSpPr>
          <p:nvPr/>
        </p:nvCxnSpPr>
        <p:spPr>
          <a:xfrm flipV="1">
            <a:off x="3624809" y="4532847"/>
            <a:ext cx="4103649"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0836AA89-1D2A-4793-AE60-22EF5B7F4277}"/>
              </a:ext>
            </a:extLst>
          </p:cNvPr>
          <p:cNvCxnSpPr>
            <a:cxnSpLocks/>
            <a:stCxn id="23" idx="0"/>
            <a:endCxn id="13" idx="2"/>
          </p:cNvCxnSpPr>
          <p:nvPr/>
        </p:nvCxnSpPr>
        <p:spPr>
          <a:xfrm flipV="1">
            <a:off x="4992692" y="4532847"/>
            <a:ext cx="0"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77C1755-78F4-46AD-8FD1-83385378A4AC}"/>
              </a:ext>
            </a:extLst>
          </p:cNvPr>
          <p:cNvCxnSpPr>
            <a:cxnSpLocks/>
            <a:stCxn id="23" idx="0"/>
            <a:endCxn id="14" idx="2"/>
          </p:cNvCxnSpPr>
          <p:nvPr/>
        </p:nvCxnSpPr>
        <p:spPr>
          <a:xfrm flipV="1">
            <a:off x="4992692" y="4532847"/>
            <a:ext cx="1367883"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B1DEFDB-2906-49D5-BF27-BE0A388468C7}"/>
              </a:ext>
            </a:extLst>
          </p:cNvPr>
          <p:cNvCxnSpPr>
            <a:cxnSpLocks/>
            <a:stCxn id="23" idx="0"/>
            <a:endCxn id="15" idx="2"/>
          </p:cNvCxnSpPr>
          <p:nvPr/>
        </p:nvCxnSpPr>
        <p:spPr>
          <a:xfrm flipV="1">
            <a:off x="4992692" y="4532847"/>
            <a:ext cx="2735766"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2F9E0EA-531E-4E85-9F87-CCA580ADC574}"/>
              </a:ext>
            </a:extLst>
          </p:cNvPr>
          <p:cNvCxnSpPr>
            <a:cxnSpLocks/>
            <a:stCxn id="24" idx="0"/>
            <a:endCxn id="15" idx="2"/>
          </p:cNvCxnSpPr>
          <p:nvPr/>
        </p:nvCxnSpPr>
        <p:spPr>
          <a:xfrm flipV="1">
            <a:off x="6360575" y="4532847"/>
            <a:ext cx="1367883"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7AF032F-8A8E-4DDC-8365-FC429D1D0C81}"/>
              </a:ext>
            </a:extLst>
          </p:cNvPr>
          <p:cNvCxnSpPr>
            <a:cxnSpLocks/>
            <a:stCxn id="24" idx="0"/>
            <a:endCxn id="14" idx="2"/>
          </p:cNvCxnSpPr>
          <p:nvPr/>
        </p:nvCxnSpPr>
        <p:spPr>
          <a:xfrm flipV="1">
            <a:off x="6360575" y="4532847"/>
            <a:ext cx="0"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F630A433-2A3D-41D7-B9CF-A126E47F2920}"/>
              </a:ext>
            </a:extLst>
          </p:cNvPr>
          <p:cNvCxnSpPr>
            <a:cxnSpLocks/>
            <a:stCxn id="25" idx="0"/>
            <a:endCxn id="15" idx="2"/>
          </p:cNvCxnSpPr>
          <p:nvPr/>
        </p:nvCxnSpPr>
        <p:spPr>
          <a:xfrm flipV="1">
            <a:off x="7728458" y="4532847"/>
            <a:ext cx="0"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8A875BC1-6D50-4AF2-8B95-D80A94BEAB2F}"/>
              </a:ext>
            </a:extLst>
          </p:cNvPr>
          <p:cNvSpPr txBox="1"/>
          <p:nvPr/>
        </p:nvSpPr>
        <p:spPr>
          <a:xfrm>
            <a:off x="150534" y="3941318"/>
            <a:ext cx="1760998" cy="646331"/>
          </a:xfrm>
          <a:prstGeom prst="rect">
            <a:avLst/>
          </a:prstGeom>
          <a:noFill/>
        </p:spPr>
        <p:txBody>
          <a:bodyPr wrap="square">
            <a:spAutoFit/>
          </a:bodyPr>
          <a:lstStyle/>
          <a:p>
            <a:pPr algn="ctr"/>
            <a:r>
              <a:rPr lang="en-US" altLang="zh-CN" sz="1800" b="1" i="0" u="none" strike="noStrike" baseline="0" dirty="0">
                <a:latin typeface="HelveticaNeue"/>
              </a:rPr>
              <a:t>Self-Attention</a:t>
            </a:r>
          </a:p>
          <a:p>
            <a:pPr algn="ctr"/>
            <a:r>
              <a:rPr lang="en-US" altLang="zh-CN" sz="1800" b="1" i="0" u="none" strike="noStrike" baseline="0" dirty="0">
                <a:latin typeface="HelveticaNeue"/>
              </a:rPr>
              <a:t>Layer</a:t>
            </a:r>
            <a:endParaRPr lang="zh-CN" altLang="en-US" b="1" dirty="0"/>
          </a:p>
        </p:txBody>
      </p:sp>
      <p:cxnSp>
        <p:nvCxnSpPr>
          <p:cNvPr id="42" name="直接箭头连接符 41">
            <a:extLst>
              <a:ext uri="{FF2B5EF4-FFF2-40B4-BE49-F238E27FC236}">
                <a16:creationId xmlns:a16="http://schemas.microsoft.com/office/drawing/2014/main" id="{BF91035B-D97B-4172-BC27-F3B1C30FA2D7}"/>
              </a:ext>
            </a:extLst>
          </p:cNvPr>
          <p:cNvCxnSpPr>
            <a:cxnSpLocks/>
            <a:stCxn id="22" idx="0"/>
            <a:endCxn id="11" idx="2"/>
          </p:cNvCxnSpPr>
          <p:nvPr/>
        </p:nvCxnSpPr>
        <p:spPr>
          <a:xfrm flipH="1" flipV="1">
            <a:off x="2256926" y="4532847"/>
            <a:ext cx="1367883"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007A9DC-1DD5-4453-A85E-B3447222D511}"/>
              </a:ext>
            </a:extLst>
          </p:cNvPr>
          <p:cNvCxnSpPr>
            <a:cxnSpLocks/>
            <a:stCxn id="23" idx="0"/>
            <a:endCxn id="11" idx="2"/>
          </p:cNvCxnSpPr>
          <p:nvPr/>
        </p:nvCxnSpPr>
        <p:spPr>
          <a:xfrm flipH="1" flipV="1">
            <a:off x="2256926" y="4532847"/>
            <a:ext cx="2735766"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5C86C01-3014-41EC-ACAA-18F309C6D13B}"/>
              </a:ext>
            </a:extLst>
          </p:cNvPr>
          <p:cNvCxnSpPr>
            <a:cxnSpLocks/>
            <a:stCxn id="24" idx="0"/>
            <a:endCxn id="11" idx="2"/>
          </p:cNvCxnSpPr>
          <p:nvPr/>
        </p:nvCxnSpPr>
        <p:spPr>
          <a:xfrm flipH="1" flipV="1">
            <a:off x="2256926" y="4532847"/>
            <a:ext cx="4103649"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C96D008-8641-49C4-AEAA-20C24F6CE79F}"/>
              </a:ext>
            </a:extLst>
          </p:cNvPr>
          <p:cNvCxnSpPr>
            <a:cxnSpLocks/>
            <a:stCxn id="25" idx="0"/>
            <a:endCxn id="11" idx="2"/>
          </p:cNvCxnSpPr>
          <p:nvPr/>
        </p:nvCxnSpPr>
        <p:spPr>
          <a:xfrm flipH="1" flipV="1">
            <a:off x="2256926" y="4532847"/>
            <a:ext cx="5471532"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144EE3B8-7917-4890-8429-DE391963B814}"/>
              </a:ext>
            </a:extLst>
          </p:cNvPr>
          <p:cNvCxnSpPr>
            <a:cxnSpLocks/>
            <a:stCxn id="25" idx="0"/>
            <a:endCxn id="12" idx="2"/>
          </p:cNvCxnSpPr>
          <p:nvPr/>
        </p:nvCxnSpPr>
        <p:spPr>
          <a:xfrm flipH="1" flipV="1">
            <a:off x="3624809" y="4532847"/>
            <a:ext cx="4103649"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6DF3A103-67BB-4262-9933-AE26204BA3C6}"/>
              </a:ext>
            </a:extLst>
          </p:cNvPr>
          <p:cNvCxnSpPr>
            <a:cxnSpLocks/>
            <a:stCxn id="25" idx="0"/>
            <a:endCxn id="13" idx="2"/>
          </p:cNvCxnSpPr>
          <p:nvPr/>
        </p:nvCxnSpPr>
        <p:spPr>
          <a:xfrm flipH="1" flipV="1">
            <a:off x="4992692" y="4532847"/>
            <a:ext cx="2735766"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7B6FACC-2272-4082-9FAA-665B0B006CD5}"/>
              </a:ext>
            </a:extLst>
          </p:cNvPr>
          <p:cNvCxnSpPr>
            <a:cxnSpLocks/>
            <a:stCxn id="25" idx="0"/>
            <a:endCxn id="14" idx="2"/>
          </p:cNvCxnSpPr>
          <p:nvPr/>
        </p:nvCxnSpPr>
        <p:spPr>
          <a:xfrm flipH="1" flipV="1">
            <a:off x="6360575" y="4532847"/>
            <a:ext cx="1367883"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58AF473E-A3F4-4B58-85CF-FC363BF0746C}"/>
              </a:ext>
            </a:extLst>
          </p:cNvPr>
          <p:cNvCxnSpPr>
            <a:cxnSpLocks/>
            <a:stCxn id="24" idx="0"/>
            <a:endCxn id="12" idx="2"/>
          </p:cNvCxnSpPr>
          <p:nvPr/>
        </p:nvCxnSpPr>
        <p:spPr>
          <a:xfrm flipH="1" flipV="1">
            <a:off x="3624809" y="4532847"/>
            <a:ext cx="2735766"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3EF59B6B-9954-43B5-A00B-54E5AEE976D3}"/>
              </a:ext>
            </a:extLst>
          </p:cNvPr>
          <p:cNvCxnSpPr>
            <a:cxnSpLocks/>
            <a:stCxn id="24" idx="0"/>
            <a:endCxn id="13" idx="2"/>
          </p:cNvCxnSpPr>
          <p:nvPr/>
        </p:nvCxnSpPr>
        <p:spPr>
          <a:xfrm flipH="1" flipV="1">
            <a:off x="4992692" y="4532847"/>
            <a:ext cx="1367883"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9DDAEC8A-4080-4014-A6B5-E540A8599DD3}"/>
              </a:ext>
            </a:extLst>
          </p:cNvPr>
          <p:cNvCxnSpPr>
            <a:cxnSpLocks/>
            <a:stCxn id="23" idx="0"/>
            <a:endCxn id="12" idx="2"/>
          </p:cNvCxnSpPr>
          <p:nvPr/>
        </p:nvCxnSpPr>
        <p:spPr>
          <a:xfrm flipH="1" flipV="1">
            <a:off x="3624809" y="4532847"/>
            <a:ext cx="1367883"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B98F962-EBAA-7C4E-B95D-C6EE660DBE9E}"/>
              </a:ext>
            </a:extLst>
          </p:cNvPr>
          <p:cNvSpPr txBox="1"/>
          <p:nvPr/>
        </p:nvSpPr>
        <p:spPr>
          <a:xfrm>
            <a:off x="8408683" y="3058119"/>
            <a:ext cx="3577466" cy="2308324"/>
          </a:xfrm>
          <a:prstGeom prst="rect">
            <a:avLst/>
          </a:prstGeom>
          <a:noFill/>
        </p:spPr>
        <p:txBody>
          <a:bodyPr wrap="square">
            <a:spAutoFit/>
          </a:bodyPr>
          <a:lstStyle/>
          <a:p>
            <a:r>
              <a:rPr lang="en-US" sz="2400" dirty="0"/>
              <a:t>Bidirectional</a:t>
            </a:r>
            <a:r>
              <a:rPr lang="zh-CN" altLang="en-US" sz="2400" dirty="0"/>
              <a:t> </a:t>
            </a:r>
            <a:r>
              <a:rPr lang="en-US" sz="2400" dirty="0"/>
              <a:t>encoders</a:t>
            </a:r>
            <a:r>
              <a:rPr lang="zh-CN" altLang="en-US" sz="2400" dirty="0"/>
              <a:t> </a:t>
            </a:r>
            <a:r>
              <a:rPr lang="en-US" sz="2400" dirty="0"/>
              <a:t>comput</a:t>
            </a:r>
            <a:r>
              <a:rPr lang="en-US" altLang="zh-CN" sz="2400" dirty="0"/>
              <a:t>e</a:t>
            </a:r>
            <a:r>
              <a:rPr lang="zh-CN" altLang="en-US" sz="2400" dirty="0"/>
              <a:t> </a:t>
            </a:r>
            <a:r>
              <a:rPr lang="en-US" sz="2400" dirty="0"/>
              <a:t>contextualized representations of the</a:t>
            </a:r>
            <a:r>
              <a:rPr lang="zh-CN" altLang="en-US" sz="2400" dirty="0"/>
              <a:t> </a:t>
            </a:r>
            <a:r>
              <a:rPr lang="en-US" sz="2400" dirty="0"/>
              <a:t>tokens</a:t>
            </a:r>
            <a:r>
              <a:rPr lang="zh-CN" altLang="en-US" sz="2400" dirty="0"/>
              <a:t> </a:t>
            </a:r>
            <a:r>
              <a:rPr lang="en-US" sz="2400" dirty="0"/>
              <a:t>that are generally useful across a range of downstream applications</a:t>
            </a:r>
          </a:p>
        </p:txBody>
      </p:sp>
    </p:spTree>
    <p:extLst>
      <p:ext uri="{BB962C8B-B14F-4D97-AF65-F5344CB8AC3E}">
        <p14:creationId xmlns:p14="http://schemas.microsoft.com/office/powerpoint/2010/main" val="251257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C2F0-1674-6441-B2C8-7F5C634D33AD}"/>
              </a:ext>
            </a:extLst>
          </p:cNvPr>
          <p:cNvSpPr>
            <a:spLocks noGrp="1"/>
          </p:cNvSpPr>
          <p:nvPr>
            <p:ph type="title"/>
          </p:nvPr>
        </p:nvSpPr>
        <p:spPr/>
        <p:txBody>
          <a:bodyPr/>
          <a:lstStyle/>
          <a:p>
            <a:r>
              <a:rPr lang="en-US" altLang="zh-CN" dirty="0"/>
              <a:t>Masked</a:t>
            </a:r>
            <a:r>
              <a:rPr lang="zh-CN" altLang="en-US" dirty="0"/>
              <a:t> </a:t>
            </a:r>
            <a:r>
              <a:rPr lang="en-US" altLang="zh-CN" dirty="0"/>
              <a:t>vs</a:t>
            </a:r>
            <a:r>
              <a:rPr lang="zh-CN" altLang="en-US" dirty="0"/>
              <a:t> </a:t>
            </a:r>
            <a:r>
              <a:rPr lang="en-US" altLang="zh-CN" dirty="0"/>
              <a:t>Bidirectional</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AE1ACF-B8AB-5540-989D-BD0B9DC52CD5}"/>
                  </a:ext>
                </a:extLst>
              </p:cNvPr>
              <p:cNvSpPr>
                <a:spLocks noGrp="1"/>
              </p:cNvSpPr>
              <p:nvPr>
                <p:ph idx="1"/>
              </p:nvPr>
            </p:nvSpPr>
            <p:spPr>
              <a:xfrm>
                <a:off x="517525" y="1108433"/>
                <a:ext cx="11064875" cy="1293729"/>
              </a:xfrm>
            </p:spPr>
            <p:txBody>
              <a:bodyPr>
                <a:normAutofit lnSpcReduction="10000"/>
              </a:bodyPr>
              <a:lstStyle/>
              <a:p>
                <a:pPr>
                  <a:spcBef>
                    <a:spcPts val="400"/>
                  </a:spcBef>
                  <a:spcAft>
                    <a:spcPts val="0"/>
                  </a:spcAft>
                </a:pPr>
                <a:r>
                  <a:rPr lang="en-US" altLang="zh-CN" dirty="0"/>
                  <a:t>Given</a:t>
                </a:r>
                <a:r>
                  <a:rPr lang="zh-CN" altLang="en-US" dirty="0"/>
                  <a:t> </a:t>
                </a:r>
                <a14:m>
                  <m:oMath xmlns:m="http://schemas.openxmlformats.org/officeDocument/2006/math">
                    <m:r>
                      <a:rPr lang="en-US" altLang="zh-CN" b="1" i="1" smtClean="0">
                        <a:latin typeface="Cambria Math" panose="02040503050406030204" pitchFamily="18" charset="0"/>
                      </a:rPr>
                      <m:t>𝑸</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𝑸</m:t>
                        </m:r>
                      </m:sup>
                    </m:sSup>
                    <m:r>
                      <a:rPr lang="en-US" altLang="zh-CN" b="1" i="1" smtClean="0">
                        <a:latin typeface="Cambria Math" panose="02040503050406030204" pitchFamily="18" charset="0"/>
                      </a:rPr>
                      <m:t>,</m:t>
                    </m:r>
                    <m:r>
                      <a:rPr lang="zh-CN" altLang="en-US" b="1" i="1" smtClean="0">
                        <a:latin typeface="Cambria Math" panose="02040503050406030204" pitchFamily="18" charset="0"/>
                      </a:rPr>
                      <m:t> </m:t>
                    </m:r>
                  </m:oMath>
                </a14:m>
                <a:r>
                  <a:rPr lang="en-CN" b="1" dirty="0"/>
                  <a:t>	</a:t>
                </a:r>
                <a:r>
                  <a:rPr lang="en-US" altLang="zh-CN" b="1" dirty="0"/>
                  <a:t> </a:t>
                </a:r>
                <a14:m>
                  <m:oMath xmlns:m="http://schemas.openxmlformats.org/officeDocument/2006/math">
                    <m:r>
                      <a:rPr lang="en-US" altLang="zh-CN" b="1" i="1">
                        <a:latin typeface="Cambria Math" panose="02040503050406030204" pitchFamily="18" charset="0"/>
                      </a:rPr>
                      <m:t>𝑲</m:t>
                    </m:r>
                    <m:r>
                      <a:rPr lang="en-US" altLang="zh-CN" b="1" i="1">
                        <a:latin typeface="Cambria Math" panose="02040503050406030204" pitchFamily="18" charset="0"/>
                      </a:rPr>
                      <m:t>=</m:t>
                    </m:r>
                    <m:r>
                      <a:rPr lang="en-US" altLang="zh-CN" b="1" i="1">
                        <a:latin typeface="Cambria Math" panose="02040503050406030204" pitchFamily="18" charset="0"/>
                      </a:rPr>
                      <m:t>𝑿</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𝑲</m:t>
                        </m:r>
                      </m:sup>
                    </m:sSup>
                    <m:r>
                      <a:rPr lang="en-US" altLang="zh-CN" b="1" i="1">
                        <a:latin typeface="Cambria Math" panose="02040503050406030204" pitchFamily="18" charset="0"/>
                      </a:rPr>
                      <m:t>,</m:t>
                    </m:r>
                  </m:oMath>
                </a14:m>
                <a:r>
                  <a:rPr lang="en-CN" b="1" dirty="0"/>
                  <a:t>		</a:t>
                </a:r>
                <a:r>
                  <a:rPr lang="en-US" altLang="zh-CN" b="1" dirty="0"/>
                  <a:t> </a:t>
                </a:r>
                <a14:m>
                  <m:oMath xmlns:m="http://schemas.openxmlformats.org/officeDocument/2006/math">
                    <m:r>
                      <a:rPr lang="en-US" altLang="zh-CN" b="1" i="1">
                        <a:latin typeface="Cambria Math" panose="02040503050406030204" pitchFamily="18" charset="0"/>
                      </a:rPr>
                      <m:t>𝑽</m:t>
                    </m:r>
                    <m:r>
                      <a:rPr lang="en-US" altLang="zh-CN" b="1" i="1">
                        <a:latin typeface="Cambria Math" panose="02040503050406030204" pitchFamily="18" charset="0"/>
                      </a:rPr>
                      <m:t>=</m:t>
                    </m:r>
                    <m:r>
                      <a:rPr lang="en-US" altLang="zh-CN" b="1" i="1">
                        <a:latin typeface="Cambria Math" panose="02040503050406030204" pitchFamily="18" charset="0"/>
                      </a:rPr>
                      <m:t>𝑿</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𝑽</m:t>
                        </m:r>
                      </m:sup>
                    </m:sSup>
                  </m:oMath>
                </a14:m>
                <a:r>
                  <a:rPr lang="en-CN" b="1" dirty="0"/>
                  <a:t>	</a:t>
                </a:r>
              </a:p>
              <a:p>
                <a:pPr marL="0" indent="0" algn="ctr">
                  <a:spcBef>
                    <a:spcPts val="400"/>
                  </a:spcBef>
                  <a:spcAft>
                    <a:spcPts val="0"/>
                  </a:spcAft>
                  <a:buNone/>
                </a:pPr>
                <a14:m>
                  <m:oMath xmlns:m="http://schemas.openxmlformats.org/officeDocument/2006/math">
                    <m:r>
                      <m:rPr>
                        <m:sty m:val="p"/>
                      </m:rPr>
                      <a:rPr lang="en-US" altLang="zh-CN" b="0" i="0" dirty="0" smtClean="0">
                        <a:latin typeface="Cambria Math" panose="02040503050406030204" pitchFamily="18" charset="0"/>
                      </a:rPr>
                      <m:t>SelfAttention</m:t>
                    </m:r>
                    <m:d>
                      <m:dPr>
                        <m:ctrlPr>
                          <a:rPr lang="en-US" altLang="zh-CN" b="0" i="1" dirty="0" smtClean="0">
                            <a:latin typeface="Cambria Math" panose="02040503050406030204" pitchFamily="18" charset="0"/>
                          </a:rPr>
                        </m:ctrlPr>
                      </m:dPr>
                      <m:e>
                        <m:r>
                          <a:rPr lang="en-US" altLang="zh-CN" b="1" i="0" dirty="0" smtClean="0">
                            <a:latin typeface="Cambria Math" panose="02040503050406030204" pitchFamily="18" charset="0"/>
                          </a:rPr>
                          <m:t>𝐐</m:t>
                        </m:r>
                        <m:r>
                          <a:rPr lang="en-US" altLang="zh-CN" b="1" i="0" dirty="0" smtClean="0">
                            <a:latin typeface="Cambria Math" panose="02040503050406030204" pitchFamily="18" charset="0"/>
                          </a:rPr>
                          <m:t>,</m:t>
                        </m:r>
                        <m:r>
                          <a:rPr lang="en-US" altLang="zh-CN" b="1" i="0" dirty="0" smtClean="0">
                            <a:latin typeface="Cambria Math" panose="02040503050406030204" pitchFamily="18" charset="0"/>
                          </a:rPr>
                          <m:t>𝐊</m:t>
                        </m:r>
                        <m:r>
                          <a:rPr lang="en-US" altLang="zh-CN" b="1" i="0" dirty="0" smtClean="0">
                            <a:latin typeface="Cambria Math" panose="02040503050406030204" pitchFamily="18" charset="0"/>
                          </a:rPr>
                          <m:t>,</m:t>
                        </m:r>
                        <m:r>
                          <a:rPr lang="en-US" altLang="zh-CN" b="1" i="0" dirty="0" smtClean="0">
                            <a:latin typeface="Cambria Math" panose="02040503050406030204" pitchFamily="18" charset="0"/>
                          </a:rPr>
                          <m:t>𝐕</m:t>
                        </m:r>
                      </m:e>
                    </m:d>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softmax</m:t>
                    </m:r>
                    <m:d>
                      <m:dPr>
                        <m:ctrlPr>
                          <a:rPr lang="en-US" altLang="zh-CN" b="1" i="1" dirty="0" smtClean="0">
                            <a:latin typeface="Cambria Math" panose="02040503050406030204" pitchFamily="18" charset="0"/>
                          </a:rPr>
                        </m:ctrlPr>
                      </m:dPr>
                      <m:e>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𝑸</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𝑲</m:t>
                                </m:r>
                              </m:e>
                              <m:sup>
                                <m:r>
                                  <a:rPr lang="en-US" altLang="zh-CN" b="1" i="1" dirty="0" smtClean="0">
                                    <a:latin typeface="Cambria Math" panose="02040503050406030204" pitchFamily="18" charset="0"/>
                                  </a:rPr>
                                  <m:t>⊤</m:t>
                                </m:r>
                              </m:sup>
                            </m:sSup>
                          </m:num>
                          <m:den>
                            <m:rad>
                              <m:radPr>
                                <m:degHide m:val="on"/>
                                <m:ctrlPr>
                                  <a:rPr lang="en-US" altLang="zh-CN" b="1" i="1" dirty="0" smtClean="0">
                                    <a:latin typeface="Cambria Math" panose="02040503050406030204" pitchFamily="18" charset="0"/>
                                  </a:rPr>
                                </m:ctrlPr>
                              </m:radPr>
                              <m:deg/>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𝑘</m:t>
                                    </m:r>
                                  </m:sub>
                                </m:sSub>
                              </m:e>
                            </m:rad>
                          </m:den>
                        </m:f>
                      </m:e>
                    </m:d>
                    <m:r>
                      <a:rPr lang="en-US" altLang="zh-CN" b="1" i="1" dirty="0" smtClean="0">
                        <a:latin typeface="Cambria Math" panose="02040503050406030204" pitchFamily="18" charset="0"/>
                      </a:rPr>
                      <m:t>𝑽</m:t>
                    </m:r>
                  </m:oMath>
                </a14:m>
                <a:r>
                  <a:rPr lang="zh-CN" altLang="en-US" b="1" dirty="0"/>
                  <a:t> </a:t>
                </a:r>
                <a:endParaRPr lang="en-CN" b="1" dirty="0"/>
              </a:p>
            </p:txBody>
          </p:sp>
        </mc:Choice>
        <mc:Fallback xmlns="">
          <p:sp>
            <p:nvSpPr>
              <p:cNvPr id="3" name="Content Placeholder 2">
                <a:extLst>
                  <a:ext uri="{FF2B5EF4-FFF2-40B4-BE49-F238E27FC236}">
                    <a16:creationId xmlns:a16="http://schemas.microsoft.com/office/drawing/2014/main" id="{DEAE1ACF-B8AB-5540-989D-BD0B9DC52CD5}"/>
                  </a:ext>
                </a:extLst>
              </p:cNvPr>
              <p:cNvSpPr>
                <a:spLocks noGrp="1" noRot="1" noChangeAspect="1" noMove="1" noResize="1" noEditPoints="1" noAdjustHandles="1" noChangeArrowheads="1" noChangeShapeType="1" noTextEdit="1"/>
              </p:cNvSpPr>
              <p:nvPr>
                <p:ph idx="1"/>
              </p:nvPr>
            </p:nvSpPr>
            <p:spPr>
              <a:xfrm>
                <a:off x="517525" y="1108433"/>
                <a:ext cx="11064875" cy="1293729"/>
              </a:xfrm>
              <a:blipFill>
                <a:blip r:embed="rId3"/>
                <a:stretch>
                  <a:fillRect l="-916" t="-7767"/>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683B76E-4B61-0147-88EE-93880FBB836C}"/>
              </a:ext>
            </a:extLst>
          </p:cNvPr>
          <p:cNvSpPr>
            <a:spLocks noGrp="1"/>
          </p:cNvSpPr>
          <p:nvPr>
            <p:ph type="sldNum" sz="quarter" idx="12"/>
          </p:nvPr>
        </p:nvSpPr>
        <p:spPr/>
        <p:txBody>
          <a:bodyPr/>
          <a:lstStyle/>
          <a:p>
            <a:fld id="{DC8BB421-126E-41CB-B73A-69D52E98CAE3}" type="slidenum">
              <a:rPr lang="zh-CN" altLang="en-US" smtClean="0"/>
              <a:t>56</a:t>
            </a:fld>
            <a:endParaRPr lang="zh-CN" altLang="en-US" dirty="0"/>
          </a:p>
        </p:txBody>
      </p:sp>
      <p:pic>
        <p:nvPicPr>
          <p:cNvPr id="8" name="Picture 7">
            <a:extLst>
              <a:ext uri="{FF2B5EF4-FFF2-40B4-BE49-F238E27FC236}">
                <a16:creationId xmlns:a16="http://schemas.microsoft.com/office/drawing/2014/main" id="{C1203A99-A6DC-7E46-993F-642F163F4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151" y="2402162"/>
            <a:ext cx="3935859" cy="3680284"/>
          </a:xfrm>
          <a:prstGeom prst="rect">
            <a:avLst/>
          </a:prstGeom>
        </p:spPr>
      </p:pic>
      <p:sp>
        <p:nvSpPr>
          <p:cNvPr id="10" name="TextBox 9">
            <a:extLst>
              <a:ext uri="{FF2B5EF4-FFF2-40B4-BE49-F238E27FC236}">
                <a16:creationId xmlns:a16="http://schemas.microsoft.com/office/drawing/2014/main" id="{6EF2A9DF-B776-5E4E-840E-864FA31D1B8D}"/>
              </a:ext>
            </a:extLst>
          </p:cNvPr>
          <p:cNvSpPr txBox="1"/>
          <p:nvPr/>
        </p:nvSpPr>
        <p:spPr>
          <a:xfrm>
            <a:off x="2052918" y="6123543"/>
            <a:ext cx="3393592" cy="646331"/>
          </a:xfrm>
          <a:prstGeom prst="rect">
            <a:avLst/>
          </a:prstGeom>
          <a:noFill/>
        </p:spPr>
        <p:txBody>
          <a:bodyPr wrap="square">
            <a:spAutoFit/>
          </a:bodyPr>
          <a:lstStyle/>
          <a:p>
            <a:pPr algn="ctr"/>
            <a:r>
              <a:rPr lang="en-US" altLang="zh-CN" dirty="0"/>
              <a:t>Single</a:t>
            </a:r>
            <a:r>
              <a:rPr lang="zh-CN" altLang="en-US" dirty="0"/>
              <a:t> </a:t>
            </a:r>
            <a:r>
              <a:rPr lang="en-US" altLang="zh-CN" dirty="0"/>
              <a:t>Directional</a:t>
            </a:r>
            <a:r>
              <a:rPr lang="zh-CN" altLang="en-US" dirty="0"/>
              <a:t> </a:t>
            </a:r>
            <a:r>
              <a:rPr lang="en-US" altLang="zh-CN" dirty="0"/>
              <a:t>LMs</a:t>
            </a:r>
            <a:r>
              <a:rPr lang="zh-CN" altLang="en-US" dirty="0"/>
              <a:t> </a:t>
            </a:r>
            <a:r>
              <a:rPr lang="en-US" altLang="zh-CN" dirty="0"/>
              <a:t>(Masked</a:t>
            </a:r>
            <a:r>
              <a:rPr lang="zh-CN" altLang="en-US" dirty="0"/>
              <a:t> </a:t>
            </a:r>
            <a:r>
              <a:rPr lang="en-US" altLang="zh-CN" dirty="0"/>
              <a:t>Multi-head</a:t>
            </a:r>
            <a:r>
              <a:rPr lang="zh-CN" altLang="en-US" dirty="0"/>
              <a:t> </a:t>
            </a:r>
            <a:r>
              <a:rPr lang="en-US" altLang="zh-CN" dirty="0"/>
              <a:t>attention)</a:t>
            </a:r>
            <a:endParaRPr lang="en-CN" dirty="0"/>
          </a:p>
        </p:txBody>
      </p:sp>
      <p:pic>
        <p:nvPicPr>
          <p:cNvPr id="12" name="Picture 11">
            <a:extLst>
              <a:ext uri="{FF2B5EF4-FFF2-40B4-BE49-F238E27FC236}">
                <a16:creationId xmlns:a16="http://schemas.microsoft.com/office/drawing/2014/main" id="{9BE76F7A-468A-D14F-84B4-F365908E5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6636" y="2402162"/>
            <a:ext cx="3721381" cy="3721381"/>
          </a:xfrm>
          <a:prstGeom prst="rect">
            <a:avLst/>
          </a:prstGeom>
        </p:spPr>
      </p:pic>
      <p:sp>
        <p:nvSpPr>
          <p:cNvPr id="13" name="TextBox 12">
            <a:extLst>
              <a:ext uri="{FF2B5EF4-FFF2-40B4-BE49-F238E27FC236}">
                <a16:creationId xmlns:a16="http://schemas.microsoft.com/office/drawing/2014/main" id="{2200234B-1D51-964D-A7AA-1C969BF7AF55}"/>
              </a:ext>
            </a:extLst>
          </p:cNvPr>
          <p:cNvSpPr txBox="1"/>
          <p:nvPr/>
        </p:nvSpPr>
        <p:spPr>
          <a:xfrm>
            <a:off x="7224425" y="6123542"/>
            <a:ext cx="3393592" cy="646331"/>
          </a:xfrm>
          <a:prstGeom prst="rect">
            <a:avLst/>
          </a:prstGeom>
          <a:noFill/>
        </p:spPr>
        <p:txBody>
          <a:bodyPr wrap="square">
            <a:spAutoFit/>
          </a:bodyPr>
          <a:lstStyle/>
          <a:p>
            <a:pPr algn="ctr"/>
            <a:r>
              <a:rPr lang="en-US" altLang="zh-CN" dirty="0"/>
              <a:t>Self-Attention</a:t>
            </a:r>
            <a:r>
              <a:rPr lang="zh-CN" altLang="en-US" dirty="0"/>
              <a:t> </a:t>
            </a:r>
            <a:r>
              <a:rPr lang="en-US" altLang="zh-CN" dirty="0"/>
              <a:t>matrix</a:t>
            </a:r>
            <a:r>
              <a:rPr lang="zh-CN" altLang="en-US" dirty="0"/>
              <a:t> </a:t>
            </a:r>
            <a:r>
              <a:rPr lang="en-US" altLang="zh-CN" dirty="0"/>
              <a:t>of</a:t>
            </a:r>
            <a:r>
              <a:rPr lang="zh-CN" altLang="en-US" dirty="0"/>
              <a:t> </a:t>
            </a:r>
            <a:r>
              <a:rPr lang="en-US" altLang="zh-CN" dirty="0"/>
              <a:t>Bidirectional</a:t>
            </a:r>
            <a:r>
              <a:rPr lang="zh-CN" altLang="en-US" dirty="0"/>
              <a:t> </a:t>
            </a:r>
            <a:r>
              <a:rPr lang="en-US" altLang="zh-CN" dirty="0"/>
              <a:t>LMs</a:t>
            </a:r>
            <a:endParaRPr lang="en-CN" dirty="0"/>
          </a:p>
        </p:txBody>
      </p:sp>
    </p:spTree>
    <p:extLst>
      <p:ext uri="{BB962C8B-B14F-4D97-AF65-F5344CB8AC3E}">
        <p14:creationId xmlns:p14="http://schemas.microsoft.com/office/powerpoint/2010/main" val="3880115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26C5E-BD5D-4AC6-B4BE-23C79B0A4993}"/>
              </a:ext>
            </a:extLst>
          </p:cNvPr>
          <p:cNvSpPr>
            <a:spLocks noGrp="1"/>
          </p:cNvSpPr>
          <p:nvPr>
            <p:ph type="title"/>
          </p:nvPr>
        </p:nvSpPr>
        <p:spPr/>
        <p:txBody>
          <a:bodyPr/>
          <a:lstStyle/>
          <a:p>
            <a:r>
              <a:rPr lang="en-US" altLang="zh-CN" dirty="0"/>
              <a:t>Pretraining encoders: BERT</a:t>
            </a:r>
            <a:endParaRPr lang="zh-CN" altLang="en-US" sz="4800" dirty="0"/>
          </a:p>
        </p:txBody>
      </p:sp>
      <p:sp>
        <p:nvSpPr>
          <p:cNvPr id="4" name="灯片编号占位符 3">
            <a:extLst>
              <a:ext uri="{FF2B5EF4-FFF2-40B4-BE49-F238E27FC236}">
                <a16:creationId xmlns:a16="http://schemas.microsoft.com/office/drawing/2014/main" id="{15C723B4-FE9E-40A3-9262-4836796F45CA}"/>
              </a:ext>
            </a:extLst>
          </p:cNvPr>
          <p:cNvSpPr>
            <a:spLocks noGrp="1"/>
          </p:cNvSpPr>
          <p:nvPr>
            <p:ph type="sldNum" sz="quarter" idx="12"/>
          </p:nvPr>
        </p:nvSpPr>
        <p:spPr/>
        <p:txBody>
          <a:bodyPr/>
          <a:lstStyle/>
          <a:p>
            <a:fld id="{DC8BB421-126E-41CB-B73A-69D52E98CAE3}" type="slidenum">
              <a:rPr lang="zh-CN" altLang="en-US" smtClean="0"/>
              <a:t>57</a:t>
            </a:fld>
            <a:endParaRPr lang="zh-CN" altLang="en-US" dirty="0"/>
          </a:p>
        </p:txBody>
      </p:sp>
      <p:sp>
        <p:nvSpPr>
          <p:cNvPr id="7" name="内容占位符 6">
            <a:extLst>
              <a:ext uri="{FF2B5EF4-FFF2-40B4-BE49-F238E27FC236}">
                <a16:creationId xmlns:a16="http://schemas.microsoft.com/office/drawing/2014/main" id="{EF60B164-73D3-496C-957D-4234E89A503A}"/>
              </a:ext>
            </a:extLst>
          </p:cNvPr>
          <p:cNvSpPr>
            <a:spLocks noGrp="1"/>
          </p:cNvSpPr>
          <p:nvPr>
            <p:ph idx="1"/>
          </p:nvPr>
        </p:nvSpPr>
        <p:spPr>
          <a:xfrm>
            <a:off x="537189" y="1592263"/>
            <a:ext cx="5578475" cy="848185"/>
          </a:xfrm>
        </p:spPr>
        <p:txBody>
          <a:bodyPr lIns="90000">
            <a:noAutofit/>
          </a:bodyPr>
          <a:lstStyle/>
          <a:p>
            <a:r>
              <a:rPr lang="en-US" altLang="zh-CN" sz="2000" dirty="0">
                <a:hlinkClick r:id="rId2"/>
              </a:rPr>
              <a:t>BERT: Pre-training of Deep Bidirectional Transformers for Language Understanding</a:t>
            </a:r>
            <a:endParaRPr lang="zh-CN" altLang="en-US" sz="2000" dirty="0"/>
          </a:p>
        </p:txBody>
      </p:sp>
      <p:pic>
        <p:nvPicPr>
          <p:cNvPr id="9" name="图片 8">
            <a:extLst>
              <a:ext uri="{FF2B5EF4-FFF2-40B4-BE49-F238E27FC236}">
                <a16:creationId xmlns:a16="http://schemas.microsoft.com/office/drawing/2014/main" id="{A25762E7-2879-4596-A8B4-F24EFB593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26" y="4224571"/>
            <a:ext cx="5775120" cy="1674785"/>
          </a:xfrm>
          <a:prstGeom prst="rect">
            <a:avLst/>
          </a:prstGeom>
        </p:spPr>
      </p:pic>
      <p:pic>
        <p:nvPicPr>
          <p:cNvPr id="5" name="Picture 4">
            <a:extLst>
              <a:ext uri="{FF2B5EF4-FFF2-40B4-BE49-F238E27FC236}">
                <a16:creationId xmlns:a16="http://schemas.microsoft.com/office/drawing/2014/main" id="{0CE7B127-CBBD-6048-8C21-84A041A8A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64" y="1592263"/>
            <a:ext cx="5578476" cy="4307963"/>
          </a:xfrm>
          <a:prstGeom prst="rect">
            <a:avLst/>
          </a:prstGeom>
        </p:spPr>
      </p:pic>
    </p:spTree>
    <p:extLst>
      <p:ext uri="{BB962C8B-B14F-4D97-AF65-F5344CB8AC3E}">
        <p14:creationId xmlns:p14="http://schemas.microsoft.com/office/powerpoint/2010/main" val="2331269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B11B-5EFA-174A-8818-C44AFDF6DDC3}"/>
              </a:ext>
            </a:extLst>
          </p:cNvPr>
          <p:cNvSpPr>
            <a:spLocks noGrp="1"/>
          </p:cNvSpPr>
          <p:nvPr>
            <p:ph type="title"/>
          </p:nvPr>
        </p:nvSpPr>
        <p:spPr/>
        <p:txBody>
          <a:bodyPr/>
          <a:lstStyle/>
          <a:p>
            <a:r>
              <a:rPr lang="en-US" altLang="zh-CN" dirty="0"/>
              <a:t>BERT</a:t>
            </a:r>
            <a:endParaRPr lang="en-CN" dirty="0"/>
          </a:p>
        </p:txBody>
      </p:sp>
      <p:pic>
        <p:nvPicPr>
          <p:cNvPr id="6" name="Content Placeholder 5">
            <a:extLst>
              <a:ext uri="{FF2B5EF4-FFF2-40B4-BE49-F238E27FC236}">
                <a16:creationId xmlns:a16="http://schemas.microsoft.com/office/drawing/2014/main" id="{DEA3067A-96EF-554A-80DA-043436A2FA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8813" y="1592263"/>
            <a:ext cx="11064875" cy="4547311"/>
          </a:xfrm>
        </p:spPr>
      </p:pic>
      <p:sp>
        <p:nvSpPr>
          <p:cNvPr id="4" name="Slide Number Placeholder 3">
            <a:extLst>
              <a:ext uri="{FF2B5EF4-FFF2-40B4-BE49-F238E27FC236}">
                <a16:creationId xmlns:a16="http://schemas.microsoft.com/office/drawing/2014/main" id="{DC86065F-757F-F04E-B36A-64625B06B9EA}"/>
              </a:ext>
            </a:extLst>
          </p:cNvPr>
          <p:cNvSpPr>
            <a:spLocks noGrp="1"/>
          </p:cNvSpPr>
          <p:nvPr>
            <p:ph type="sldNum" sz="quarter" idx="12"/>
          </p:nvPr>
        </p:nvSpPr>
        <p:spPr/>
        <p:txBody>
          <a:bodyPr/>
          <a:lstStyle/>
          <a:p>
            <a:fld id="{DC8BB421-126E-41CB-B73A-69D52E98CAE3}" type="slidenum">
              <a:rPr lang="zh-CN" altLang="en-US" smtClean="0"/>
              <a:t>58</a:t>
            </a:fld>
            <a:endParaRPr lang="zh-CN" altLang="en-US" dirty="0"/>
          </a:p>
        </p:txBody>
      </p:sp>
    </p:spTree>
    <p:extLst>
      <p:ext uri="{BB962C8B-B14F-4D97-AF65-F5344CB8AC3E}">
        <p14:creationId xmlns:p14="http://schemas.microsoft.com/office/powerpoint/2010/main" val="2145768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8615E6-BAAA-439C-8B33-C64D07CF461A}"/>
              </a:ext>
            </a:extLst>
          </p:cNvPr>
          <p:cNvSpPr>
            <a:spLocks noGrp="1"/>
          </p:cNvSpPr>
          <p:nvPr>
            <p:ph type="title"/>
          </p:nvPr>
        </p:nvSpPr>
        <p:spPr/>
        <p:txBody>
          <a:bodyPr/>
          <a:lstStyle/>
          <a:p>
            <a:r>
              <a:rPr lang="en-US" altLang="zh-CN" dirty="0"/>
              <a:t>BERT</a:t>
            </a:r>
            <a:endParaRPr lang="zh-CN" altLang="en-US" dirty="0"/>
          </a:p>
        </p:txBody>
      </p:sp>
      <p:sp>
        <p:nvSpPr>
          <p:cNvPr id="3" name="内容占位符 2">
            <a:extLst>
              <a:ext uri="{FF2B5EF4-FFF2-40B4-BE49-F238E27FC236}">
                <a16:creationId xmlns:a16="http://schemas.microsoft.com/office/drawing/2014/main" id="{19023E20-FDA5-4152-9E91-6EAC249137BB}"/>
              </a:ext>
            </a:extLst>
          </p:cNvPr>
          <p:cNvSpPr>
            <a:spLocks noGrp="1"/>
          </p:cNvSpPr>
          <p:nvPr>
            <p:ph idx="1"/>
          </p:nvPr>
        </p:nvSpPr>
        <p:spPr>
          <a:xfrm>
            <a:off x="517525" y="1108433"/>
            <a:ext cx="11064875" cy="5749567"/>
          </a:xfrm>
        </p:spPr>
        <p:txBody>
          <a:bodyPr>
            <a:noAutofit/>
          </a:bodyPr>
          <a:lstStyle/>
          <a:p>
            <a:pPr>
              <a:spcAft>
                <a:spcPts val="600"/>
              </a:spcAft>
            </a:pPr>
            <a:r>
              <a:rPr lang="en-US" altLang="zh-CN" dirty="0"/>
              <a:t>The pretraining input to BERT was two separate contiguous chunks of text</a:t>
            </a:r>
            <a:r>
              <a:rPr lang="zh-CN" altLang="en-US" dirty="0"/>
              <a:t> </a:t>
            </a:r>
            <a:r>
              <a:rPr lang="en-US" altLang="zh-CN" dirty="0"/>
              <a:t>(Tasks</a:t>
            </a:r>
            <a:r>
              <a:rPr lang="zh-CN" altLang="en-US" dirty="0"/>
              <a:t> </a:t>
            </a:r>
            <a:r>
              <a:rPr lang="en-US" altLang="zh-CN" dirty="0"/>
              <a:t>like</a:t>
            </a:r>
            <a:r>
              <a:rPr lang="zh-CN" altLang="en-US" dirty="0"/>
              <a:t> </a:t>
            </a:r>
            <a:r>
              <a:rPr lang="en-US" altLang="zh-CN" dirty="0"/>
              <a:t>QA):</a:t>
            </a:r>
          </a:p>
          <a:p>
            <a:pPr>
              <a:spcAft>
                <a:spcPts val="600"/>
              </a:spcAft>
            </a:pPr>
            <a:endParaRPr lang="en-US" altLang="zh-CN" dirty="0"/>
          </a:p>
          <a:p>
            <a:pPr>
              <a:spcAft>
                <a:spcPts val="600"/>
              </a:spcAft>
            </a:pPr>
            <a:endParaRPr lang="en-US" altLang="zh-CN" dirty="0"/>
          </a:p>
          <a:p>
            <a:pPr>
              <a:spcAft>
                <a:spcPts val="600"/>
              </a:spcAft>
            </a:pPr>
            <a:endParaRPr lang="en-US" altLang="zh-CN" dirty="0"/>
          </a:p>
          <a:p>
            <a:pPr>
              <a:spcAft>
                <a:spcPts val="600"/>
              </a:spcAft>
            </a:pPr>
            <a:endParaRPr lang="en-US" altLang="zh-CN" dirty="0"/>
          </a:p>
          <a:p>
            <a:pPr>
              <a:spcAft>
                <a:spcPts val="600"/>
              </a:spcAft>
            </a:pPr>
            <a:endParaRPr lang="en-US" altLang="zh-CN" dirty="0"/>
          </a:p>
          <a:p>
            <a:pPr>
              <a:spcAft>
                <a:spcPts val="600"/>
              </a:spcAft>
            </a:pPr>
            <a:r>
              <a:rPr lang="en-US" altLang="zh-CN" dirty="0"/>
              <a:t>BERT was trained to predict whether one chunk follows the other or is randomly sampled.</a:t>
            </a:r>
          </a:p>
          <a:p>
            <a:pPr lvl="1">
              <a:spcAft>
                <a:spcPts val="600"/>
              </a:spcAft>
            </a:pPr>
            <a:r>
              <a:rPr lang="en-US" altLang="zh-CN" dirty="0"/>
              <a:t>Later work has argued this “next sentence prediction” is not necessary.</a:t>
            </a:r>
            <a:endParaRPr lang="zh-CN" altLang="en-US" dirty="0"/>
          </a:p>
        </p:txBody>
      </p:sp>
      <p:sp>
        <p:nvSpPr>
          <p:cNvPr id="4" name="灯片编号占位符 3">
            <a:extLst>
              <a:ext uri="{FF2B5EF4-FFF2-40B4-BE49-F238E27FC236}">
                <a16:creationId xmlns:a16="http://schemas.microsoft.com/office/drawing/2014/main" id="{F54EAC20-EDB2-4C04-B55E-68E3C0EBBADF}"/>
              </a:ext>
            </a:extLst>
          </p:cNvPr>
          <p:cNvSpPr>
            <a:spLocks noGrp="1"/>
          </p:cNvSpPr>
          <p:nvPr>
            <p:ph type="sldNum" sz="quarter" idx="12"/>
          </p:nvPr>
        </p:nvSpPr>
        <p:spPr/>
        <p:txBody>
          <a:bodyPr/>
          <a:lstStyle/>
          <a:p>
            <a:fld id="{DC8BB421-126E-41CB-B73A-69D52E98CAE3}" type="slidenum">
              <a:rPr lang="zh-CN" altLang="en-US" smtClean="0"/>
              <a:t>59</a:t>
            </a:fld>
            <a:endParaRPr lang="zh-CN" altLang="en-US" dirty="0"/>
          </a:p>
        </p:txBody>
      </p:sp>
      <p:sp>
        <p:nvSpPr>
          <p:cNvPr id="7" name="矩形: 剪去左右顶角 6">
            <a:extLst>
              <a:ext uri="{FF2B5EF4-FFF2-40B4-BE49-F238E27FC236}">
                <a16:creationId xmlns:a16="http://schemas.microsoft.com/office/drawing/2014/main" id="{B7C2E64D-A954-4E76-A637-5C8AF0B04AA3}"/>
              </a:ext>
            </a:extLst>
          </p:cNvPr>
          <p:cNvSpPr/>
          <p:nvPr/>
        </p:nvSpPr>
        <p:spPr>
          <a:xfrm>
            <a:off x="3613309" y="2342524"/>
            <a:ext cx="601980"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my</a:t>
            </a:r>
            <a:endParaRPr lang="zh-CN" altLang="en-US" sz="1200" dirty="0">
              <a:solidFill>
                <a:schemeClr val="tx1"/>
              </a:solidFill>
            </a:endParaRPr>
          </a:p>
        </p:txBody>
      </p:sp>
      <p:sp>
        <p:nvSpPr>
          <p:cNvPr id="8" name="矩形: 剪去左右顶角 7">
            <a:extLst>
              <a:ext uri="{FF2B5EF4-FFF2-40B4-BE49-F238E27FC236}">
                <a16:creationId xmlns:a16="http://schemas.microsoft.com/office/drawing/2014/main" id="{4508FD1D-19B2-47BC-97F9-AC08D224E569}"/>
              </a:ext>
            </a:extLst>
          </p:cNvPr>
          <p:cNvSpPr/>
          <p:nvPr/>
        </p:nvSpPr>
        <p:spPr>
          <a:xfrm>
            <a:off x="2903694" y="2342524"/>
            <a:ext cx="601980"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[CLS]</a:t>
            </a:r>
            <a:endParaRPr lang="zh-CN" altLang="en-US" sz="1200" dirty="0">
              <a:solidFill>
                <a:schemeClr val="tx1"/>
              </a:solidFill>
            </a:endParaRPr>
          </a:p>
        </p:txBody>
      </p:sp>
      <p:sp>
        <p:nvSpPr>
          <p:cNvPr id="9" name="矩形: 剪去左右顶角 8">
            <a:extLst>
              <a:ext uri="{FF2B5EF4-FFF2-40B4-BE49-F238E27FC236}">
                <a16:creationId xmlns:a16="http://schemas.microsoft.com/office/drawing/2014/main" id="{BF082CD9-5F1C-4A4B-84EF-07C34EB49729}"/>
              </a:ext>
            </a:extLst>
          </p:cNvPr>
          <p:cNvSpPr/>
          <p:nvPr/>
        </p:nvSpPr>
        <p:spPr>
          <a:xfrm>
            <a:off x="5014322" y="2342524"/>
            <a:ext cx="601980"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is</a:t>
            </a:r>
            <a:endParaRPr lang="zh-CN" altLang="en-US" sz="1200" dirty="0">
              <a:solidFill>
                <a:schemeClr val="tx1"/>
              </a:solidFill>
            </a:endParaRPr>
          </a:p>
        </p:txBody>
      </p:sp>
      <p:sp>
        <p:nvSpPr>
          <p:cNvPr id="10" name="矩形: 剪去左右顶角 9">
            <a:extLst>
              <a:ext uri="{FF2B5EF4-FFF2-40B4-BE49-F238E27FC236}">
                <a16:creationId xmlns:a16="http://schemas.microsoft.com/office/drawing/2014/main" id="{BE6AF248-9183-4F2E-9DAC-203E99EA1EB0}"/>
              </a:ext>
            </a:extLst>
          </p:cNvPr>
          <p:cNvSpPr/>
          <p:nvPr/>
        </p:nvSpPr>
        <p:spPr>
          <a:xfrm>
            <a:off x="4314233" y="2342524"/>
            <a:ext cx="601980"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dog</a:t>
            </a:r>
            <a:endParaRPr lang="zh-CN" altLang="en-US" sz="1200" dirty="0">
              <a:solidFill>
                <a:schemeClr val="tx1"/>
              </a:solidFill>
            </a:endParaRPr>
          </a:p>
        </p:txBody>
      </p:sp>
      <p:sp>
        <p:nvSpPr>
          <p:cNvPr id="11" name="矩形: 剪去左右顶角 10">
            <a:extLst>
              <a:ext uri="{FF2B5EF4-FFF2-40B4-BE49-F238E27FC236}">
                <a16:creationId xmlns:a16="http://schemas.microsoft.com/office/drawing/2014/main" id="{885BCD3B-E086-4A13-A998-889EB5C609D3}"/>
              </a:ext>
            </a:extLst>
          </p:cNvPr>
          <p:cNvSpPr/>
          <p:nvPr/>
        </p:nvSpPr>
        <p:spPr>
          <a:xfrm>
            <a:off x="6413181" y="2342524"/>
            <a:ext cx="684255"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[SEP]</a:t>
            </a:r>
            <a:endParaRPr lang="zh-CN" altLang="en-US" sz="1200" dirty="0">
              <a:solidFill>
                <a:schemeClr val="tx1"/>
              </a:solidFill>
            </a:endParaRPr>
          </a:p>
        </p:txBody>
      </p:sp>
      <p:sp>
        <p:nvSpPr>
          <p:cNvPr id="12" name="矩形: 剪去左右顶角 11">
            <a:extLst>
              <a:ext uri="{FF2B5EF4-FFF2-40B4-BE49-F238E27FC236}">
                <a16:creationId xmlns:a16="http://schemas.microsoft.com/office/drawing/2014/main" id="{773B7055-0092-4668-B290-A6ECB412F558}"/>
              </a:ext>
            </a:extLst>
          </p:cNvPr>
          <p:cNvSpPr/>
          <p:nvPr/>
        </p:nvSpPr>
        <p:spPr>
          <a:xfrm>
            <a:off x="5680232" y="2342524"/>
            <a:ext cx="658656"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cute</a:t>
            </a:r>
            <a:endParaRPr lang="zh-CN" altLang="en-US" sz="1200" dirty="0">
              <a:solidFill>
                <a:schemeClr val="tx1"/>
              </a:solidFill>
            </a:endParaRPr>
          </a:p>
        </p:txBody>
      </p:sp>
      <p:sp>
        <p:nvSpPr>
          <p:cNvPr id="13" name="矩形: 剪去左右顶角 12">
            <a:extLst>
              <a:ext uri="{FF2B5EF4-FFF2-40B4-BE49-F238E27FC236}">
                <a16:creationId xmlns:a16="http://schemas.microsoft.com/office/drawing/2014/main" id="{65F2FC87-0A8C-43B1-A792-4EA234A24153}"/>
              </a:ext>
            </a:extLst>
          </p:cNvPr>
          <p:cNvSpPr/>
          <p:nvPr/>
        </p:nvSpPr>
        <p:spPr>
          <a:xfrm>
            <a:off x="7844675" y="2342524"/>
            <a:ext cx="694488"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likes</a:t>
            </a:r>
            <a:endParaRPr lang="zh-CN" altLang="en-US" sz="1200" dirty="0">
              <a:solidFill>
                <a:schemeClr val="tx1"/>
              </a:solidFill>
            </a:endParaRPr>
          </a:p>
        </p:txBody>
      </p:sp>
      <p:sp>
        <p:nvSpPr>
          <p:cNvPr id="14" name="矩形: 剪去左右顶角 13">
            <a:extLst>
              <a:ext uri="{FF2B5EF4-FFF2-40B4-BE49-F238E27FC236}">
                <a16:creationId xmlns:a16="http://schemas.microsoft.com/office/drawing/2014/main" id="{8AA100A2-413A-4A70-AB6C-76BA419586B1}"/>
              </a:ext>
            </a:extLst>
          </p:cNvPr>
          <p:cNvSpPr/>
          <p:nvPr/>
        </p:nvSpPr>
        <p:spPr>
          <a:xfrm>
            <a:off x="7195546" y="2342524"/>
            <a:ext cx="594471"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he</a:t>
            </a:r>
            <a:endParaRPr lang="zh-CN" altLang="en-US" sz="1200" dirty="0">
              <a:solidFill>
                <a:schemeClr val="tx1"/>
              </a:solidFill>
            </a:endParaRPr>
          </a:p>
        </p:txBody>
      </p:sp>
      <p:sp>
        <p:nvSpPr>
          <p:cNvPr id="15" name="矩形: 剪去左右顶角 14">
            <a:extLst>
              <a:ext uri="{FF2B5EF4-FFF2-40B4-BE49-F238E27FC236}">
                <a16:creationId xmlns:a16="http://schemas.microsoft.com/office/drawing/2014/main" id="{6171E207-D2CA-4964-B15F-0A110E3C9D27}"/>
              </a:ext>
            </a:extLst>
          </p:cNvPr>
          <p:cNvSpPr/>
          <p:nvPr/>
        </p:nvSpPr>
        <p:spPr>
          <a:xfrm>
            <a:off x="8593820" y="2342524"/>
            <a:ext cx="654956"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play</a:t>
            </a:r>
            <a:endParaRPr lang="zh-CN" altLang="en-US" sz="1200" dirty="0">
              <a:solidFill>
                <a:schemeClr val="tx1"/>
              </a:solidFill>
            </a:endParaRPr>
          </a:p>
        </p:txBody>
      </p:sp>
      <p:sp>
        <p:nvSpPr>
          <p:cNvPr id="16" name="矩形: 剪去左右顶角 15">
            <a:extLst>
              <a:ext uri="{FF2B5EF4-FFF2-40B4-BE49-F238E27FC236}">
                <a16:creationId xmlns:a16="http://schemas.microsoft.com/office/drawing/2014/main" id="{CA8C1DB0-6017-4F8F-BC6B-831893ACB3F0}"/>
              </a:ext>
            </a:extLst>
          </p:cNvPr>
          <p:cNvSpPr/>
          <p:nvPr/>
        </p:nvSpPr>
        <p:spPr>
          <a:xfrm>
            <a:off x="9343120" y="2342524"/>
            <a:ext cx="804180"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##ing</a:t>
            </a:r>
            <a:endParaRPr lang="zh-CN" altLang="en-US" sz="1200" dirty="0">
              <a:solidFill>
                <a:schemeClr val="tx1"/>
              </a:solidFill>
            </a:endParaRPr>
          </a:p>
        </p:txBody>
      </p:sp>
      <p:sp>
        <p:nvSpPr>
          <p:cNvPr id="17" name="矩形: 剪去左右顶角 16">
            <a:extLst>
              <a:ext uri="{FF2B5EF4-FFF2-40B4-BE49-F238E27FC236}">
                <a16:creationId xmlns:a16="http://schemas.microsoft.com/office/drawing/2014/main" id="{78F7C9C6-A102-4558-87F4-7E06BB34AD61}"/>
              </a:ext>
            </a:extLst>
          </p:cNvPr>
          <p:cNvSpPr/>
          <p:nvPr/>
        </p:nvSpPr>
        <p:spPr>
          <a:xfrm>
            <a:off x="10220533" y="2342524"/>
            <a:ext cx="688767"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[SEP]</a:t>
            </a:r>
            <a:endParaRPr lang="zh-CN" altLang="en-US" sz="1200" dirty="0">
              <a:solidFill>
                <a:schemeClr val="tx1"/>
              </a:solidFill>
            </a:endParaRPr>
          </a:p>
        </p:txBody>
      </p:sp>
      <p:sp>
        <p:nvSpPr>
          <p:cNvPr id="18" name="矩形 17">
            <a:extLst>
              <a:ext uri="{FF2B5EF4-FFF2-40B4-BE49-F238E27FC236}">
                <a16:creationId xmlns:a16="http://schemas.microsoft.com/office/drawing/2014/main" id="{AD674460-B441-49D2-819F-C8A07C5199F0}"/>
              </a:ext>
            </a:extLst>
          </p:cNvPr>
          <p:cNvSpPr/>
          <p:nvPr/>
        </p:nvSpPr>
        <p:spPr>
          <a:xfrm>
            <a:off x="2890838" y="3022608"/>
            <a:ext cx="635793"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[CLS]</a:t>
            </a:r>
            <a:endParaRPr lang="zh-CN" altLang="en-US" sz="1200" baseline="-25000" dirty="0">
              <a:solidFill>
                <a:schemeClr val="tx1"/>
              </a:solidFill>
            </a:endParaRPr>
          </a:p>
        </p:txBody>
      </p:sp>
      <p:sp>
        <p:nvSpPr>
          <p:cNvPr id="19" name="矩形 18">
            <a:extLst>
              <a:ext uri="{FF2B5EF4-FFF2-40B4-BE49-F238E27FC236}">
                <a16:creationId xmlns:a16="http://schemas.microsoft.com/office/drawing/2014/main" id="{735360A0-B0AA-445F-AB8B-6E5C838F1A3A}"/>
              </a:ext>
            </a:extLst>
          </p:cNvPr>
          <p:cNvSpPr/>
          <p:nvPr/>
        </p:nvSpPr>
        <p:spPr>
          <a:xfrm>
            <a:off x="3613310" y="3022608"/>
            <a:ext cx="60198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my</a:t>
            </a:r>
            <a:endParaRPr lang="zh-CN" altLang="en-US" sz="1200" baseline="-25000" dirty="0">
              <a:solidFill>
                <a:schemeClr val="tx1"/>
              </a:solidFill>
            </a:endParaRPr>
          </a:p>
        </p:txBody>
      </p:sp>
      <p:sp>
        <p:nvSpPr>
          <p:cNvPr id="20" name="矩形 19">
            <a:extLst>
              <a:ext uri="{FF2B5EF4-FFF2-40B4-BE49-F238E27FC236}">
                <a16:creationId xmlns:a16="http://schemas.microsoft.com/office/drawing/2014/main" id="{455BE578-AE42-45CD-BF71-9F27C4DAE591}"/>
              </a:ext>
            </a:extLst>
          </p:cNvPr>
          <p:cNvSpPr/>
          <p:nvPr/>
        </p:nvSpPr>
        <p:spPr>
          <a:xfrm>
            <a:off x="4314233" y="3022607"/>
            <a:ext cx="60198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dog</a:t>
            </a:r>
            <a:endParaRPr lang="zh-CN" altLang="en-US" sz="1200" baseline="-25000" dirty="0">
              <a:solidFill>
                <a:schemeClr val="tx1"/>
              </a:solidFill>
            </a:endParaRPr>
          </a:p>
        </p:txBody>
      </p:sp>
      <p:sp>
        <p:nvSpPr>
          <p:cNvPr id="21" name="矩形 20">
            <a:extLst>
              <a:ext uri="{FF2B5EF4-FFF2-40B4-BE49-F238E27FC236}">
                <a16:creationId xmlns:a16="http://schemas.microsoft.com/office/drawing/2014/main" id="{279EA3D0-CCFD-4960-8C46-AEAF34A3032A}"/>
              </a:ext>
            </a:extLst>
          </p:cNvPr>
          <p:cNvSpPr/>
          <p:nvPr/>
        </p:nvSpPr>
        <p:spPr>
          <a:xfrm>
            <a:off x="5015043" y="3022606"/>
            <a:ext cx="60126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is</a:t>
            </a:r>
            <a:endParaRPr lang="zh-CN" altLang="en-US" sz="1200" baseline="-25000" dirty="0">
              <a:solidFill>
                <a:schemeClr val="tx1"/>
              </a:solidFill>
            </a:endParaRPr>
          </a:p>
        </p:txBody>
      </p:sp>
      <p:sp>
        <p:nvSpPr>
          <p:cNvPr id="22" name="矩形 21">
            <a:extLst>
              <a:ext uri="{FF2B5EF4-FFF2-40B4-BE49-F238E27FC236}">
                <a16:creationId xmlns:a16="http://schemas.microsoft.com/office/drawing/2014/main" id="{3E8A01A9-EEA4-4C61-9A2A-C1B99EE213DA}"/>
              </a:ext>
            </a:extLst>
          </p:cNvPr>
          <p:cNvSpPr/>
          <p:nvPr/>
        </p:nvSpPr>
        <p:spPr>
          <a:xfrm>
            <a:off x="5708570" y="3022606"/>
            <a:ext cx="60126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cute</a:t>
            </a:r>
            <a:endParaRPr lang="zh-CN" altLang="en-US" sz="1200" baseline="-25000" dirty="0">
              <a:solidFill>
                <a:schemeClr val="tx1"/>
              </a:solidFill>
            </a:endParaRPr>
          </a:p>
        </p:txBody>
      </p:sp>
      <p:sp>
        <p:nvSpPr>
          <p:cNvPr id="23" name="矩形 22">
            <a:extLst>
              <a:ext uri="{FF2B5EF4-FFF2-40B4-BE49-F238E27FC236}">
                <a16:creationId xmlns:a16="http://schemas.microsoft.com/office/drawing/2014/main" id="{099C2B23-CFBE-4707-A5F4-28FCC7B7A00B}"/>
              </a:ext>
            </a:extLst>
          </p:cNvPr>
          <p:cNvSpPr/>
          <p:nvPr/>
        </p:nvSpPr>
        <p:spPr>
          <a:xfrm>
            <a:off x="6413180" y="3022606"/>
            <a:ext cx="684255"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[SEP]</a:t>
            </a:r>
            <a:endParaRPr lang="zh-CN" altLang="en-US" sz="1200" baseline="-25000" dirty="0">
              <a:solidFill>
                <a:schemeClr val="tx1"/>
              </a:solidFill>
            </a:endParaRPr>
          </a:p>
        </p:txBody>
      </p:sp>
      <p:sp>
        <p:nvSpPr>
          <p:cNvPr id="38" name="矩形 37">
            <a:extLst>
              <a:ext uri="{FF2B5EF4-FFF2-40B4-BE49-F238E27FC236}">
                <a16:creationId xmlns:a16="http://schemas.microsoft.com/office/drawing/2014/main" id="{22263694-0DDD-4C54-8D75-D98CFEEC6076}"/>
              </a:ext>
            </a:extLst>
          </p:cNvPr>
          <p:cNvSpPr/>
          <p:nvPr/>
        </p:nvSpPr>
        <p:spPr>
          <a:xfrm>
            <a:off x="7195546" y="3022606"/>
            <a:ext cx="594471"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he</a:t>
            </a:r>
            <a:endParaRPr lang="zh-CN" altLang="en-US" sz="1200" baseline="-25000" dirty="0">
              <a:solidFill>
                <a:schemeClr val="tx1"/>
              </a:solidFill>
            </a:endParaRPr>
          </a:p>
        </p:txBody>
      </p:sp>
      <p:sp>
        <p:nvSpPr>
          <p:cNvPr id="39" name="矩形 38">
            <a:extLst>
              <a:ext uri="{FF2B5EF4-FFF2-40B4-BE49-F238E27FC236}">
                <a16:creationId xmlns:a16="http://schemas.microsoft.com/office/drawing/2014/main" id="{1E5210C1-2ABD-4259-B261-D1A331D6320C}"/>
              </a:ext>
            </a:extLst>
          </p:cNvPr>
          <p:cNvSpPr/>
          <p:nvPr/>
        </p:nvSpPr>
        <p:spPr>
          <a:xfrm>
            <a:off x="7896469" y="3022605"/>
            <a:ext cx="60198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likes</a:t>
            </a:r>
            <a:endParaRPr lang="zh-CN" altLang="en-US" sz="1200" baseline="-25000" dirty="0">
              <a:solidFill>
                <a:schemeClr val="tx1"/>
              </a:solidFill>
            </a:endParaRPr>
          </a:p>
        </p:txBody>
      </p:sp>
      <p:sp>
        <p:nvSpPr>
          <p:cNvPr id="40" name="矩形 39">
            <a:extLst>
              <a:ext uri="{FF2B5EF4-FFF2-40B4-BE49-F238E27FC236}">
                <a16:creationId xmlns:a16="http://schemas.microsoft.com/office/drawing/2014/main" id="{69AA1299-A29C-4DB8-A30C-B4199724107D}"/>
              </a:ext>
            </a:extLst>
          </p:cNvPr>
          <p:cNvSpPr/>
          <p:nvPr/>
        </p:nvSpPr>
        <p:spPr>
          <a:xfrm>
            <a:off x="8604067" y="3022604"/>
            <a:ext cx="60126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play</a:t>
            </a:r>
            <a:endParaRPr lang="zh-CN" altLang="en-US" sz="1200" baseline="-25000" dirty="0">
              <a:solidFill>
                <a:schemeClr val="tx1"/>
              </a:solidFill>
            </a:endParaRPr>
          </a:p>
        </p:txBody>
      </p:sp>
      <p:sp>
        <p:nvSpPr>
          <p:cNvPr id="41" name="矩形 40">
            <a:extLst>
              <a:ext uri="{FF2B5EF4-FFF2-40B4-BE49-F238E27FC236}">
                <a16:creationId xmlns:a16="http://schemas.microsoft.com/office/drawing/2014/main" id="{B0444BAC-DDF4-4132-8707-97A96B27121C}"/>
              </a:ext>
            </a:extLst>
          </p:cNvPr>
          <p:cNvSpPr/>
          <p:nvPr/>
        </p:nvSpPr>
        <p:spPr>
          <a:xfrm>
            <a:off x="9343120" y="3022604"/>
            <a:ext cx="765286"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##ing</a:t>
            </a:r>
            <a:endParaRPr lang="zh-CN" altLang="en-US" sz="1200" baseline="-25000" dirty="0">
              <a:solidFill>
                <a:schemeClr val="tx1"/>
              </a:solidFill>
            </a:endParaRPr>
          </a:p>
        </p:txBody>
      </p:sp>
      <p:sp>
        <p:nvSpPr>
          <p:cNvPr id="42" name="矩形 41">
            <a:extLst>
              <a:ext uri="{FF2B5EF4-FFF2-40B4-BE49-F238E27FC236}">
                <a16:creationId xmlns:a16="http://schemas.microsoft.com/office/drawing/2014/main" id="{CCAA1C78-E4D9-4FAB-B9A6-1033734713A0}"/>
              </a:ext>
            </a:extLst>
          </p:cNvPr>
          <p:cNvSpPr/>
          <p:nvPr/>
        </p:nvSpPr>
        <p:spPr>
          <a:xfrm>
            <a:off x="10220533" y="3014904"/>
            <a:ext cx="684255"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[SEP]</a:t>
            </a:r>
            <a:endParaRPr lang="zh-CN" altLang="en-US" sz="1200" baseline="-25000" dirty="0">
              <a:solidFill>
                <a:schemeClr val="tx1"/>
              </a:solidFill>
            </a:endParaRPr>
          </a:p>
        </p:txBody>
      </p:sp>
      <p:sp>
        <p:nvSpPr>
          <p:cNvPr id="43" name="矩形 42">
            <a:extLst>
              <a:ext uri="{FF2B5EF4-FFF2-40B4-BE49-F238E27FC236}">
                <a16:creationId xmlns:a16="http://schemas.microsoft.com/office/drawing/2014/main" id="{9381D6F9-1F69-44A1-9ABF-6DFC23A58A82}"/>
              </a:ext>
            </a:extLst>
          </p:cNvPr>
          <p:cNvSpPr/>
          <p:nvPr/>
        </p:nvSpPr>
        <p:spPr>
          <a:xfrm>
            <a:off x="2890838" y="3807179"/>
            <a:ext cx="635793"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4" name="矩形 43">
            <a:extLst>
              <a:ext uri="{FF2B5EF4-FFF2-40B4-BE49-F238E27FC236}">
                <a16:creationId xmlns:a16="http://schemas.microsoft.com/office/drawing/2014/main" id="{C6DD28D2-6EB3-4C45-8B66-8BA894C8EDB4}"/>
              </a:ext>
            </a:extLst>
          </p:cNvPr>
          <p:cNvSpPr/>
          <p:nvPr/>
        </p:nvSpPr>
        <p:spPr>
          <a:xfrm>
            <a:off x="3613310" y="3807179"/>
            <a:ext cx="60198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5" name="矩形 44">
            <a:extLst>
              <a:ext uri="{FF2B5EF4-FFF2-40B4-BE49-F238E27FC236}">
                <a16:creationId xmlns:a16="http://schemas.microsoft.com/office/drawing/2014/main" id="{10806F5A-0110-43FF-86D6-75CF6AD1B6BF}"/>
              </a:ext>
            </a:extLst>
          </p:cNvPr>
          <p:cNvSpPr/>
          <p:nvPr/>
        </p:nvSpPr>
        <p:spPr>
          <a:xfrm>
            <a:off x="4314233" y="3807178"/>
            <a:ext cx="60198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6" name="矩形 45">
            <a:extLst>
              <a:ext uri="{FF2B5EF4-FFF2-40B4-BE49-F238E27FC236}">
                <a16:creationId xmlns:a16="http://schemas.microsoft.com/office/drawing/2014/main" id="{E6A40715-513F-4F5B-9346-42B74FFE5076}"/>
              </a:ext>
            </a:extLst>
          </p:cNvPr>
          <p:cNvSpPr/>
          <p:nvPr/>
        </p:nvSpPr>
        <p:spPr>
          <a:xfrm>
            <a:off x="5015043" y="3807177"/>
            <a:ext cx="60126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7" name="矩形 46">
            <a:extLst>
              <a:ext uri="{FF2B5EF4-FFF2-40B4-BE49-F238E27FC236}">
                <a16:creationId xmlns:a16="http://schemas.microsoft.com/office/drawing/2014/main" id="{55B54220-E91C-41E0-98C4-10A2D49E387F}"/>
              </a:ext>
            </a:extLst>
          </p:cNvPr>
          <p:cNvSpPr/>
          <p:nvPr/>
        </p:nvSpPr>
        <p:spPr>
          <a:xfrm>
            <a:off x="5708570" y="3807177"/>
            <a:ext cx="60126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8" name="矩形 47">
            <a:extLst>
              <a:ext uri="{FF2B5EF4-FFF2-40B4-BE49-F238E27FC236}">
                <a16:creationId xmlns:a16="http://schemas.microsoft.com/office/drawing/2014/main" id="{8B669F22-6F5B-487D-9453-D4C25D6FFECD}"/>
              </a:ext>
            </a:extLst>
          </p:cNvPr>
          <p:cNvSpPr/>
          <p:nvPr/>
        </p:nvSpPr>
        <p:spPr>
          <a:xfrm>
            <a:off x="6413180" y="3807177"/>
            <a:ext cx="684255"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9" name="矩形 48">
            <a:extLst>
              <a:ext uri="{FF2B5EF4-FFF2-40B4-BE49-F238E27FC236}">
                <a16:creationId xmlns:a16="http://schemas.microsoft.com/office/drawing/2014/main" id="{15C26FC0-2105-4D18-B1F5-FB721876AEAB}"/>
              </a:ext>
            </a:extLst>
          </p:cNvPr>
          <p:cNvSpPr/>
          <p:nvPr/>
        </p:nvSpPr>
        <p:spPr>
          <a:xfrm>
            <a:off x="7195546" y="3807177"/>
            <a:ext cx="594471"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B</a:t>
            </a:r>
            <a:endParaRPr lang="zh-CN" altLang="en-US" baseline="-25000" dirty="0">
              <a:solidFill>
                <a:schemeClr val="tx1"/>
              </a:solidFill>
            </a:endParaRPr>
          </a:p>
        </p:txBody>
      </p:sp>
      <p:sp>
        <p:nvSpPr>
          <p:cNvPr id="50" name="矩形 49">
            <a:extLst>
              <a:ext uri="{FF2B5EF4-FFF2-40B4-BE49-F238E27FC236}">
                <a16:creationId xmlns:a16="http://schemas.microsoft.com/office/drawing/2014/main" id="{74EB78D0-EF4D-4860-9092-1370803C48B9}"/>
              </a:ext>
            </a:extLst>
          </p:cNvPr>
          <p:cNvSpPr/>
          <p:nvPr/>
        </p:nvSpPr>
        <p:spPr>
          <a:xfrm>
            <a:off x="7896469" y="3807176"/>
            <a:ext cx="60198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B</a:t>
            </a:r>
            <a:endParaRPr lang="zh-CN" altLang="en-US" baseline="-25000" dirty="0">
              <a:solidFill>
                <a:schemeClr val="tx1"/>
              </a:solidFill>
            </a:endParaRPr>
          </a:p>
        </p:txBody>
      </p:sp>
      <p:sp>
        <p:nvSpPr>
          <p:cNvPr id="51" name="矩形 50">
            <a:extLst>
              <a:ext uri="{FF2B5EF4-FFF2-40B4-BE49-F238E27FC236}">
                <a16:creationId xmlns:a16="http://schemas.microsoft.com/office/drawing/2014/main" id="{5D001AD8-C133-4D59-8D8C-4094475E3C3C}"/>
              </a:ext>
            </a:extLst>
          </p:cNvPr>
          <p:cNvSpPr/>
          <p:nvPr/>
        </p:nvSpPr>
        <p:spPr>
          <a:xfrm>
            <a:off x="8604067" y="3807175"/>
            <a:ext cx="60126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B</a:t>
            </a:r>
            <a:endParaRPr lang="zh-CN" altLang="en-US" baseline="-25000" dirty="0">
              <a:solidFill>
                <a:schemeClr val="tx1"/>
              </a:solidFill>
            </a:endParaRPr>
          </a:p>
        </p:txBody>
      </p:sp>
      <p:sp>
        <p:nvSpPr>
          <p:cNvPr id="52" name="矩形 51">
            <a:extLst>
              <a:ext uri="{FF2B5EF4-FFF2-40B4-BE49-F238E27FC236}">
                <a16:creationId xmlns:a16="http://schemas.microsoft.com/office/drawing/2014/main" id="{A61536E0-BE36-404E-AF99-0A542B95CF0C}"/>
              </a:ext>
            </a:extLst>
          </p:cNvPr>
          <p:cNvSpPr/>
          <p:nvPr/>
        </p:nvSpPr>
        <p:spPr>
          <a:xfrm>
            <a:off x="9343120" y="3807175"/>
            <a:ext cx="765286"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B</a:t>
            </a:r>
            <a:endParaRPr lang="zh-CN" altLang="en-US" baseline="-25000" dirty="0">
              <a:solidFill>
                <a:schemeClr val="tx1"/>
              </a:solidFill>
            </a:endParaRPr>
          </a:p>
        </p:txBody>
      </p:sp>
      <p:sp>
        <p:nvSpPr>
          <p:cNvPr id="53" name="矩形 52">
            <a:extLst>
              <a:ext uri="{FF2B5EF4-FFF2-40B4-BE49-F238E27FC236}">
                <a16:creationId xmlns:a16="http://schemas.microsoft.com/office/drawing/2014/main" id="{BBF5DE65-9780-435B-A9DF-F85C8CB4FE35}"/>
              </a:ext>
            </a:extLst>
          </p:cNvPr>
          <p:cNvSpPr/>
          <p:nvPr/>
        </p:nvSpPr>
        <p:spPr>
          <a:xfrm>
            <a:off x="10220533" y="3799475"/>
            <a:ext cx="684255"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B</a:t>
            </a:r>
            <a:endParaRPr lang="zh-CN" altLang="en-US" baseline="-25000" dirty="0">
              <a:solidFill>
                <a:schemeClr val="tx1"/>
              </a:solidFill>
            </a:endParaRPr>
          </a:p>
        </p:txBody>
      </p:sp>
      <p:sp>
        <p:nvSpPr>
          <p:cNvPr id="54" name="矩形 53">
            <a:extLst>
              <a:ext uri="{FF2B5EF4-FFF2-40B4-BE49-F238E27FC236}">
                <a16:creationId xmlns:a16="http://schemas.microsoft.com/office/drawing/2014/main" id="{C058CAB0-4662-4068-B9B8-3EBBFE5EB97B}"/>
              </a:ext>
            </a:extLst>
          </p:cNvPr>
          <p:cNvSpPr/>
          <p:nvPr/>
        </p:nvSpPr>
        <p:spPr>
          <a:xfrm>
            <a:off x="2882581" y="4656600"/>
            <a:ext cx="635793"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0</a:t>
            </a:r>
            <a:endParaRPr lang="zh-CN" altLang="en-US" baseline="-25000" dirty="0">
              <a:solidFill>
                <a:schemeClr val="tx1"/>
              </a:solidFill>
            </a:endParaRPr>
          </a:p>
        </p:txBody>
      </p:sp>
      <p:sp>
        <p:nvSpPr>
          <p:cNvPr id="55" name="矩形 54">
            <a:extLst>
              <a:ext uri="{FF2B5EF4-FFF2-40B4-BE49-F238E27FC236}">
                <a16:creationId xmlns:a16="http://schemas.microsoft.com/office/drawing/2014/main" id="{6E5EA893-22B1-4DED-A53F-FBE2D8B8783F}"/>
              </a:ext>
            </a:extLst>
          </p:cNvPr>
          <p:cNvSpPr/>
          <p:nvPr/>
        </p:nvSpPr>
        <p:spPr>
          <a:xfrm>
            <a:off x="3605053" y="4656600"/>
            <a:ext cx="601980"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1</a:t>
            </a:r>
            <a:endParaRPr lang="zh-CN" altLang="en-US" baseline="-25000" dirty="0">
              <a:solidFill>
                <a:schemeClr val="tx1"/>
              </a:solidFill>
            </a:endParaRPr>
          </a:p>
        </p:txBody>
      </p:sp>
      <p:sp>
        <p:nvSpPr>
          <p:cNvPr id="56" name="矩形 55">
            <a:extLst>
              <a:ext uri="{FF2B5EF4-FFF2-40B4-BE49-F238E27FC236}">
                <a16:creationId xmlns:a16="http://schemas.microsoft.com/office/drawing/2014/main" id="{C0F4E22A-EDBD-460E-83EF-5CDEA79E0B22}"/>
              </a:ext>
            </a:extLst>
          </p:cNvPr>
          <p:cNvSpPr/>
          <p:nvPr/>
        </p:nvSpPr>
        <p:spPr>
          <a:xfrm>
            <a:off x="4305976" y="4656599"/>
            <a:ext cx="601980"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2</a:t>
            </a:r>
            <a:endParaRPr lang="zh-CN" altLang="en-US" baseline="-25000" dirty="0">
              <a:solidFill>
                <a:schemeClr val="tx1"/>
              </a:solidFill>
            </a:endParaRPr>
          </a:p>
        </p:txBody>
      </p:sp>
      <p:sp>
        <p:nvSpPr>
          <p:cNvPr id="57" name="矩形 56">
            <a:extLst>
              <a:ext uri="{FF2B5EF4-FFF2-40B4-BE49-F238E27FC236}">
                <a16:creationId xmlns:a16="http://schemas.microsoft.com/office/drawing/2014/main" id="{C3231C6F-3C7F-4DB7-A5B5-556A5559803D}"/>
              </a:ext>
            </a:extLst>
          </p:cNvPr>
          <p:cNvSpPr/>
          <p:nvPr/>
        </p:nvSpPr>
        <p:spPr>
          <a:xfrm>
            <a:off x="5006786" y="4656598"/>
            <a:ext cx="601260"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3</a:t>
            </a:r>
            <a:endParaRPr lang="zh-CN" altLang="en-US" baseline="-25000" dirty="0">
              <a:solidFill>
                <a:schemeClr val="tx1"/>
              </a:solidFill>
            </a:endParaRPr>
          </a:p>
        </p:txBody>
      </p:sp>
      <p:sp>
        <p:nvSpPr>
          <p:cNvPr id="58" name="矩形 57">
            <a:extLst>
              <a:ext uri="{FF2B5EF4-FFF2-40B4-BE49-F238E27FC236}">
                <a16:creationId xmlns:a16="http://schemas.microsoft.com/office/drawing/2014/main" id="{9B386376-7EA0-4CCE-96CA-92F61E03C36F}"/>
              </a:ext>
            </a:extLst>
          </p:cNvPr>
          <p:cNvSpPr/>
          <p:nvPr/>
        </p:nvSpPr>
        <p:spPr>
          <a:xfrm>
            <a:off x="5700312" y="4656598"/>
            <a:ext cx="609517"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4</a:t>
            </a:r>
            <a:endParaRPr lang="zh-CN" altLang="en-US" baseline="-25000" dirty="0">
              <a:solidFill>
                <a:schemeClr val="tx1"/>
              </a:solidFill>
            </a:endParaRPr>
          </a:p>
        </p:txBody>
      </p:sp>
      <p:sp>
        <p:nvSpPr>
          <p:cNvPr id="59" name="矩形 58">
            <a:extLst>
              <a:ext uri="{FF2B5EF4-FFF2-40B4-BE49-F238E27FC236}">
                <a16:creationId xmlns:a16="http://schemas.microsoft.com/office/drawing/2014/main" id="{41BA89CC-51BA-45B7-B787-0F68459B3B3E}"/>
              </a:ext>
            </a:extLst>
          </p:cNvPr>
          <p:cNvSpPr/>
          <p:nvPr/>
        </p:nvSpPr>
        <p:spPr>
          <a:xfrm>
            <a:off x="6404923" y="4656598"/>
            <a:ext cx="691535"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5</a:t>
            </a:r>
            <a:endParaRPr lang="zh-CN" altLang="en-US" baseline="-25000" dirty="0">
              <a:solidFill>
                <a:schemeClr val="tx1"/>
              </a:solidFill>
            </a:endParaRPr>
          </a:p>
        </p:txBody>
      </p:sp>
      <p:sp>
        <p:nvSpPr>
          <p:cNvPr id="60" name="矩形 59">
            <a:extLst>
              <a:ext uri="{FF2B5EF4-FFF2-40B4-BE49-F238E27FC236}">
                <a16:creationId xmlns:a16="http://schemas.microsoft.com/office/drawing/2014/main" id="{FAC8AA96-A4FF-4568-94A0-F92A911DEC51}"/>
              </a:ext>
            </a:extLst>
          </p:cNvPr>
          <p:cNvSpPr/>
          <p:nvPr/>
        </p:nvSpPr>
        <p:spPr>
          <a:xfrm>
            <a:off x="7187289" y="4656598"/>
            <a:ext cx="594471"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6</a:t>
            </a:r>
            <a:endParaRPr lang="zh-CN" altLang="en-US" baseline="-25000" dirty="0">
              <a:solidFill>
                <a:schemeClr val="tx1"/>
              </a:solidFill>
            </a:endParaRPr>
          </a:p>
        </p:txBody>
      </p:sp>
      <p:sp>
        <p:nvSpPr>
          <p:cNvPr id="61" name="矩形 60">
            <a:extLst>
              <a:ext uri="{FF2B5EF4-FFF2-40B4-BE49-F238E27FC236}">
                <a16:creationId xmlns:a16="http://schemas.microsoft.com/office/drawing/2014/main" id="{EF4DDAF3-E104-4483-AD6B-07D61D299C8F}"/>
              </a:ext>
            </a:extLst>
          </p:cNvPr>
          <p:cNvSpPr/>
          <p:nvPr/>
        </p:nvSpPr>
        <p:spPr>
          <a:xfrm>
            <a:off x="7888212" y="4656597"/>
            <a:ext cx="601980"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7</a:t>
            </a:r>
            <a:endParaRPr lang="zh-CN" altLang="en-US" baseline="-25000" dirty="0">
              <a:solidFill>
                <a:schemeClr val="tx1"/>
              </a:solidFill>
            </a:endParaRPr>
          </a:p>
        </p:txBody>
      </p:sp>
      <p:sp>
        <p:nvSpPr>
          <p:cNvPr id="62" name="矩形 61">
            <a:extLst>
              <a:ext uri="{FF2B5EF4-FFF2-40B4-BE49-F238E27FC236}">
                <a16:creationId xmlns:a16="http://schemas.microsoft.com/office/drawing/2014/main" id="{F1B022BF-7DEE-46EA-9EA3-F7BE18B28FA3}"/>
              </a:ext>
            </a:extLst>
          </p:cNvPr>
          <p:cNvSpPr/>
          <p:nvPr/>
        </p:nvSpPr>
        <p:spPr>
          <a:xfrm>
            <a:off x="8613218" y="4656596"/>
            <a:ext cx="609517"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8</a:t>
            </a:r>
            <a:endParaRPr lang="zh-CN" altLang="en-US" baseline="-25000" dirty="0">
              <a:solidFill>
                <a:schemeClr val="tx1"/>
              </a:solidFill>
            </a:endParaRPr>
          </a:p>
        </p:txBody>
      </p:sp>
      <p:sp>
        <p:nvSpPr>
          <p:cNvPr id="63" name="矩形 62">
            <a:extLst>
              <a:ext uri="{FF2B5EF4-FFF2-40B4-BE49-F238E27FC236}">
                <a16:creationId xmlns:a16="http://schemas.microsoft.com/office/drawing/2014/main" id="{FE5F2F20-05E9-4237-840B-95155219EFB5}"/>
              </a:ext>
            </a:extLst>
          </p:cNvPr>
          <p:cNvSpPr/>
          <p:nvPr/>
        </p:nvSpPr>
        <p:spPr>
          <a:xfrm>
            <a:off x="9334863" y="4656596"/>
            <a:ext cx="765286"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9</a:t>
            </a:r>
            <a:endParaRPr lang="zh-CN" altLang="en-US" baseline="-25000" dirty="0">
              <a:solidFill>
                <a:schemeClr val="tx1"/>
              </a:solidFill>
            </a:endParaRPr>
          </a:p>
        </p:txBody>
      </p:sp>
      <p:sp>
        <p:nvSpPr>
          <p:cNvPr id="64" name="矩形 63">
            <a:extLst>
              <a:ext uri="{FF2B5EF4-FFF2-40B4-BE49-F238E27FC236}">
                <a16:creationId xmlns:a16="http://schemas.microsoft.com/office/drawing/2014/main" id="{6E1F479E-3BBF-4CD9-886A-94CFD771824A}"/>
              </a:ext>
            </a:extLst>
          </p:cNvPr>
          <p:cNvSpPr/>
          <p:nvPr/>
        </p:nvSpPr>
        <p:spPr>
          <a:xfrm>
            <a:off x="10224976" y="4648896"/>
            <a:ext cx="684255"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10</a:t>
            </a:r>
            <a:endParaRPr lang="zh-CN" altLang="en-US" baseline="-25000" dirty="0">
              <a:solidFill>
                <a:schemeClr val="tx1"/>
              </a:solidFill>
            </a:endParaRPr>
          </a:p>
        </p:txBody>
      </p:sp>
      <p:sp>
        <p:nvSpPr>
          <p:cNvPr id="66" name="加号 65">
            <a:extLst>
              <a:ext uri="{FF2B5EF4-FFF2-40B4-BE49-F238E27FC236}">
                <a16:creationId xmlns:a16="http://schemas.microsoft.com/office/drawing/2014/main" id="{1F31056F-C625-4BF4-B644-2C692907DCB9}"/>
              </a:ext>
            </a:extLst>
          </p:cNvPr>
          <p:cNvSpPr/>
          <p:nvPr/>
        </p:nvSpPr>
        <p:spPr>
          <a:xfrm>
            <a:off x="5200650" y="358220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加号 66">
            <a:extLst>
              <a:ext uri="{FF2B5EF4-FFF2-40B4-BE49-F238E27FC236}">
                <a16:creationId xmlns:a16="http://schemas.microsoft.com/office/drawing/2014/main" id="{56F6AB34-0182-4883-BA98-6EFCA19B73A2}"/>
              </a:ext>
            </a:extLst>
          </p:cNvPr>
          <p:cNvSpPr/>
          <p:nvPr/>
        </p:nvSpPr>
        <p:spPr>
          <a:xfrm>
            <a:off x="4501001" y="3580667"/>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加号 67">
            <a:extLst>
              <a:ext uri="{FF2B5EF4-FFF2-40B4-BE49-F238E27FC236}">
                <a16:creationId xmlns:a16="http://schemas.microsoft.com/office/drawing/2014/main" id="{A13E3117-F1CF-466C-A94F-4D0C517E4153}"/>
              </a:ext>
            </a:extLst>
          </p:cNvPr>
          <p:cNvSpPr/>
          <p:nvPr/>
        </p:nvSpPr>
        <p:spPr>
          <a:xfrm>
            <a:off x="6687743" y="3579899"/>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加号 68">
            <a:extLst>
              <a:ext uri="{FF2B5EF4-FFF2-40B4-BE49-F238E27FC236}">
                <a16:creationId xmlns:a16="http://schemas.microsoft.com/office/drawing/2014/main" id="{F2671DD3-25DB-4C3B-BC30-25D13276D29F}"/>
              </a:ext>
            </a:extLst>
          </p:cNvPr>
          <p:cNvSpPr/>
          <p:nvPr/>
        </p:nvSpPr>
        <p:spPr>
          <a:xfrm>
            <a:off x="5900299" y="3579899"/>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加号 69">
            <a:extLst>
              <a:ext uri="{FF2B5EF4-FFF2-40B4-BE49-F238E27FC236}">
                <a16:creationId xmlns:a16="http://schemas.microsoft.com/office/drawing/2014/main" id="{6FA8AA02-92CA-4032-9F83-9DC0F91368A3}"/>
              </a:ext>
            </a:extLst>
          </p:cNvPr>
          <p:cNvSpPr/>
          <p:nvPr/>
        </p:nvSpPr>
        <p:spPr>
          <a:xfrm>
            <a:off x="8082175" y="3579513"/>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加号 70">
            <a:extLst>
              <a:ext uri="{FF2B5EF4-FFF2-40B4-BE49-F238E27FC236}">
                <a16:creationId xmlns:a16="http://schemas.microsoft.com/office/drawing/2014/main" id="{0E9A4B05-7A82-4F70-8344-EE2BA5DBA3A9}"/>
              </a:ext>
            </a:extLst>
          </p:cNvPr>
          <p:cNvSpPr/>
          <p:nvPr/>
        </p:nvSpPr>
        <p:spPr>
          <a:xfrm>
            <a:off x="7382526" y="3577979"/>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加号 71">
            <a:extLst>
              <a:ext uri="{FF2B5EF4-FFF2-40B4-BE49-F238E27FC236}">
                <a16:creationId xmlns:a16="http://schemas.microsoft.com/office/drawing/2014/main" id="{9B4132BF-A196-4301-84AA-7DFFE0DC341F}"/>
              </a:ext>
            </a:extLst>
          </p:cNvPr>
          <p:cNvSpPr/>
          <p:nvPr/>
        </p:nvSpPr>
        <p:spPr>
          <a:xfrm>
            <a:off x="9632768" y="357721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加号 72">
            <a:extLst>
              <a:ext uri="{FF2B5EF4-FFF2-40B4-BE49-F238E27FC236}">
                <a16:creationId xmlns:a16="http://schemas.microsoft.com/office/drawing/2014/main" id="{842AF3F1-AFF5-47DA-B09E-93A6579BB220}"/>
              </a:ext>
            </a:extLst>
          </p:cNvPr>
          <p:cNvSpPr/>
          <p:nvPr/>
        </p:nvSpPr>
        <p:spPr>
          <a:xfrm>
            <a:off x="8807224" y="357721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加号 73">
            <a:extLst>
              <a:ext uri="{FF2B5EF4-FFF2-40B4-BE49-F238E27FC236}">
                <a16:creationId xmlns:a16="http://schemas.microsoft.com/office/drawing/2014/main" id="{CAE51C46-DD67-47E1-88CD-F19E496A62C7}"/>
              </a:ext>
            </a:extLst>
          </p:cNvPr>
          <p:cNvSpPr/>
          <p:nvPr/>
        </p:nvSpPr>
        <p:spPr>
          <a:xfrm>
            <a:off x="10436460" y="358044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加号 74">
            <a:extLst>
              <a:ext uri="{FF2B5EF4-FFF2-40B4-BE49-F238E27FC236}">
                <a16:creationId xmlns:a16="http://schemas.microsoft.com/office/drawing/2014/main" id="{8DDFDB4C-0401-4EA7-AE39-F5897162511C}"/>
              </a:ext>
            </a:extLst>
          </p:cNvPr>
          <p:cNvSpPr/>
          <p:nvPr/>
        </p:nvSpPr>
        <p:spPr>
          <a:xfrm>
            <a:off x="3107021" y="3581115"/>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加号 75">
            <a:extLst>
              <a:ext uri="{FF2B5EF4-FFF2-40B4-BE49-F238E27FC236}">
                <a16:creationId xmlns:a16="http://schemas.microsoft.com/office/drawing/2014/main" id="{F8B2E3EB-47EE-49DC-B761-F7D06F0BBD10}"/>
              </a:ext>
            </a:extLst>
          </p:cNvPr>
          <p:cNvSpPr/>
          <p:nvPr/>
        </p:nvSpPr>
        <p:spPr>
          <a:xfrm>
            <a:off x="3805521" y="3581115"/>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加号 76">
            <a:extLst>
              <a:ext uri="{FF2B5EF4-FFF2-40B4-BE49-F238E27FC236}">
                <a16:creationId xmlns:a16="http://schemas.microsoft.com/office/drawing/2014/main" id="{8104726B-AC0B-4217-8811-C9E75C3EB670}"/>
              </a:ext>
            </a:extLst>
          </p:cNvPr>
          <p:cNvSpPr/>
          <p:nvPr/>
        </p:nvSpPr>
        <p:spPr>
          <a:xfrm>
            <a:off x="5201727" y="4363437"/>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加号 77">
            <a:extLst>
              <a:ext uri="{FF2B5EF4-FFF2-40B4-BE49-F238E27FC236}">
                <a16:creationId xmlns:a16="http://schemas.microsoft.com/office/drawing/2014/main" id="{BA4E4768-BA97-4C91-92F8-EF473A832464}"/>
              </a:ext>
            </a:extLst>
          </p:cNvPr>
          <p:cNvSpPr/>
          <p:nvPr/>
        </p:nvSpPr>
        <p:spPr>
          <a:xfrm>
            <a:off x="4502078" y="4361903"/>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加号 78">
            <a:extLst>
              <a:ext uri="{FF2B5EF4-FFF2-40B4-BE49-F238E27FC236}">
                <a16:creationId xmlns:a16="http://schemas.microsoft.com/office/drawing/2014/main" id="{A9CE27D3-578B-4E8C-ADFA-B1899DA5750E}"/>
              </a:ext>
            </a:extLst>
          </p:cNvPr>
          <p:cNvSpPr/>
          <p:nvPr/>
        </p:nvSpPr>
        <p:spPr>
          <a:xfrm>
            <a:off x="6688820" y="4361135"/>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加号 79">
            <a:extLst>
              <a:ext uri="{FF2B5EF4-FFF2-40B4-BE49-F238E27FC236}">
                <a16:creationId xmlns:a16="http://schemas.microsoft.com/office/drawing/2014/main" id="{3164B7C4-57C5-4DA0-B536-53E8ADCAA8AF}"/>
              </a:ext>
            </a:extLst>
          </p:cNvPr>
          <p:cNvSpPr/>
          <p:nvPr/>
        </p:nvSpPr>
        <p:spPr>
          <a:xfrm>
            <a:off x="5901376" y="4361135"/>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加号 80">
            <a:extLst>
              <a:ext uri="{FF2B5EF4-FFF2-40B4-BE49-F238E27FC236}">
                <a16:creationId xmlns:a16="http://schemas.microsoft.com/office/drawing/2014/main" id="{58483A46-7BF5-4975-9549-E63F9D859F94}"/>
              </a:ext>
            </a:extLst>
          </p:cNvPr>
          <p:cNvSpPr/>
          <p:nvPr/>
        </p:nvSpPr>
        <p:spPr>
          <a:xfrm>
            <a:off x="8083252" y="4360749"/>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加号 81">
            <a:extLst>
              <a:ext uri="{FF2B5EF4-FFF2-40B4-BE49-F238E27FC236}">
                <a16:creationId xmlns:a16="http://schemas.microsoft.com/office/drawing/2014/main" id="{93CC50E8-BB5B-4471-919C-04436451980D}"/>
              </a:ext>
            </a:extLst>
          </p:cNvPr>
          <p:cNvSpPr/>
          <p:nvPr/>
        </p:nvSpPr>
        <p:spPr>
          <a:xfrm>
            <a:off x="7383603" y="4359215"/>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加号 82">
            <a:extLst>
              <a:ext uri="{FF2B5EF4-FFF2-40B4-BE49-F238E27FC236}">
                <a16:creationId xmlns:a16="http://schemas.microsoft.com/office/drawing/2014/main" id="{AB1C9894-61A4-48B9-890E-0E356B222B5F}"/>
              </a:ext>
            </a:extLst>
          </p:cNvPr>
          <p:cNvSpPr/>
          <p:nvPr/>
        </p:nvSpPr>
        <p:spPr>
          <a:xfrm>
            <a:off x="9633845" y="4358447"/>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加号 83">
            <a:extLst>
              <a:ext uri="{FF2B5EF4-FFF2-40B4-BE49-F238E27FC236}">
                <a16:creationId xmlns:a16="http://schemas.microsoft.com/office/drawing/2014/main" id="{61DB973E-FE19-4B14-AB87-B35ED19CA567}"/>
              </a:ext>
            </a:extLst>
          </p:cNvPr>
          <p:cNvSpPr/>
          <p:nvPr/>
        </p:nvSpPr>
        <p:spPr>
          <a:xfrm>
            <a:off x="8808301" y="4358447"/>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加号 84">
            <a:extLst>
              <a:ext uri="{FF2B5EF4-FFF2-40B4-BE49-F238E27FC236}">
                <a16:creationId xmlns:a16="http://schemas.microsoft.com/office/drawing/2014/main" id="{2515E0F0-313D-405B-A9FA-A1E5B6EAF539}"/>
              </a:ext>
            </a:extLst>
          </p:cNvPr>
          <p:cNvSpPr/>
          <p:nvPr/>
        </p:nvSpPr>
        <p:spPr>
          <a:xfrm>
            <a:off x="10437537" y="4361677"/>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加号 85">
            <a:extLst>
              <a:ext uri="{FF2B5EF4-FFF2-40B4-BE49-F238E27FC236}">
                <a16:creationId xmlns:a16="http://schemas.microsoft.com/office/drawing/2014/main" id="{06AA7408-135F-4574-BA2D-847FFC6F378C}"/>
              </a:ext>
            </a:extLst>
          </p:cNvPr>
          <p:cNvSpPr/>
          <p:nvPr/>
        </p:nvSpPr>
        <p:spPr>
          <a:xfrm>
            <a:off x="3108098" y="436235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加号 86">
            <a:extLst>
              <a:ext uri="{FF2B5EF4-FFF2-40B4-BE49-F238E27FC236}">
                <a16:creationId xmlns:a16="http://schemas.microsoft.com/office/drawing/2014/main" id="{C7A3B350-1889-402E-BF3E-0C905AA49ECF}"/>
              </a:ext>
            </a:extLst>
          </p:cNvPr>
          <p:cNvSpPr/>
          <p:nvPr/>
        </p:nvSpPr>
        <p:spPr>
          <a:xfrm>
            <a:off x="3806598" y="436235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9B36AA2C-93E8-454E-9A6D-0A2852F22F3A}"/>
              </a:ext>
            </a:extLst>
          </p:cNvPr>
          <p:cNvCxnSpPr>
            <a:cxnSpLocks/>
          </p:cNvCxnSpPr>
          <p:nvPr/>
        </p:nvCxnSpPr>
        <p:spPr>
          <a:xfrm flipV="1">
            <a:off x="1379220" y="2898579"/>
            <a:ext cx="9525568" cy="110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3FC600A4-2FAC-441C-B420-63BF128FB235}"/>
              </a:ext>
            </a:extLst>
          </p:cNvPr>
          <p:cNvSpPr txBox="1"/>
          <p:nvPr/>
        </p:nvSpPr>
        <p:spPr>
          <a:xfrm>
            <a:off x="1282700" y="2355124"/>
            <a:ext cx="731739" cy="369332"/>
          </a:xfrm>
          <a:prstGeom prst="rect">
            <a:avLst/>
          </a:prstGeom>
          <a:noFill/>
        </p:spPr>
        <p:txBody>
          <a:bodyPr wrap="none" rtlCol="0">
            <a:spAutoFit/>
          </a:bodyPr>
          <a:lstStyle/>
          <a:p>
            <a:r>
              <a:rPr lang="en-US" altLang="zh-CN" dirty="0"/>
              <a:t>Input</a:t>
            </a:r>
            <a:endParaRPr lang="zh-CN" altLang="en-US" dirty="0"/>
          </a:p>
        </p:txBody>
      </p:sp>
      <p:sp>
        <p:nvSpPr>
          <p:cNvPr id="93" name="文本框 92">
            <a:extLst>
              <a:ext uri="{FF2B5EF4-FFF2-40B4-BE49-F238E27FC236}">
                <a16:creationId xmlns:a16="http://schemas.microsoft.com/office/drawing/2014/main" id="{396EA070-ACBC-4EB8-A425-1CC138FC51BB}"/>
              </a:ext>
            </a:extLst>
          </p:cNvPr>
          <p:cNvSpPr txBox="1"/>
          <p:nvPr/>
        </p:nvSpPr>
        <p:spPr>
          <a:xfrm>
            <a:off x="1291455" y="2934715"/>
            <a:ext cx="1426994" cy="646331"/>
          </a:xfrm>
          <a:prstGeom prst="rect">
            <a:avLst/>
          </a:prstGeom>
          <a:noFill/>
        </p:spPr>
        <p:txBody>
          <a:bodyPr wrap="none" rtlCol="0">
            <a:spAutoFit/>
          </a:bodyPr>
          <a:lstStyle/>
          <a:p>
            <a:r>
              <a:rPr lang="en-US" altLang="zh-CN" dirty="0"/>
              <a:t>Token</a:t>
            </a:r>
          </a:p>
          <a:p>
            <a:r>
              <a:rPr lang="en-US" altLang="zh-CN" dirty="0"/>
              <a:t>Embeddings</a:t>
            </a:r>
            <a:endParaRPr lang="zh-CN" altLang="en-US" dirty="0"/>
          </a:p>
        </p:txBody>
      </p:sp>
      <p:sp>
        <p:nvSpPr>
          <p:cNvPr id="94" name="文本框 93">
            <a:extLst>
              <a:ext uri="{FF2B5EF4-FFF2-40B4-BE49-F238E27FC236}">
                <a16:creationId xmlns:a16="http://schemas.microsoft.com/office/drawing/2014/main" id="{BB5237B5-AF82-454C-9CC9-C3BFEA600CDC}"/>
              </a:ext>
            </a:extLst>
          </p:cNvPr>
          <p:cNvSpPr txBox="1"/>
          <p:nvPr/>
        </p:nvSpPr>
        <p:spPr>
          <a:xfrm>
            <a:off x="1278955" y="3703730"/>
            <a:ext cx="1426994" cy="646331"/>
          </a:xfrm>
          <a:prstGeom prst="rect">
            <a:avLst/>
          </a:prstGeom>
          <a:noFill/>
        </p:spPr>
        <p:txBody>
          <a:bodyPr wrap="none" rtlCol="0">
            <a:spAutoFit/>
          </a:bodyPr>
          <a:lstStyle/>
          <a:p>
            <a:r>
              <a:rPr lang="en-US" altLang="zh-CN" dirty="0"/>
              <a:t>Segment</a:t>
            </a:r>
          </a:p>
          <a:p>
            <a:r>
              <a:rPr lang="en-US" altLang="zh-CN" dirty="0"/>
              <a:t>Embeddings</a:t>
            </a:r>
            <a:endParaRPr lang="zh-CN" altLang="en-US" dirty="0"/>
          </a:p>
        </p:txBody>
      </p:sp>
      <p:sp>
        <p:nvSpPr>
          <p:cNvPr id="95" name="文本框 94">
            <a:extLst>
              <a:ext uri="{FF2B5EF4-FFF2-40B4-BE49-F238E27FC236}">
                <a16:creationId xmlns:a16="http://schemas.microsoft.com/office/drawing/2014/main" id="{78DB2E0F-FE30-44FC-A3B8-FF949093AD83}"/>
              </a:ext>
            </a:extLst>
          </p:cNvPr>
          <p:cNvSpPr txBox="1"/>
          <p:nvPr/>
        </p:nvSpPr>
        <p:spPr>
          <a:xfrm>
            <a:off x="1290887" y="4540042"/>
            <a:ext cx="1426994" cy="646331"/>
          </a:xfrm>
          <a:prstGeom prst="rect">
            <a:avLst/>
          </a:prstGeom>
          <a:noFill/>
        </p:spPr>
        <p:txBody>
          <a:bodyPr wrap="none" rtlCol="0">
            <a:spAutoFit/>
          </a:bodyPr>
          <a:lstStyle/>
          <a:p>
            <a:r>
              <a:rPr lang="en-US" altLang="zh-CN" dirty="0"/>
              <a:t>Positional</a:t>
            </a:r>
          </a:p>
          <a:p>
            <a:r>
              <a:rPr lang="en-US" altLang="zh-CN" dirty="0"/>
              <a:t>Embeddings</a:t>
            </a:r>
            <a:endParaRPr lang="zh-CN" altLang="en-US" dirty="0"/>
          </a:p>
        </p:txBody>
      </p:sp>
    </p:spTree>
    <p:extLst>
      <p:ext uri="{BB962C8B-B14F-4D97-AF65-F5344CB8AC3E}">
        <p14:creationId xmlns:p14="http://schemas.microsoft.com/office/powerpoint/2010/main" val="3617842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A4D7-DDB8-F743-B47A-F40588626AF1}"/>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endParaRPr lang="en-CN" dirty="0"/>
          </a:p>
        </p:txBody>
      </p:sp>
      <p:sp>
        <p:nvSpPr>
          <p:cNvPr id="3" name="Content Placeholder 2">
            <a:extLst>
              <a:ext uri="{FF2B5EF4-FFF2-40B4-BE49-F238E27FC236}">
                <a16:creationId xmlns:a16="http://schemas.microsoft.com/office/drawing/2014/main" id="{F2D7DE34-6AC7-5E4F-990A-DEFD42F0E5FC}"/>
              </a:ext>
            </a:extLst>
          </p:cNvPr>
          <p:cNvSpPr>
            <a:spLocks noGrp="1"/>
          </p:cNvSpPr>
          <p:nvPr>
            <p:ph idx="1"/>
          </p:nvPr>
        </p:nvSpPr>
        <p:spPr/>
        <p:txBody>
          <a:bodyPr>
            <a:normAutofit fontScale="85000" lnSpcReduction="10000"/>
          </a:bodyPr>
          <a:lstStyle/>
          <a:p>
            <a:r>
              <a:rPr lang="en-US" altLang="zh-CN" b="1" dirty="0"/>
              <a:t>Example</a:t>
            </a:r>
            <a:r>
              <a:rPr lang="en-US" altLang="zh-CN" dirty="0"/>
              <a:t>:</a:t>
            </a:r>
            <a:r>
              <a:rPr lang="zh-CN" altLang="en-US" dirty="0"/>
              <a:t> </a:t>
            </a:r>
            <a:r>
              <a:rPr lang="en-US" altLang="zh-CN" dirty="0"/>
              <a:t>A</a:t>
            </a:r>
            <a:r>
              <a:rPr lang="zh-CN" altLang="en-US" dirty="0"/>
              <a:t> </a:t>
            </a:r>
            <a:r>
              <a:rPr lang="en-US" altLang="zh-CN" dirty="0"/>
              <a:t>v</a:t>
            </a:r>
            <a:r>
              <a:rPr lang="en-US" dirty="0"/>
              <a:t>ocabulary: </a:t>
            </a:r>
            <a:r>
              <a:rPr lang="en-US" altLang="zh-CN" dirty="0"/>
              <a:t>{</a:t>
            </a:r>
            <a:r>
              <a:rPr lang="en-US" dirty="0">
                <a:solidFill>
                  <a:schemeClr val="accent1"/>
                </a:solidFill>
              </a:rPr>
              <a:t>&lt;s&gt;</a:t>
            </a:r>
            <a:r>
              <a:rPr lang="en-US" dirty="0"/>
              <a:t>, </a:t>
            </a:r>
            <a:r>
              <a:rPr lang="en-US" dirty="0">
                <a:solidFill>
                  <a:schemeClr val="accent1"/>
                </a:solidFill>
              </a:rPr>
              <a:t>&lt;/s&gt;</a:t>
            </a:r>
            <a:r>
              <a:rPr lang="en-US" dirty="0"/>
              <a:t>, </a:t>
            </a:r>
            <a:r>
              <a:rPr lang="en-US" dirty="0">
                <a:solidFill>
                  <a:schemeClr val="accent1"/>
                </a:solidFill>
              </a:rPr>
              <a:t>Hello</a:t>
            </a:r>
            <a:r>
              <a:rPr lang="en-US" dirty="0"/>
              <a:t>, </a:t>
            </a:r>
            <a:r>
              <a:rPr lang="en-US" dirty="0">
                <a:solidFill>
                  <a:schemeClr val="accent1"/>
                </a:solidFill>
              </a:rPr>
              <a:t>world</a:t>
            </a:r>
            <a:r>
              <a:rPr lang="en-US" dirty="0"/>
              <a:t>, </a:t>
            </a:r>
            <a:r>
              <a:rPr lang="en-US" dirty="0">
                <a:solidFill>
                  <a:schemeClr val="accent1"/>
                </a:solidFill>
              </a:rPr>
              <a:t>.</a:t>
            </a:r>
            <a:r>
              <a:rPr lang="en-US" dirty="0"/>
              <a:t>, </a:t>
            </a:r>
            <a:r>
              <a:rPr lang="en-US" dirty="0">
                <a:solidFill>
                  <a:schemeClr val="accent1"/>
                </a:solidFill>
              </a:rPr>
              <a:t>I</a:t>
            </a:r>
            <a:r>
              <a:rPr lang="en-US" dirty="0"/>
              <a:t>, </a:t>
            </a:r>
            <a:r>
              <a:rPr lang="en-US" dirty="0">
                <a:solidFill>
                  <a:schemeClr val="accent1"/>
                </a:solidFill>
              </a:rPr>
              <a:t>am</a:t>
            </a:r>
            <a:r>
              <a:rPr lang="en-US" dirty="0"/>
              <a:t>, </a:t>
            </a:r>
            <a:r>
              <a:rPr lang="en-US" dirty="0">
                <a:solidFill>
                  <a:schemeClr val="accent1"/>
                </a:solidFill>
              </a:rPr>
              <a:t>a</a:t>
            </a:r>
            <a:r>
              <a:rPr lang="en-US" dirty="0"/>
              <a:t>, </a:t>
            </a:r>
            <a:r>
              <a:rPr lang="en-US" dirty="0">
                <a:solidFill>
                  <a:schemeClr val="accent1"/>
                </a:solidFill>
              </a:rPr>
              <a:t>model</a:t>
            </a:r>
            <a:r>
              <a:rPr lang="en-US" dirty="0"/>
              <a:t>, </a:t>
            </a:r>
            <a:r>
              <a:rPr lang="en-US" dirty="0">
                <a:solidFill>
                  <a:schemeClr val="accent1"/>
                </a:solidFill>
              </a:rPr>
              <a:t>,</a:t>
            </a:r>
            <a:r>
              <a:rPr lang="en-US" altLang="zh-CN" dirty="0"/>
              <a:t>}</a:t>
            </a:r>
            <a:r>
              <a:rPr lang="en-US" dirty="0"/>
              <a:t>.</a:t>
            </a:r>
          </a:p>
          <a:p>
            <a:pPr lvl="1"/>
            <a:r>
              <a:rPr lang="en-US" dirty="0"/>
              <a:t>Initialize the input with the beginning</a:t>
            </a:r>
            <a:r>
              <a:rPr lang="zh-CN" altLang="en-US" dirty="0"/>
              <a:t> </a:t>
            </a:r>
            <a:r>
              <a:rPr lang="en-US" dirty="0"/>
              <a:t>marker</a:t>
            </a:r>
            <a:r>
              <a:rPr lang="zh-CN" altLang="en-US" dirty="0"/>
              <a:t> </a:t>
            </a:r>
            <a:r>
              <a:rPr lang="en-US" dirty="0"/>
              <a:t>&lt;s&gt;: </a:t>
            </a:r>
            <a:r>
              <a:rPr lang="en-US" dirty="0">
                <a:solidFill>
                  <a:schemeClr val="accent1"/>
                </a:solidFill>
              </a:rPr>
              <a:t>&lt;s&gt;</a:t>
            </a:r>
            <a:r>
              <a:rPr lang="en-US" dirty="0"/>
              <a:t>.</a:t>
            </a:r>
          </a:p>
          <a:p>
            <a:pPr lvl="1"/>
            <a:r>
              <a:rPr lang="en-US" dirty="0"/>
              <a:t>Sample a word from the softmax distribution: The model gives us probabilities for the next word: Hello (0.2), world (0.1), . (0.05), I (0.4), am (0.05), a (0.</a:t>
            </a:r>
            <a:r>
              <a:rPr lang="en-US" altLang="zh-CN" dirty="0"/>
              <a:t>05</a:t>
            </a:r>
            <a:r>
              <a:rPr lang="en-US" dirty="0"/>
              <a:t>), model (0.05), , (0.05), and &lt;/s&gt; (0.05). We draw a sample and get I</a:t>
            </a:r>
            <a:r>
              <a:rPr lang="en-US" altLang="zh-CN" dirty="0"/>
              <a:t>:</a:t>
            </a:r>
            <a:r>
              <a:rPr lang="zh-CN" altLang="en-US" dirty="0"/>
              <a:t> </a:t>
            </a:r>
            <a:r>
              <a:rPr lang="en-US" dirty="0">
                <a:solidFill>
                  <a:schemeClr val="accent1"/>
                </a:solidFill>
              </a:rPr>
              <a:t>&lt;s&gt; I</a:t>
            </a:r>
            <a:r>
              <a:rPr lang="en-US" dirty="0"/>
              <a:t>.</a:t>
            </a:r>
          </a:p>
          <a:p>
            <a:pPr lvl="1"/>
            <a:r>
              <a:rPr lang="en-US" dirty="0"/>
              <a:t>Use the word embedding for the first word as the next input: </a:t>
            </a:r>
            <a:r>
              <a:rPr lang="en-US" dirty="0">
                <a:solidFill>
                  <a:schemeClr val="accent1"/>
                </a:solidFill>
              </a:rPr>
              <a:t>The word 'I' is now fed into the model as the input for the next time step.</a:t>
            </a:r>
          </a:p>
          <a:p>
            <a:pPr lvl="1"/>
            <a:r>
              <a:rPr lang="en-US" dirty="0"/>
              <a:t>Sample the next word in the same fashion: The model now gives us these probabilities: Hello (0.05), world (0.05), . (0.05), I (0.05), </a:t>
            </a:r>
            <a:r>
              <a:rPr lang="en-US" dirty="0">
                <a:solidFill>
                  <a:schemeClr val="accent1"/>
                </a:solidFill>
              </a:rPr>
              <a:t>am (0.4)</a:t>
            </a:r>
            <a:r>
              <a:rPr lang="en-US" dirty="0"/>
              <a:t>, a (0.2), model (0.1), , (0.05), and &lt;/s&gt; (0.05). We draw a sample and get am. Our sentence is now </a:t>
            </a:r>
            <a:r>
              <a:rPr lang="en-US" dirty="0">
                <a:solidFill>
                  <a:schemeClr val="accent1"/>
                </a:solidFill>
              </a:rPr>
              <a:t>&lt;s&gt; I am</a:t>
            </a:r>
            <a:r>
              <a:rPr lang="en-US" dirty="0"/>
              <a:t>.</a:t>
            </a:r>
          </a:p>
          <a:p>
            <a:pPr lvl="1"/>
            <a:r>
              <a:rPr lang="en-US" altLang="zh-CN" dirty="0"/>
              <a:t>C</a:t>
            </a:r>
            <a:r>
              <a:rPr lang="en-US" dirty="0"/>
              <a:t>ontinue this process, and the model generates model, ., and finally &lt;/s&gt;, resulting in the sentence</a:t>
            </a:r>
            <a:r>
              <a:rPr lang="en-US" altLang="zh-CN" dirty="0"/>
              <a:t>:</a:t>
            </a:r>
            <a:r>
              <a:rPr lang="zh-CN" altLang="en-US" dirty="0"/>
              <a:t> </a:t>
            </a:r>
            <a:r>
              <a:rPr lang="en-US" dirty="0">
                <a:solidFill>
                  <a:schemeClr val="accent1"/>
                </a:solidFill>
              </a:rPr>
              <a:t>&lt;s&gt; I am a model . &lt;/s&gt;</a:t>
            </a:r>
            <a:r>
              <a:rPr lang="en-US" dirty="0"/>
              <a:t>.</a:t>
            </a:r>
          </a:p>
          <a:p>
            <a:pPr lvl="1"/>
            <a:endParaRPr lang="en-US" dirty="0"/>
          </a:p>
          <a:p>
            <a:pPr lvl="1"/>
            <a:endParaRPr lang="en-US" dirty="0"/>
          </a:p>
          <a:p>
            <a:pPr lvl="1"/>
            <a:endParaRPr lang="en-CN" dirty="0"/>
          </a:p>
        </p:txBody>
      </p:sp>
      <p:sp>
        <p:nvSpPr>
          <p:cNvPr id="4" name="Slide Number Placeholder 3">
            <a:extLst>
              <a:ext uri="{FF2B5EF4-FFF2-40B4-BE49-F238E27FC236}">
                <a16:creationId xmlns:a16="http://schemas.microsoft.com/office/drawing/2014/main" id="{5B202375-51A9-1F43-8A6B-75F3FD65F1BA}"/>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Tree>
    <p:extLst>
      <p:ext uri="{BB962C8B-B14F-4D97-AF65-F5344CB8AC3E}">
        <p14:creationId xmlns:p14="http://schemas.microsoft.com/office/powerpoint/2010/main" val="2454344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1314982C-6309-4E61-BC1D-8D30B0EEE2FA}"/>
              </a:ext>
            </a:extLst>
          </p:cNvPr>
          <p:cNvSpPr/>
          <p:nvPr/>
        </p:nvSpPr>
        <p:spPr>
          <a:xfrm>
            <a:off x="7531100" y="6023335"/>
            <a:ext cx="4343400" cy="715966"/>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842A498F-99E3-4AAB-99A9-18BB34BFD0AF}"/>
              </a:ext>
            </a:extLst>
          </p:cNvPr>
          <p:cNvSpPr>
            <a:spLocks noGrp="1"/>
          </p:cNvSpPr>
          <p:nvPr>
            <p:ph type="title"/>
          </p:nvPr>
        </p:nvSpPr>
        <p:spPr/>
        <p:txBody>
          <a:bodyPr/>
          <a:lstStyle/>
          <a:p>
            <a:r>
              <a:rPr lang="en-US" altLang="zh-CN" dirty="0"/>
              <a:t>BERT:</a:t>
            </a:r>
            <a:r>
              <a:rPr lang="zh-CN" altLang="en-US" dirty="0"/>
              <a:t> </a:t>
            </a:r>
            <a:r>
              <a:rPr lang="en-US" altLang="zh-CN" dirty="0"/>
              <a:t>Versions</a:t>
            </a:r>
            <a:endParaRPr lang="zh-CN" altLang="en-US" dirty="0"/>
          </a:p>
        </p:txBody>
      </p:sp>
      <p:sp>
        <p:nvSpPr>
          <p:cNvPr id="3" name="内容占位符 2">
            <a:extLst>
              <a:ext uri="{FF2B5EF4-FFF2-40B4-BE49-F238E27FC236}">
                <a16:creationId xmlns:a16="http://schemas.microsoft.com/office/drawing/2014/main" id="{E1C8BB42-E3BF-4922-9447-9358924D597B}"/>
              </a:ext>
            </a:extLst>
          </p:cNvPr>
          <p:cNvSpPr>
            <a:spLocks noGrp="1"/>
          </p:cNvSpPr>
          <p:nvPr>
            <p:ph idx="1"/>
          </p:nvPr>
        </p:nvSpPr>
        <p:spPr>
          <a:xfrm>
            <a:off x="469562" y="1165882"/>
            <a:ext cx="5507614" cy="5573419"/>
          </a:xfrm>
        </p:spPr>
        <p:txBody>
          <a:bodyPr>
            <a:noAutofit/>
          </a:bodyPr>
          <a:lstStyle/>
          <a:p>
            <a:pPr>
              <a:spcBef>
                <a:spcPts val="600"/>
              </a:spcBef>
              <a:spcAft>
                <a:spcPts val="0"/>
              </a:spcAft>
            </a:pPr>
            <a:r>
              <a:rPr lang="en-US" altLang="zh-CN" b="1" dirty="0"/>
              <a:t>BERT-Base</a:t>
            </a:r>
            <a:r>
              <a:rPr lang="zh-CN" altLang="en-US" b="1" dirty="0"/>
              <a:t> </a:t>
            </a:r>
            <a:r>
              <a:rPr lang="en-US" altLang="zh-CN" b="1" dirty="0"/>
              <a:t>(110M)</a:t>
            </a:r>
            <a:endParaRPr lang="en-US" altLang="zh-CN" dirty="0"/>
          </a:p>
          <a:p>
            <a:pPr lvl="1">
              <a:spcBef>
                <a:spcPts val="600"/>
              </a:spcBef>
              <a:spcAft>
                <a:spcPts val="0"/>
              </a:spcAft>
            </a:pPr>
            <a:r>
              <a:rPr lang="en-US" altLang="zh-CN" dirty="0"/>
              <a:t>Subword vocabulary consisting of 30,000 tokens (</a:t>
            </a:r>
            <a:r>
              <a:rPr lang="en-US" altLang="zh-CN" dirty="0">
                <a:hlinkClick r:id="rId2"/>
              </a:rPr>
              <a:t>Word-Piece</a:t>
            </a:r>
            <a:r>
              <a:rPr lang="en-US" altLang="zh-CN" dirty="0"/>
              <a:t>)</a:t>
            </a:r>
          </a:p>
          <a:p>
            <a:pPr lvl="1">
              <a:spcBef>
                <a:spcPts val="600"/>
              </a:spcBef>
              <a:spcAft>
                <a:spcPts val="0"/>
              </a:spcAft>
            </a:pPr>
            <a:r>
              <a:rPr lang="en-US" altLang="zh-CN" dirty="0"/>
              <a:t>Hidden layers of size of </a:t>
            </a:r>
            <a:r>
              <a:rPr lang="en-US" altLang="zh-CN" b="1" dirty="0"/>
              <a:t>768</a:t>
            </a:r>
          </a:p>
          <a:p>
            <a:pPr lvl="1">
              <a:spcBef>
                <a:spcPts val="600"/>
              </a:spcBef>
              <a:spcAft>
                <a:spcPts val="0"/>
              </a:spcAft>
            </a:pPr>
            <a:r>
              <a:rPr lang="en-US" altLang="zh-CN" b="1" dirty="0"/>
              <a:t>12</a:t>
            </a:r>
            <a:r>
              <a:rPr lang="en-US" altLang="zh-CN" dirty="0"/>
              <a:t> layers of Transformers blocks, with </a:t>
            </a:r>
            <a:r>
              <a:rPr lang="en-US" altLang="zh-CN" b="1" dirty="0"/>
              <a:t>12</a:t>
            </a:r>
            <a:r>
              <a:rPr lang="en-US" altLang="zh-CN" dirty="0"/>
              <a:t> multi-head attentions</a:t>
            </a:r>
          </a:p>
          <a:p>
            <a:pPr>
              <a:spcBef>
                <a:spcPts val="600"/>
              </a:spcBef>
              <a:spcAft>
                <a:spcPts val="0"/>
              </a:spcAft>
            </a:pPr>
            <a:r>
              <a:rPr lang="en-US" altLang="zh-CN" b="1" dirty="0"/>
              <a:t>BERT-Large</a:t>
            </a:r>
            <a:r>
              <a:rPr lang="zh-CN" altLang="en-US" b="1" dirty="0"/>
              <a:t> </a:t>
            </a:r>
            <a:r>
              <a:rPr lang="en-US" altLang="zh-CN" b="1" dirty="0"/>
              <a:t>(340M)</a:t>
            </a:r>
          </a:p>
          <a:p>
            <a:pPr lvl="1">
              <a:spcBef>
                <a:spcPts val="600"/>
              </a:spcBef>
              <a:spcAft>
                <a:spcPts val="0"/>
              </a:spcAft>
            </a:pPr>
            <a:r>
              <a:rPr lang="en-US" altLang="zh-CN" dirty="0"/>
              <a:t>Subword vocabulary consisting of 30,000 tokens (</a:t>
            </a:r>
            <a:r>
              <a:rPr lang="en-US" altLang="zh-CN" dirty="0">
                <a:hlinkClick r:id="rId2"/>
              </a:rPr>
              <a:t>Word-Piece</a:t>
            </a:r>
            <a:r>
              <a:rPr lang="en-US" altLang="zh-CN" dirty="0"/>
              <a:t>)</a:t>
            </a:r>
          </a:p>
          <a:p>
            <a:pPr lvl="1">
              <a:spcBef>
                <a:spcPts val="600"/>
              </a:spcBef>
              <a:spcAft>
                <a:spcPts val="0"/>
              </a:spcAft>
            </a:pPr>
            <a:r>
              <a:rPr lang="en-US" altLang="zh-CN" dirty="0"/>
              <a:t>Hidden layers of size of </a:t>
            </a:r>
            <a:r>
              <a:rPr lang="en-US" altLang="zh-CN" b="1" dirty="0"/>
              <a:t>1024</a:t>
            </a:r>
          </a:p>
          <a:p>
            <a:pPr lvl="1">
              <a:spcBef>
                <a:spcPts val="600"/>
              </a:spcBef>
              <a:spcAft>
                <a:spcPts val="0"/>
              </a:spcAft>
            </a:pPr>
            <a:r>
              <a:rPr lang="en-US" altLang="zh-CN" b="1" dirty="0"/>
              <a:t>24</a:t>
            </a:r>
            <a:r>
              <a:rPr lang="en-US" altLang="zh-CN" dirty="0"/>
              <a:t> layers of transformer blocks, with </a:t>
            </a:r>
            <a:r>
              <a:rPr lang="en-US" altLang="zh-CN" b="1" dirty="0"/>
              <a:t>16</a:t>
            </a:r>
            <a:r>
              <a:rPr lang="en-US" altLang="zh-CN" dirty="0"/>
              <a:t> multi-head attentions</a:t>
            </a:r>
          </a:p>
        </p:txBody>
      </p:sp>
      <p:sp>
        <p:nvSpPr>
          <p:cNvPr id="4" name="灯片编号占位符 3">
            <a:extLst>
              <a:ext uri="{FF2B5EF4-FFF2-40B4-BE49-F238E27FC236}">
                <a16:creationId xmlns:a16="http://schemas.microsoft.com/office/drawing/2014/main" id="{E70F2430-3501-4A45-A96D-88D59AFEDA51}"/>
              </a:ext>
            </a:extLst>
          </p:cNvPr>
          <p:cNvSpPr>
            <a:spLocks noGrp="1"/>
          </p:cNvSpPr>
          <p:nvPr>
            <p:ph type="sldNum" sz="quarter" idx="12"/>
          </p:nvPr>
        </p:nvSpPr>
        <p:spPr/>
        <p:txBody>
          <a:bodyPr/>
          <a:lstStyle/>
          <a:p>
            <a:fld id="{DC8BB421-126E-41CB-B73A-69D52E98CAE3}" type="slidenum">
              <a:rPr lang="zh-CN" altLang="en-US" smtClean="0"/>
              <a:t>60</a:t>
            </a:fld>
            <a:endParaRPr lang="zh-CN" altLang="en-US" dirty="0"/>
          </a:p>
        </p:txBody>
      </p:sp>
      <p:sp>
        <p:nvSpPr>
          <p:cNvPr id="5" name="矩形: 圆角 4">
            <a:extLst>
              <a:ext uri="{FF2B5EF4-FFF2-40B4-BE49-F238E27FC236}">
                <a16:creationId xmlns:a16="http://schemas.microsoft.com/office/drawing/2014/main" id="{A0DF2792-8600-4A79-838E-3BDFFB744EC9}"/>
              </a:ext>
            </a:extLst>
          </p:cNvPr>
          <p:cNvSpPr/>
          <p:nvPr/>
        </p:nvSpPr>
        <p:spPr>
          <a:xfrm>
            <a:off x="6233652" y="1816101"/>
            <a:ext cx="5437647" cy="4133210"/>
          </a:xfrm>
          <a:prstGeom prst="roundRect">
            <a:avLst>
              <a:gd name="adj" fmla="val 5005"/>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Transformer </a:t>
            </a:r>
          </a:p>
          <a:p>
            <a:r>
              <a:rPr lang="en-US" altLang="zh-CN" b="1" dirty="0">
                <a:solidFill>
                  <a:schemeClr val="tx1"/>
                </a:solidFill>
              </a:rPr>
              <a:t>Block</a:t>
            </a:r>
            <a:endParaRPr lang="zh-CN" altLang="en-US" b="1" dirty="0">
              <a:solidFill>
                <a:schemeClr val="tx1"/>
              </a:solidFill>
            </a:endParaRPr>
          </a:p>
        </p:txBody>
      </p:sp>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858D8A61-99A6-4730-BC9E-5848037BE675}"/>
                  </a:ext>
                </a:extLst>
              </p:cNvPr>
              <p:cNvSpPr/>
              <p:nvPr/>
            </p:nvSpPr>
            <p:spPr>
              <a:xfrm>
                <a:off x="7759698" y="6114446"/>
                <a:ext cx="512956" cy="523220"/>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6" name="矩形: 圆角 5">
                <a:extLst>
                  <a:ext uri="{FF2B5EF4-FFF2-40B4-BE49-F238E27FC236}">
                    <a16:creationId xmlns:a16="http://schemas.microsoft.com/office/drawing/2014/main" id="{858D8A61-99A6-4730-BC9E-5848037BE675}"/>
                  </a:ext>
                </a:extLst>
              </p:cNvPr>
              <p:cNvSpPr>
                <a:spLocks noRot="1" noChangeAspect="1" noMove="1" noResize="1" noEditPoints="1" noAdjustHandles="1" noChangeArrowheads="1" noChangeShapeType="1" noTextEdit="1"/>
              </p:cNvSpPr>
              <p:nvPr/>
            </p:nvSpPr>
            <p:spPr>
              <a:xfrm>
                <a:off x="7759698" y="6114446"/>
                <a:ext cx="512956" cy="523220"/>
              </a:xfrm>
              <a:prstGeom prst="roundRect">
                <a:avLst/>
              </a:prstGeom>
              <a:blipFill>
                <a:blip r:embed="rId3"/>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C17EDA89-D20F-4CCF-9F59-87ECA6043C29}"/>
                  </a:ext>
                </a:extLst>
              </p:cNvPr>
              <p:cNvSpPr/>
              <p:nvPr/>
            </p:nvSpPr>
            <p:spPr>
              <a:xfrm>
                <a:off x="8700117" y="6120260"/>
                <a:ext cx="512956" cy="523220"/>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2</m:t>
                          </m:r>
                        </m:sub>
                      </m:sSub>
                    </m:oMath>
                  </m:oMathPara>
                </a14:m>
                <a:endParaRPr lang="zh-CN" altLang="en-US" sz="2400" dirty="0">
                  <a:solidFill>
                    <a:schemeClr val="tx1"/>
                  </a:solidFill>
                </a:endParaRPr>
              </a:p>
            </p:txBody>
          </p:sp>
        </mc:Choice>
        <mc:Fallback xmlns="">
          <p:sp>
            <p:nvSpPr>
              <p:cNvPr id="7" name="矩形: 圆角 6">
                <a:extLst>
                  <a:ext uri="{FF2B5EF4-FFF2-40B4-BE49-F238E27FC236}">
                    <a16:creationId xmlns:a16="http://schemas.microsoft.com/office/drawing/2014/main" id="{C17EDA89-D20F-4CCF-9F59-87ECA6043C29}"/>
                  </a:ext>
                </a:extLst>
              </p:cNvPr>
              <p:cNvSpPr>
                <a:spLocks noRot="1" noChangeAspect="1" noMove="1" noResize="1" noEditPoints="1" noAdjustHandles="1" noChangeArrowheads="1" noChangeShapeType="1" noTextEdit="1"/>
              </p:cNvSpPr>
              <p:nvPr/>
            </p:nvSpPr>
            <p:spPr>
              <a:xfrm>
                <a:off x="8700117" y="6120260"/>
                <a:ext cx="512956" cy="523220"/>
              </a:xfrm>
              <a:prstGeom prst="roundRect">
                <a:avLst/>
              </a:prstGeom>
              <a:blipFill>
                <a:blip r:embed="rId4"/>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3C362ED4-1113-4465-B76F-0ABC010600B6}"/>
                  </a:ext>
                </a:extLst>
              </p:cNvPr>
              <p:cNvSpPr/>
              <p:nvPr/>
            </p:nvSpPr>
            <p:spPr>
              <a:xfrm>
                <a:off x="9623191" y="6120260"/>
                <a:ext cx="512956" cy="523220"/>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3</m:t>
                          </m:r>
                        </m:sub>
                      </m:sSub>
                    </m:oMath>
                  </m:oMathPara>
                </a14:m>
                <a:endParaRPr lang="zh-CN" altLang="en-US" sz="2400" dirty="0">
                  <a:solidFill>
                    <a:schemeClr val="tx1"/>
                  </a:solidFill>
                </a:endParaRPr>
              </a:p>
            </p:txBody>
          </p:sp>
        </mc:Choice>
        <mc:Fallback xmlns="">
          <p:sp>
            <p:nvSpPr>
              <p:cNvPr id="8" name="矩形: 圆角 7">
                <a:extLst>
                  <a:ext uri="{FF2B5EF4-FFF2-40B4-BE49-F238E27FC236}">
                    <a16:creationId xmlns:a16="http://schemas.microsoft.com/office/drawing/2014/main" id="{3C362ED4-1113-4465-B76F-0ABC010600B6}"/>
                  </a:ext>
                </a:extLst>
              </p:cNvPr>
              <p:cNvSpPr>
                <a:spLocks noRot="1" noChangeAspect="1" noMove="1" noResize="1" noEditPoints="1" noAdjustHandles="1" noChangeArrowheads="1" noChangeShapeType="1" noTextEdit="1"/>
              </p:cNvSpPr>
              <p:nvPr/>
            </p:nvSpPr>
            <p:spPr>
              <a:xfrm>
                <a:off x="9623191" y="6120260"/>
                <a:ext cx="512956" cy="523220"/>
              </a:xfrm>
              <a:prstGeom prst="roundRect">
                <a:avLst/>
              </a:prstGeom>
              <a:blipFill>
                <a:blip r:embed="rId5"/>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A259C6DE-F337-431F-97CC-CFF9B5FA7802}"/>
                  </a:ext>
                </a:extLst>
              </p:cNvPr>
              <p:cNvSpPr/>
              <p:nvPr/>
            </p:nvSpPr>
            <p:spPr>
              <a:xfrm>
                <a:off x="11168101" y="6114446"/>
                <a:ext cx="512956" cy="523220"/>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𝑛</m:t>
                          </m:r>
                        </m:sub>
                      </m:sSub>
                    </m:oMath>
                  </m:oMathPara>
                </a14:m>
                <a:endParaRPr lang="zh-CN" altLang="en-US" sz="2400" dirty="0">
                  <a:solidFill>
                    <a:schemeClr val="tx1"/>
                  </a:solidFill>
                </a:endParaRPr>
              </a:p>
            </p:txBody>
          </p:sp>
        </mc:Choice>
        <mc:Fallback xmlns="">
          <p:sp>
            <p:nvSpPr>
              <p:cNvPr id="10" name="矩形: 圆角 9">
                <a:extLst>
                  <a:ext uri="{FF2B5EF4-FFF2-40B4-BE49-F238E27FC236}">
                    <a16:creationId xmlns:a16="http://schemas.microsoft.com/office/drawing/2014/main" id="{A259C6DE-F337-431F-97CC-CFF9B5FA7802}"/>
                  </a:ext>
                </a:extLst>
              </p:cNvPr>
              <p:cNvSpPr>
                <a:spLocks noRot="1" noChangeAspect="1" noMove="1" noResize="1" noEditPoints="1" noAdjustHandles="1" noChangeArrowheads="1" noChangeShapeType="1" noTextEdit="1"/>
              </p:cNvSpPr>
              <p:nvPr/>
            </p:nvSpPr>
            <p:spPr>
              <a:xfrm>
                <a:off x="11168101" y="6114446"/>
                <a:ext cx="512956" cy="523220"/>
              </a:xfrm>
              <a:prstGeom prst="roundRect">
                <a:avLst/>
              </a:prstGeom>
              <a:blipFill>
                <a:blip r:embed="rId6"/>
                <a:stretch>
                  <a:fillRect/>
                </a:stretch>
              </a:blipFill>
              <a:ln w="38100"/>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27565406-8F66-4DFC-A518-963ED3C59648}"/>
              </a:ext>
            </a:extLst>
          </p:cNvPr>
          <p:cNvSpPr txBox="1"/>
          <p:nvPr/>
        </p:nvSpPr>
        <p:spPr>
          <a:xfrm>
            <a:off x="10380254" y="6023335"/>
            <a:ext cx="543739" cy="523220"/>
          </a:xfrm>
          <a:prstGeom prst="rect">
            <a:avLst/>
          </a:prstGeom>
          <a:noFill/>
        </p:spPr>
        <p:txBody>
          <a:bodyPr wrap="none" rtlCol="0">
            <a:spAutoFit/>
          </a:bodyPr>
          <a:lstStyle/>
          <a:p>
            <a:r>
              <a:rPr lang="en-US" altLang="zh-CN" sz="2800" b="1" dirty="0"/>
              <a:t>…</a:t>
            </a:r>
            <a:endParaRPr lang="zh-CN" altLang="en-US" sz="2800" b="1" dirty="0"/>
          </a:p>
        </p:txBody>
      </p:sp>
      <p:sp>
        <p:nvSpPr>
          <p:cNvPr id="13" name="矩形: 圆角 12">
            <a:extLst>
              <a:ext uri="{FF2B5EF4-FFF2-40B4-BE49-F238E27FC236}">
                <a16:creationId xmlns:a16="http://schemas.microsoft.com/office/drawing/2014/main" id="{6A668FE3-89CD-42A4-B89D-7370CA6A9F66}"/>
              </a:ext>
            </a:extLst>
          </p:cNvPr>
          <p:cNvSpPr/>
          <p:nvPr/>
        </p:nvSpPr>
        <p:spPr>
          <a:xfrm>
            <a:off x="7883989" y="5283200"/>
            <a:ext cx="3639014" cy="398678"/>
          </a:xfrm>
          <a:prstGeom prst="roundRect">
            <a:avLst>
              <a:gd name="adj" fmla="val 10173"/>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Self-Attention Layer</a:t>
            </a:r>
            <a:endParaRPr lang="zh-CN" altLang="en-US" sz="2000" dirty="0">
              <a:solidFill>
                <a:schemeClr val="tx1"/>
              </a:solidFill>
            </a:endParaRPr>
          </a:p>
        </p:txBody>
      </p:sp>
      <p:cxnSp>
        <p:nvCxnSpPr>
          <p:cNvPr id="15" name="直接箭头连接符 14">
            <a:extLst>
              <a:ext uri="{FF2B5EF4-FFF2-40B4-BE49-F238E27FC236}">
                <a16:creationId xmlns:a16="http://schemas.microsoft.com/office/drawing/2014/main" id="{C6A9A4FF-26B2-4FC5-8B59-F400140F4038}"/>
              </a:ext>
            </a:extLst>
          </p:cNvPr>
          <p:cNvCxnSpPr>
            <a:cxnSpLocks/>
            <a:stCxn id="11" idx="0"/>
            <a:endCxn id="13" idx="2"/>
          </p:cNvCxnSpPr>
          <p:nvPr/>
        </p:nvCxnSpPr>
        <p:spPr>
          <a:xfrm flipV="1">
            <a:off x="9702800" y="5681878"/>
            <a:ext cx="696" cy="3414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菱形 15">
            <a:extLst>
              <a:ext uri="{FF2B5EF4-FFF2-40B4-BE49-F238E27FC236}">
                <a16:creationId xmlns:a16="http://schemas.microsoft.com/office/drawing/2014/main" id="{AB5857FC-32ED-42FA-8D54-9747ABC6EE07}"/>
              </a:ext>
            </a:extLst>
          </p:cNvPr>
          <p:cNvSpPr/>
          <p:nvPr/>
        </p:nvSpPr>
        <p:spPr>
          <a:xfrm>
            <a:off x="9565092" y="4673926"/>
            <a:ext cx="275415" cy="26431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19" name="直接箭头连接符 18">
            <a:extLst>
              <a:ext uri="{FF2B5EF4-FFF2-40B4-BE49-F238E27FC236}">
                <a16:creationId xmlns:a16="http://schemas.microsoft.com/office/drawing/2014/main" id="{E2F922AF-7DDA-4EAD-8F47-1BC1F78787F1}"/>
              </a:ext>
            </a:extLst>
          </p:cNvPr>
          <p:cNvCxnSpPr>
            <a:cxnSpLocks/>
            <a:stCxn id="13" idx="0"/>
            <a:endCxn id="16" idx="2"/>
          </p:cNvCxnSpPr>
          <p:nvPr/>
        </p:nvCxnSpPr>
        <p:spPr>
          <a:xfrm flipH="1" flipV="1">
            <a:off x="9702800" y="4938244"/>
            <a:ext cx="696" cy="3449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EF09D05D-98E5-4883-9F19-194A8594AE21}"/>
              </a:ext>
            </a:extLst>
          </p:cNvPr>
          <p:cNvSpPr/>
          <p:nvPr/>
        </p:nvSpPr>
        <p:spPr>
          <a:xfrm>
            <a:off x="7883292" y="4001407"/>
            <a:ext cx="3639014" cy="398678"/>
          </a:xfrm>
          <a:prstGeom prst="roundRect">
            <a:avLst>
              <a:gd name="adj" fmla="val 10173"/>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Layer Normalization</a:t>
            </a:r>
            <a:endParaRPr lang="zh-CN" altLang="en-US" sz="2000" dirty="0">
              <a:solidFill>
                <a:schemeClr val="tx1"/>
              </a:solidFill>
            </a:endParaRPr>
          </a:p>
        </p:txBody>
      </p:sp>
      <p:cxnSp>
        <p:nvCxnSpPr>
          <p:cNvPr id="24" name="直接箭头连接符 23">
            <a:extLst>
              <a:ext uri="{FF2B5EF4-FFF2-40B4-BE49-F238E27FC236}">
                <a16:creationId xmlns:a16="http://schemas.microsoft.com/office/drawing/2014/main" id="{E14C9C30-A53F-4E4F-8786-843F15DC7BB7}"/>
              </a:ext>
            </a:extLst>
          </p:cNvPr>
          <p:cNvCxnSpPr>
            <a:cxnSpLocks/>
            <a:stCxn id="16" idx="0"/>
            <a:endCxn id="23" idx="2"/>
          </p:cNvCxnSpPr>
          <p:nvPr/>
        </p:nvCxnSpPr>
        <p:spPr>
          <a:xfrm flipH="1" flipV="1">
            <a:off x="9702799" y="4400085"/>
            <a:ext cx="1" cy="273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7BCC012B-86E5-4FA3-9472-7241AEA1C22D}"/>
              </a:ext>
            </a:extLst>
          </p:cNvPr>
          <p:cNvSpPr/>
          <p:nvPr/>
        </p:nvSpPr>
        <p:spPr>
          <a:xfrm>
            <a:off x="7883292" y="3241053"/>
            <a:ext cx="3639014" cy="398678"/>
          </a:xfrm>
          <a:prstGeom prst="roundRect">
            <a:avLst>
              <a:gd name="adj" fmla="val 10173"/>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Feedforward Layer</a:t>
            </a:r>
            <a:endParaRPr lang="zh-CN" altLang="en-US" sz="2000" dirty="0">
              <a:solidFill>
                <a:schemeClr val="tx1"/>
              </a:solidFill>
            </a:endParaRPr>
          </a:p>
        </p:txBody>
      </p:sp>
      <p:sp>
        <p:nvSpPr>
          <p:cNvPr id="28" name="矩形: 圆角 27">
            <a:extLst>
              <a:ext uri="{FF2B5EF4-FFF2-40B4-BE49-F238E27FC236}">
                <a16:creationId xmlns:a16="http://schemas.microsoft.com/office/drawing/2014/main" id="{D72C838E-2AF8-4137-978A-C0D94ECA132D}"/>
              </a:ext>
            </a:extLst>
          </p:cNvPr>
          <p:cNvSpPr/>
          <p:nvPr/>
        </p:nvSpPr>
        <p:spPr>
          <a:xfrm>
            <a:off x="7883292" y="1997653"/>
            <a:ext cx="3639014" cy="398678"/>
          </a:xfrm>
          <a:prstGeom prst="roundRect">
            <a:avLst>
              <a:gd name="adj" fmla="val 10173"/>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Layer Normalization</a:t>
            </a:r>
            <a:endParaRPr lang="zh-CN" altLang="en-US" sz="2000" dirty="0">
              <a:solidFill>
                <a:schemeClr val="tx1"/>
              </a:solidFill>
            </a:endParaRPr>
          </a:p>
        </p:txBody>
      </p:sp>
      <p:cxnSp>
        <p:nvCxnSpPr>
          <p:cNvPr id="29" name="直接箭头连接符 28">
            <a:extLst>
              <a:ext uri="{FF2B5EF4-FFF2-40B4-BE49-F238E27FC236}">
                <a16:creationId xmlns:a16="http://schemas.microsoft.com/office/drawing/2014/main" id="{839DCA78-757E-44B6-BC0E-8B6B137492E7}"/>
              </a:ext>
            </a:extLst>
          </p:cNvPr>
          <p:cNvCxnSpPr>
            <a:cxnSpLocks/>
            <a:stCxn id="23" idx="0"/>
            <a:endCxn id="27" idx="2"/>
          </p:cNvCxnSpPr>
          <p:nvPr/>
        </p:nvCxnSpPr>
        <p:spPr>
          <a:xfrm flipV="1">
            <a:off x="9702799" y="3639731"/>
            <a:ext cx="0" cy="361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菱形 31">
            <a:extLst>
              <a:ext uri="{FF2B5EF4-FFF2-40B4-BE49-F238E27FC236}">
                <a16:creationId xmlns:a16="http://schemas.microsoft.com/office/drawing/2014/main" id="{42895EF2-F6C0-43F1-AC3A-2A21AEE251F6}"/>
              </a:ext>
            </a:extLst>
          </p:cNvPr>
          <p:cNvSpPr/>
          <p:nvPr/>
        </p:nvSpPr>
        <p:spPr>
          <a:xfrm>
            <a:off x="9565092" y="2657883"/>
            <a:ext cx="275415" cy="26431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33" name="直接箭头连接符 32">
            <a:extLst>
              <a:ext uri="{FF2B5EF4-FFF2-40B4-BE49-F238E27FC236}">
                <a16:creationId xmlns:a16="http://schemas.microsoft.com/office/drawing/2014/main" id="{6890E18F-27B7-40B6-9ED3-8BC1BE40D384}"/>
              </a:ext>
            </a:extLst>
          </p:cNvPr>
          <p:cNvCxnSpPr>
            <a:cxnSpLocks/>
            <a:stCxn id="32" idx="0"/>
            <a:endCxn id="28" idx="2"/>
          </p:cNvCxnSpPr>
          <p:nvPr/>
        </p:nvCxnSpPr>
        <p:spPr>
          <a:xfrm flipH="1" flipV="1">
            <a:off x="9702799" y="2396331"/>
            <a:ext cx="1" cy="2615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39617DB-58B8-48AC-A4BB-AFE54FB6C98D}"/>
              </a:ext>
            </a:extLst>
          </p:cNvPr>
          <p:cNvCxnSpPr>
            <a:cxnSpLocks/>
            <a:stCxn id="27" idx="0"/>
            <a:endCxn id="32" idx="2"/>
          </p:cNvCxnSpPr>
          <p:nvPr/>
        </p:nvCxnSpPr>
        <p:spPr>
          <a:xfrm flipV="1">
            <a:off x="9702799" y="2922201"/>
            <a:ext cx="1" cy="3188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63B4A816-306E-4D77-B926-626FA31F1BAB}"/>
              </a:ext>
            </a:extLst>
          </p:cNvPr>
          <p:cNvCxnSpPr>
            <a:cxnSpLocks/>
            <a:stCxn id="23" idx="0"/>
            <a:endCxn id="32" idx="1"/>
          </p:cNvCxnSpPr>
          <p:nvPr/>
        </p:nvCxnSpPr>
        <p:spPr>
          <a:xfrm rot="16200000" flipV="1">
            <a:off x="9028264" y="3326871"/>
            <a:ext cx="1211365" cy="137707"/>
          </a:xfrm>
          <a:prstGeom prst="bentConnector4">
            <a:avLst>
              <a:gd name="adj1" fmla="val 10341"/>
              <a:gd name="adj2" fmla="val 149421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AA9F6CB5-5C8D-414E-A5C7-BCD7226B25A6}"/>
              </a:ext>
            </a:extLst>
          </p:cNvPr>
          <p:cNvCxnSpPr>
            <a:cxnSpLocks/>
            <a:stCxn id="11" idx="0"/>
            <a:endCxn id="16" idx="1"/>
          </p:cNvCxnSpPr>
          <p:nvPr/>
        </p:nvCxnSpPr>
        <p:spPr>
          <a:xfrm rot="16200000" flipV="1">
            <a:off x="9025321" y="5345856"/>
            <a:ext cx="1217250" cy="137708"/>
          </a:xfrm>
          <a:prstGeom prst="bentConnector4">
            <a:avLst>
              <a:gd name="adj1" fmla="val 10923"/>
              <a:gd name="adj2" fmla="val 146636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DE757DB-FFF8-49C7-8776-B8A12253AB89}"/>
              </a:ext>
            </a:extLst>
          </p:cNvPr>
          <p:cNvSpPr txBox="1"/>
          <p:nvPr/>
        </p:nvSpPr>
        <p:spPr>
          <a:xfrm>
            <a:off x="9465873" y="2464228"/>
            <a:ext cx="575452" cy="584775"/>
          </a:xfrm>
          <a:prstGeom prst="rect">
            <a:avLst/>
          </a:prstGeom>
          <a:noFill/>
        </p:spPr>
        <p:txBody>
          <a:bodyPr wrap="square">
            <a:spAutoFit/>
          </a:bodyPr>
          <a:lstStyle/>
          <a:p>
            <a:r>
              <a:rPr lang="en-US" altLang="zh-CN" sz="3200" dirty="0"/>
              <a:t>+</a:t>
            </a:r>
            <a:endParaRPr lang="zh-CN" altLang="en-US" sz="3200" dirty="0"/>
          </a:p>
        </p:txBody>
      </p:sp>
      <p:sp>
        <p:nvSpPr>
          <p:cNvPr id="64" name="文本框 63">
            <a:extLst>
              <a:ext uri="{FF2B5EF4-FFF2-40B4-BE49-F238E27FC236}">
                <a16:creationId xmlns:a16="http://schemas.microsoft.com/office/drawing/2014/main" id="{D7B8449D-A668-440B-840C-DFBF349D96CF}"/>
              </a:ext>
            </a:extLst>
          </p:cNvPr>
          <p:cNvSpPr txBox="1"/>
          <p:nvPr/>
        </p:nvSpPr>
        <p:spPr>
          <a:xfrm>
            <a:off x="9465873" y="4483528"/>
            <a:ext cx="575452" cy="584775"/>
          </a:xfrm>
          <a:prstGeom prst="rect">
            <a:avLst/>
          </a:prstGeom>
          <a:noFill/>
        </p:spPr>
        <p:txBody>
          <a:bodyPr wrap="square">
            <a:spAutoFit/>
          </a:bodyPr>
          <a:lstStyle/>
          <a:p>
            <a:r>
              <a:rPr lang="en-US" altLang="zh-CN" sz="3200" dirty="0"/>
              <a:t>+</a:t>
            </a:r>
            <a:endParaRPr lang="zh-CN" altLang="en-US" sz="3200" dirty="0"/>
          </a:p>
        </p:txBody>
      </p:sp>
      <mc:AlternateContent xmlns:mc="http://schemas.openxmlformats.org/markup-compatibility/2006" xmlns:a14="http://schemas.microsoft.com/office/drawing/2010/main">
        <mc:Choice Requires="a14">
          <p:sp>
            <p:nvSpPr>
              <p:cNvPr id="65" name="矩形: 圆角 64">
                <a:extLst>
                  <a:ext uri="{FF2B5EF4-FFF2-40B4-BE49-F238E27FC236}">
                    <a16:creationId xmlns:a16="http://schemas.microsoft.com/office/drawing/2014/main" id="{D5AE32F3-DC31-476D-8573-963A22F6590B}"/>
                  </a:ext>
                </a:extLst>
              </p:cNvPr>
              <p:cNvSpPr/>
              <p:nvPr/>
            </p:nvSpPr>
            <p:spPr>
              <a:xfrm>
                <a:off x="11080282" y="1069043"/>
                <a:ext cx="512956" cy="523220"/>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𝑛</m:t>
                          </m:r>
                        </m:sub>
                      </m:sSub>
                    </m:oMath>
                  </m:oMathPara>
                </a14:m>
                <a:endParaRPr lang="zh-CN" altLang="en-US" sz="2400" dirty="0">
                  <a:solidFill>
                    <a:schemeClr val="tx1"/>
                  </a:solidFill>
                </a:endParaRPr>
              </a:p>
            </p:txBody>
          </p:sp>
        </mc:Choice>
        <mc:Fallback xmlns="">
          <p:sp>
            <p:nvSpPr>
              <p:cNvPr id="65" name="矩形: 圆角 64">
                <a:extLst>
                  <a:ext uri="{FF2B5EF4-FFF2-40B4-BE49-F238E27FC236}">
                    <a16:creationId xmlns:a16="http://schemas.microsoft.com/office/drawing/2014/main" id="{D5AE32F3-DC31-476D-8573-963A22F6590B}"/>
                  </a:ext>
                </a:extLst>
              </p:cNvPr>
              <p:cNvSpPr>
                <a:spLocks noRot="1" noChangeAspect="1" noMove="1" noResize="1" noEditPoints="1" noAdjustHandles="1" noChangeArrowheads="1" noChangeShapeType="1" noTextEdit="1"/>
              </p:cNvSpPr>
              <p:nvPr/>
            </p:nvSpPr>
            <p:spPr>
              <a:xfrm>
                <a:off x="11080282" y="1069043"/>
                <a:ext cx="512956" cy="523220"/>
              </a:xfrm>
              <a:prstGeom prst="roundRect">
                <a:avLst/>
              </a:prstGeom>
              <a:blipFill>
                <a:blip r:embed="rId7"/>
                <a:stretch>
                  <a:fillRect b="-3261"/>
                </a:stretch>
              </a:blipFill>
              <a:ln w="38100"/>
            </p:spPr>
            <p:txBody>
              <a:bodyPr/>
              <a:lstStyle/>
              <a:p>
                <a:r>
                  <a:rPr lang="zh-CN" altLang="en-US">
                    <a:noFill/>
                  </a:rPr>
                  <a:t> </a:t>
                </a:r>
              </a:p>
            </p:txBody>
          </p:sp>
        </mc:Fallback>
      </mc:AlternateContent>
      <p:cxnSp>
        <p:nvCxnSpPr>
          <p:cNvPr id="66" name="直接箭头连接符 65">
            <a:extLst>
              <a:ext uri="{FF2B5EF4-FFF2-40B4-BE49-F238E27FC236}">
                <a16:creationId xmlns:a16="http://schemas.microsoft.com/office/drawing/2014/main" id="{57ACA7A6-8092-4646-8074-AA28A5C32E70}"/>
              </a:ext>
            </a:extLst>
          </p:cNvPr>
          <p:cNvCxnSpPr>
            <a:cxnSpLocks/>
            <a:endCxn id="65" idx="2"/>
          </p:cNvCxnSpPr>
          <p:nvPr/>
        </p:nvCxnSpPr>
        <p:spPr>
          <a:xfrm flipV="1">
            <a:off x="11336760" y="1592263"/>
            <a:ext cx="0" cy="4053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761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2A498F-99E3-4AAB-99A9-18BB34BFD0AF}"/>
              </a:ext>
            </a:extLst>
          </p:cNvPr>
          <p:cNvSpPr>
            <a:spLocks noGrp="1"/>
          </p:cNvSpPr>
          <p:nvPr>
            <p:ph type="title"/>
          </p:nvPr>
        </p:nvSpPr>
        <p:spPr/>
        <p:txBody>
          <a:bodyPr/>
          <a:lstStyle/>
          <a:p>
            <a:r>
              <a:rPr lang="en-US" altLang="zh-CN" dirty="0"/>
              <a:t>BERT:</a:t>
            </a:r>
            <a:r>
              <a:rPr lang="zh-CN" altLang="en-US" dirty="0"/>
              <a:t> </a:t>
            </a:r>
            <a:r>
              <a:rPr lang="en-US" altLang="zh-CN" dirty="0"/>
              <a:t>Versions</a:t>
            </a:r>
            <a:endParaRPr lang="zh-CN" altLang="en-US" dirty="0"/>
          </a:p>
        </p:txBody>
      </p:sp>
      <p:sp>
        <p:nvSpPr>
          <p:cNvPr id="4" name="灯片编号占位符 3">
            <a:extLst>
              <a:ext uri="{FF2B5EF4-FFF2-40B4-BE49-F238E27FC236}">
                <a16:creationId xmlns:a16="http://schemas.microsoft.com/office/drawing/2014/main" id="{E70F2430-3501-4A45-A96D-88D59AFEDA51}"/>
              </a:ext>
            </a:extLst>
          </p:cNvPr>
          <p:cNvSpPr>
            <a:spLocks noGrp="1"/>
          </p:cNvSpPr>
          <p:nvPr>
            <p:ph type="sldNum" sz="quarter" idx="12"/>
          </p:nvPr>
        </p:nvSpPr>
        <p:spPr/>
        <p:txBody>
          <a:bodyPr/>
          <a:lstStyle/>
          <a:p>
            <a:fld id="{DC8BB421-126E-41CB-B73A-69D52E98CAE3}" type="slidenum">
              <a:rPr lang="zh-CN" altLang="en-US" smtClean="0"/>
              <a:t>61</a:t>
            </a:fld>
            <a:endParaRPr lang="zh-CN" altLang="en-US" dirty="0"/>
          </a:p>
        </p:txBody>
      </p:sp>
      <p:pic>
        <p:nvPicPr>
          <p:cNvPr id="20" name="Content Placeholder 19">
            <a:extLst>
              <a:ext uri="{FF2B5EF4-FFF2-40B4-BE49-F238E27FC236}">
                <a16:creationId xmlns:a16="http://schemas.microsoft.com/office/drawing/2014/main" id="{32F25BCD-C2F8-274D-8EEB-1754EB5049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646" y="1020857"/>
            <a:ext cx="6707186" cy="2408143"/>
          </a:xfrm>
        </p:spPr>
      </p:pic>
      <p:pic>
        <p:nvPicPr>
          <p:cNvPr id="22" name="Picture 21">
            <a:extLst>
              <a:ext uri="{FF2B5EF4-FFF2-40B4-BE49-F238E27FC236}">
                <a16:creationId xmlns:a16="http://schemas.microsoft.com/office/drawing/2014/main" id="{C72007E5-C8D8-F94B-A95C-4A616A3A0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418" y="3429000"/>
            <a:ext cx="7647164" cy="3246437"/>
          </a:xfrm>
          <a:prstGeom prst="rect">
            <a:avLst/>
          </a:prstGeom>
        </p:spPr>
      </p:pic>
    </p:spTree>
    <p:extLst>
      <p:ext uri="{BB962C8B-B14F-4D97-AF65-F5344CB8AC3E}">
        <p14:creationId xmlns:p14="http://schemas.microsoft.com/office/powerpoint/2010/main" val="5558560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BCDB9F-8A31-47A3-9831-1F0AC245E72F}"/>
              </a:ext>
            </a:extLst>
          </p:cNvPr>
          <p:cNvSpPr>
            <a:spLocks noGrp="1"/>
          </p:cNvSpPr>
          <p:nvPr>
            <p:ph type="title"/>
          </p:nvPr>
        </p:nvSpPr>
        <p:spPr/>
        <p:txBody>
          <a:bodyPr/>
          <a:lstStyle/>
          <a:p>
            <a:r>
              <a:rPr lang="en-US" altLang="zh-CN" dirty="0"/>
              <a:t>BERT trained</a:t>
            </a:r>
            <a:r>
              <a:rPr lang="zh-CN" altLang="en-US" dirty="0"/>
              <a:t> </a:t>
            </a:r>
            <a:r>
              <a:rPr lang="en-US" altLang="zh-CN" dirty="0"/>
              <a:t>models</a:t>
            </a:r>
            <a:r>
              <a:rPr lang="zh-CN" altLang="en-US" dirty="0"/>
              <a:t> </a:t>
            </a:r>
            <a:r>
              <a:rPr lang="en-US" altLang="zh-CN" dirty="0"/>
              <a:t>summary</a:t>
            </a:r>
            <a:endParaRPr lang="zh-CN" altLang="en-US" dirty="0"/>
          </a:p>
        </p:txBody>
      </p:sp>
      <p:sp>
        <p:nvSpPr>
          <p:cNvPr id="3" name="内容占位符 2">
            <a:extLst>
              <a:ext uri="{FF2B5EF4-FFF2-40B4-BE49-F238E27FC236}">
                <a16:creationId xmlns:a16="http://schemas.microsoft.com/office/drawing/2014/main" id="{81076848-A3D2-440C-9F9E-468F657CBF1A}"/>
              </a:ext>
            </a:extLst>
          </p:cNvPr>
          <p:cNvSpPr>
            <a:spLocks noGrp="1"/>
          </p:cNvSpPr>
          <p:nvPr>
            <p:ph idx="1"/>
          </p:nvPr>
        </p:nvSpPr>
        <p:spPr/>
        <p:txBody>
          <a:bodyPr>
            <a:noAutofit/>
          </a:bodyPr>
          <a:lstStyle/>
          <a:p>
            <a:pPr>
              <a:spcBef>
                <a:spcPts val="600"/>
              </a:spcBef>
              <a:spcAft>
                <a:spcPts val="0"/>
              </a:spcAft>
            </a:pPr>
            <a:r>
              <a:rPr lang="en-US" altLang="zh-CN" dirty="0"/>
              <a:t>Two models were released</a:t>
            </a:r>
            <a:r>
              <a:rPr lang="zh-CN" altLang="en-US" dirty="0"/>
              <a:t> </a:t>
            </a:r>
            <a:r>
              <a:rPr lang="en-US" altLang="zh-CN" dirty="0"/>
              <a:t>(and</a:t>
            </a:r>
            <a:r>
              <a:rPr lang="zh-CN" altLang="en-US" dirty="0"/>
              <a:t> </a:t>
            </a:r>
            <a:r>
              <a:rPr lang="en-US" altLang="zh-CN" dirty="0"/>
              <a:t>more</a:t>
            </a:r>
            <a:r>
              <a:rPr lang="zh-CN" altLang="en-US" dirty="0"/>
              <a:t> </a:t>
            </a:r>
            <a:r>
              <a:rPr lang="en-US" altLang="zh-CN" dirty="0"/>
              <a:t>later): </a:t>
            </a:r>
          </a:p>
          <a:p>
            <a:pPr lvl="1">
              <a:spcBef>
                <a:spcPts val="600"/>
              </a:spcBef>
              <a:spcAft>
                <a:spcPts val="0"/>
              </a:spcAft>
            </a:pPr>
            <a:r>
              <a:rPr lang="en-US" altLang="zh-CN" sz="2000" dirty="0"/>
              <a:t>BERT-base: 12 layers, 768-dim hidden states, 12 attention heads, 110 million params.</a:t>
            </a:r>
          </a:p>
          <a:p>
            <a:pPr lvl="1">
              <a:spcBef>
                <a:spcPts val="600"/>
              </a:spcBef>
              <a:spcAft>
                <a:spcPts val="0"/>
              </a:spcAft>
            </a:pPr>
            <a:r>
              <a:rPr lang="en-US" altLang="zh-CN" sz="2000" dirty="0"/>
              <a:t>BERT-large: 24 layers, 1024-dim hidden states, 16 attention heads, 340 million params. </a:t>
            </a:r>
          </a:p>
          <a:p>
            <a:pPr>
              <a:spcBef>
                <a:spcPts val="600"/>
              </a:spcBef>
              <a:spcAft>
                <a:spcPts val="0"/>
              </a:spcAft>
            </a:pPr>
            <a:r>
              <a:rPr lang="en-US" altLang="zh-CN" dirty="0"/>
              <a:t>Trained on:</a:t>
            </a:r>
          </a:p>
          <a:p>
            <a:pPr lvl="1">
              <a:spcBef>
                <a:spcPts val="600"/>
              </a:spcBef>
              <a:spcAft>
                <a:spcPts val="0"/>
              </a:spcAft>
            </a:pPr>
            <a:r>
              <a:rPr lang="en-US" altLang="zh-CN" dirty="0" err="1"/>
              <a:t>BooksCorpus</a:t>
            </a:r>
            <a:r>
              <a:rPr lang="en-US" altLang="zh-CN" dirty="0"/>
              <a:t> (800 million words) </a:t>
            </a:r>
          </a:p>
          <a:p>
            <a:pPr lvl="1">
              <a:spcBef>
                <a:spcPts val="600"/>
              </a:spcBef>
              <a:spcAft>
                <a:spcPts val="0"/>
              </a:spcAft>
            </a:pPr>
            <a:r>
              <a:rPr lang="en-US" altLang="zh-CN" dirty="0"/>
              <a:t>English Wikipedia (2,500 million words) </a:t>
            </a:r>
          </a:p>
          <a:p>
            <a:pPr>
              <a:spcBef>
                <a:spcPts val="600"/>
              </a:spcBef>
              <a:spcAft>
                <a:spcPts val="0"/>
              </a:spcAft>
            </a:pPr>
            <a:r>
              <a:rPr lang="en-US" altLang="zh-CN" dirty="0"/>
              <a:t>Pretraining is expensive and impractical on a single GPU. </a:t>
            </a:r>
          </a:p>
          <a:p>
            <a:pPr lvl="1">
              <a:spcBef>
                <a:spcPts val="600"/>
              </a:spcBef>
              <a:spcAft>
                <a:spcPts val="0"/>
              </a:spcAft>
            </a:pPr>
            <a:r>
              <a:rPr lang="en-US" altLang="zh-CN" dirty="0"/>
              <a:t>BERT was pretrained with 64 TPU chips for a total of 4 days. </a:t>
            </a:r>
          </a:p>
          <a:p>
            <a:pPr lvl="1">
              <a:spcBef>
                <a:spcPts val="600"/>
              </a:spcBef>
              <a:spcAft>
                <a:spcPts val="0"/>
              </a:spcAft>
            </a:pPr>
            <a:r>
              <a:rPr lang="en-US" altLang="zh-CN" dirty="0"/>
              <a:t>(TPUs are special tensor operation acceleration hardware) </a:t>
            </a:r>
          </a:p>
          <a:p>
            <a:pPr>
              <a:spcBef>
                <a:spcPts val="600"/>
              </a:spcBef>
              <a:spcAft>
                <a:spcPts val="0"/>
              </a:spcAft>
            </a:pPr>
            <a:r>
              <a:rPr lang="en-US" altLang="zh-CN" dirty="0"/>
              <a:t>Finetuning is practical and common on a single GPU </a:t>
            </a:r>
          </a:p>
          <a:p>
            <a:pPr lvl="1">
              <a:spcBef>
                <a:spcPts val="600"/>
              </a:spcBef>
              <a:spcAft>
                <a:spcPts val="0"/>
              </a:spcAft>
            </a:pPr>
            <a:r>
              <a:rPr lang="en-US" altLang="zh-CN" dirty="0"/>
              <a:t>“Pretrain once, finetune many times.”</a:t>
            </a:r>
            <a:endParaRPr lang="zh-CN" altLang="en-US" dirty="0"/>
          </a:p>
        </p:txBody>
      </p:sp>
      <p:sp>
        <p:nvSpPr>
          <p:cNvPr id="4" name="灯片编号占位符 3">
            <a:extLst>
              <a:ext uri="{FF2B5EF4-FFF2-40B4-BE49-F238E27FC236}">
                <a16:creationId xmlns:a16="http://schemas.microsoft.com/office/drawing/2014/main" id="{1A895DAC-A468-47A1-AF29-5A74C684389F}"/>
              </a:ext>
            </a:extLst>
          </p:cNvPr>
          <p:cNvSpPr>
            <a:spLocks noGrp="1"/>
          </p:cNvSpPr>
          <p:nvPr>
            <p:ph type="sldNum" sz="quarter" idx="12"/>
          </p:nvPr>
        </p:nvSpPr>
        <p:spPr/>
        <p:txBody>
          <a:bodyPr/>
          <a:lstStyle/>
          <a:p>
            <a:fld id="{DC8BB421-126E-41CB-B73A-69D52E98CAE3}" type="slidenum">
              <a:rPr lang="zh-CN" altLang="en-US" smtClean="0"/>
              <a:t>62</a:t>
            </a:fld>
            <a:endParaRPr lang="zh-CN" altLang="en-US" dirty="0"/>
          </a:p>
        </p:txBody>
      </p:sp>
    </p:spTree>
    <p:extLst>
      <p:ext uri="{BB962C8B-B14F-4D97-AF65-F5344CB8AC3E}">
        <p14:creationId xmlns:p14="http://schemas.microsoft.com/office/powerpoint/2010/main" val="2001148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2C9CD-4D5D-432B-A4DD-CFAD18386D91}"/>
              </a:ext>
            </a:extLst>
          </p:cNvPr>
          <p:cNvSpPr>
            <a:spLocks noGrp="1"/>
          </p:cNvSpPr>
          <p:nvPr>
            <p:ph type="title"/>
          </p:nvPr>
        </p:nvSpPr>
        <p:spPr/>
        <p:txBody>
          <a:bodyPr/>
          <a:lstStyle/>
          <a:p>
            <a:r>
              <a:rPr lang="en-US" altLang="zh-CN" dirty="0"/>
              <a:t>BERT:</a:t>
            </a:r>
            <a:r>
              <a:rPr lang="zh-CN" altLang="en-US" dirty="0"/>
              <a:t> </a:t>
            </a:r>
            <a:r>
              <a:rPr lang="en-US" altLang="zh-CN" dirty="0"/>
              <a:t>General</a:t>
            </a:r>
            <a:r>
              <a:rPr lang="zh-CN" altLang="en-US" dirty="0"/>
              <a:t> </a:t>
            </a:r>
            <a:r>
              <a:rPr lang="en-US" altLang="zh-CN" dirty="0"/>
              <a:t>idea</a:t>
            </a:r>
            <a:r>
              <a:rPr lang="zh-CN" altLang="en-US" dirty="0"/>
              <a:t> </a:t>
            </a:r>
            <a:r>
              <a:rPr lang="en-US" altLang="zh-CN" dirty="0"/>
              <a:t>of</a:t>
            </a:r>
            <a:r>
              <a:rPr lang="zh-CN" altLang="en-US" dirty="0"/>
              <a:t> </a:t>
            </a:r>
            <a:r>
              <a:rPr lang="en-US" altLang="zh-CN" dirty="0"/>
              <a:t>training</a:t>
            </a:r>
            <a:endParaRPr lang="zh-CN" altLang="en-US" dirty="0"/>
          </a:p>
        </p:txBody>
      </p:sp>
      <p:sp>
        <p:nvSpPr>
          <p:cNvPr id="3" name="内容占位符 2">
            <a:extLst>
              <a:ext uri="{FF2B5EF4-FFF2-40B4-BE49-F238E27FC236}">
                <a16:creationId xmlns:a16="http://schemas.microsoft.com/office/drawing/2014/main" id="{FD6A0EF2-DB6A-43F1-B3D4-C50B8B93FD91}"/>
              </a:ext>
            </a:extLst>
          </p:cNvPr>
          <p:cNvSpPr>
            <a:spLocks noGrp="1"/>
          </p:cNvSpPr>
          <p:nvPr>
            <p:ph idx="1"/>
          </p:nvPr>
        </p:nvSpPr>
        <p:spPr/>
        <p:txBody>
          <a:bodyPr>
            <a:normAutofit fontScale="92500" lnSpcReduction="20000"/>
          </a:bodyPr>
          <a:lstStyle/>
          <a:p>
            <a:pPr>
              <a:lnSpc>
                <a:spcPct val="110000"/>
              </a:lnSpc>
            </a:pPr>
            <a:r>
              <a:rPr lang="en-US" altLang="zh-CN" dirty="0"/>
              <a:t>Instead of trying to predict the next word, the model learns to perform a fill-in-the-blank task, technically called the </a:t>
            </a:r>
            <a:r>
              <a:rPr lang="en-US" altLang="zh-CN" b="1" dirty="0"/>
              <a:t>cloze task</a:t>
            </a:r>
          </a:p>
          <a:p>
            <a:pPr lvl="1">
              <a:lnSpc>
                <a:spcPct val="110000"/>
              </a:lnSpc>
            </a:pPr>
            <a:r>
              <a:rPr lang="en-US" altLang="zh-CN" dirty="0">
                <a:sym typeface="Wingdings 2" panose="05020102010507070707" pitchFamily="18" charset="2"/>
              </a:rPr>
              <a:t> Please turn your homework _____.</a:t>
            </a:r>
          </a:p>
          <a:p>
            <a:pPr lvl="1">
              <a:lnSpc>
                <a:spcPct val="110000"/>
              </a:lnSpc>
            </a:pPr>
            <a:r>
              <a:rPr lang="en-US" altLang="zh-CN" dirty="0">
                <a:sym typeface="Wingdings 2" panose="05020102010507070707" pitchFamily="18" charset="2"/>
              </a:rPr>
              <a:t> Please turn ____ homework in.</a:t>
            </a:r>
          </a:p>
          <a:p>
            <a:pPr>
              <a:lnSpc>
                <a:spcPct val="110000"/>
              </a:lnSpc>
            </a:pPr>
            <a:r>
              <a:rPr lang="en-US" altLang="zh-CN" dirty="0"/>
              <a:t>Masking Words: The original approach to training bidirectional encoders is called </a:t>
            </a:r>
            <a:r>
              <a:rPr lang="en-US" altLang="zh-CN" dirty="0">
                <a:solidFill>
                  <a:schemeClr val="accent1"/>
                </a:solidFill>
              </a:rPr>
              <a:t>Masked Language Modeling (MLM)</a:t>
            </a:r>
            <a:r>
              <a:rPr lang="en-US" altLang="zh-CN" dirty="0"/>
              <a:t>. A random sample of tokens from each training sequence is selected</a:t>
            </a:r>
          </a:p>
          <a:p>
            <a:pPr lvl="1">
              <a:lnSpc>
                <a:spcPct val="110000"/>
              </a:lnSpc>
            </a:pPr>
            <a:r>
              <a:rPr lang="en-US" altLang="zh-CN" dirty="0"/>
              <a:t>Option</a:t>
            </a:r>
            <a:r>
              <a:rPr lang="zh-CN" altLang="en-US" dirty="0"/>
              <a:t> </a:t>
            </a:r>
            <a:r>
              <a:rPr lang="en-US" altLang="zh-CN" dirty="0"/>
              <a:t>1:</a:t>
            </a:r>
            <a:r>
              <a:rPr lang="zh-CN" altLang="en-US" dirty="0"/>
              <a:t> </a:t>
            </a:r>
            <a:r>
              <a:rPr lang="en-US" altLang="zh-CN" dirty="0"/>
              <a:t>replaced with the unique vocabulary token [MASK]</a:t>
            </a:r>
          </a:p>
          <a:p>
            <a:pPr lvl="1">
              <a:lnSpc>
                <a:spcPct val="110000"/>
              </a:lnSpc>
            </a:pPr>
            <a:r>
              <a:rPr lang="en-US" altLang="zh-CN" dirty="0"/>
              <a:t>Option</a:t>
            </a:r>
            <a:r>
              <a:rPr lang="zh-CN" altLang="en-US" dirty="0"/>
              <a:t> </a:t>
            </a:r>
            <a:r>
              <a:rPr lang="en-US" altLang="zh-CN" dirty="0"/>
              <a:t>2:</a:t>
            </a:r>
            <a:r>
              <a:rPr lang="zh-CN" altLang="en-US" dirty="0"/>
              <a:t> </a:t>
            </a:r>
            <a:r>
              <a:rPr lang="en-US" altLang="zh-CN" dirty="0"/>
              <a:t>replaced with a token from the vocabulary (sample with unigram prob.)</a:t>
            </a:r>
          </a:p>
          <a:p>
            <a:pPr lvl="1">
              <a:lnSpc>
                <a:spcPct val="110000"/>
              </a:lnSpc>
            </a:pPr>
            <a:r>
              <a:rPr lang="en-US" altLang="zh-CN" dirty="0"/>
              <a:t>Option</a:t>
            </a:r>
            <a:r>
              <a:rPr lang="zh-CN" altLang="en-US" dirty="0"/>
              <a:t> </a:t>
            </a:r>
            <a:r>
              <a:rPr lang="en-US" altLang="zh-CN" dirty="0"/>
              <a:t>3:</a:t>
            </a:r>
            <a:r>
              <a:rPr lang="zh-CN" altLang="en-US" dirty="0"/>
              <a:t> </a:t>
            </a:r>
            <a:r>
              <a:rPr lang="en-US" altLang="zh-CN" dirty="0"/>
              <a:t>left unchanged</a:t>
            </a:r>
            <a:endParaRPr lang="zh-CN" altLang="en-US" dirty="0"/>
          </a:p>
        </p:txBody>
      </p:sp>
      <p:sp>
        <p:nvSpPr>
          <p:cNvPr id="4" name="灯片编号占位符 3">
            <a:extLst>
              <a:ext uri="{FF2B5EF4-FFF2-40B4-BE49-F238E27FC236}">
                <a16:creationId xmlns:a16="http://schemas.microsoft.com/office/drawing/2014/main" id="{F3C43F9E-831E-4A0F-B8C8-1416B12A7A0E}"/>
              </a:ext>
            </a:extLst>
          </p:cNvPr>
          <p:cNvSpPr>
            <a:spLocks noGrp="1"/>
          </p:cNvSpPr>
          <p:nvPr>
            <p:ph type="sldNum" sz="quarter" idx="12"/>
          </p:nvPr>
        </p:nvSpPr>
        <p:spPr/>
        <p:txBody>
          <a:bodyPr/>
          <a:lstStyle/>
          <a:p>
            <a:fld id="{DC8BB421-126E-41CB-B73A-69D52E98CAE3}" type="slidenum">
              <a:rPr lang="zh-CN" altLang="en-US" smtClean="0"/>
              <a:t>63</a:t>
            </a:fld>
            <a:endParaRPr lang="zh-CN" altLang="en-US" dirty="0"/>
          </a:p>
        </p:txBody>
      </p:sp>
    </p:spTree>
    <p:extLst>
      <p:ext uri="{BB962C8B-B14F-4D97-AF65-F5344CB8AC3E}">
        <p14:creationId xmlns:p14="http://schemas.microsoft.com/office/powerpoint/2010/main" val="414759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03666-C518-43E5-8723-4DC03C844667}"/>
              </a:ext>
            </a:extLst>
          </p:cNvPr>
          <p:cNvSpPr>
            <a:spLocks noGrp="1"/>
          </p:cNvSpPr>
          <p:nvPr>
            <p:ph type="title"/>
          </p:nvPr>
        </p:nvSpPr>
        <p:spPr/>
        <p:txBody>
          <a:bodyPr/>
          <a:lstStyle/>
          <a:p>
            <a:r>
              <a:rPr lang="en-US" altLang="zh-CN" dirty="0"/>
              <a:t>BERT</a:t>
            </a:r>
            <a:r>
              <a:rPr lang="zh-CN" altLang="en-US" dirty="0"/>
              <a:t> </a:t>
            </a:r>
            <a:r>
              <a:rPr lang="en-US" altLang="zh-CN" dirty="0"/>
              <a:t>–</a:t>
            </a:r>
            <a:r>
              <a:rPr lang="zh-CN" altLang="en-US" dirty="0"/>
              <a:t> </a:t>
            </a:r>
            <a:r>
              <a:rPr lang="en-US" altLang="zh-CN" dirty="0"/>
              <a:t>Task</a:t>
            </a:r>
            <a:r>
              <a:rPr lang="zh-CN" altLang="en-US" dirty="0"/>
              <a:t> </a:t>
            </a:r>
            <a:r>
              <a:rPr lang="en-US" altLang="zh-CN" dirty="0"/>
              <a:t>1</a:t>
            </a:r>
            <a:r>
              <a:rPr lang="zh-CN" altLang="en-US" dirty="0"/>
              <a:t> </a:t>
            </a:r>
            <a:r>
              <a:rPr lang="en-US" altLang="zh-CN" dirty="0"/>
              <a:t>Masked</a:t>
            </a:r>
            <a:r>
              <a:rPr lang="zh-CN" altLang="en-US" dirty="0"/>
              <a:t> </a:t>
            </a:r>
            <a:r>
              <a:rPr lang="en-US" altLang="zh-CN" dirty="0"/>
              <a:t>LM</a:t>
            </a:r>
            <a:endParaRPr lang="zh-CN" altLang="en-US" dirty="0"/>
          </a:p>
        </p:txBody>
      </p:sp>
      <p:sp>
        <p:nvSpPr>
          <p:cNvPr id="3" name="内容占位符 2">
            <a:extLst>
              <a:ext uri="{FF2B5EF4-FFF2-40B4-BE49-F238E27FC236}">
                <a16:creationId xmlns:a16="http://schemas.microsoft.com/office/drawing/2014/main" id="{250C755A-BB19-4471-8805-2909D211E74B}"/>
              </a:ext>
            </a:extLst>
          </p:cNvPr>
          <p:cNvSpPr>
            <a:spLocks noGrp="1"/>
          </p:cNvSpPr>
          <p:nvPr>
            <p:ph idx="1"/>
          </p:nvPr>
        </p:nvSpPr>
        <p:spPr>
          <a:xfrm>
            <a:off x="517525" y="2328918"/>
            <a:ext cx="7210629" cy="4318973"/>
          </a:xfrm>
        </p:spPr>
        <p:txBody>
          <a:bodyPr>
            <a:noAutofit/>
          </a:bodyPr>
          <a:lstStyle/>
          <a:p>
            <a:pPr>
              <a:spcBef>
                <a:spcPts val="600"/>
              </a:spcBef>
              <a:spcAft>
                <a:spcPts val="0"/>
              </a:spcAft>
            </a:pPr>
            <a:r>
              <a:rPr lang="en-US" altLang="zh-CN" dirty="0"/>
              <a:t>Masked</a:t>
            </a:r>
            <a:r>
              <a:rPr lang="zh-CN" altLang="en-US" dirty="0"/>
              <a:t> </a:t>
            </a:r>
            <a:r>
              <a:rPr lang="en-US" altLang="zh-CN" dirty="0"/>
              <a:t>LM,</a:t>
            </a:r>
            <a:r>
              <a:rPr lang="zh-CN" altLang="en-US" dirty="0"/>
              <a:t> </a:t>
            </a:r>
            <a:r>
              <a:rPr lang="en-US" altLang="zh-CN" dirty="0"/>
              <a:t>pretraining</a:t>
            </a:r>
            <a:r>
              <a:rPr lang="zh-CN" altLang="en-US" dirty="0"/>
              <a:t> </a:t>
            </a:r>
            <a:r>
              <a:rPr lang="en-US" altLang="zh-CN" dirty="0"/>
              <a:t>strategy: </a:t>
            </a:r>
          </a:p>
          <a:p>
            <a:pPr lvl="1">
              <a:spcBef>
                <a:spcPts val="600"/>
              </a:spcBef>
              <a:spcAft>
                <a:spcPts val="0"/>
              </a:spcAft>
            </a:pPr>
            <a:r>
              <a:rPr lang="en-US" altLang="zh-CN" dirty="0"/>
              <a:t>Predict a random 15% of (sub)word tokens.</a:t>
            </a:r>
          </a:p>
          <a:p>
            <a:pPr lvl="2">
              <a:spcBef>
                <a:spcPts val="600"/>
              </a:spcBef>
              <a:spcAft>
                <a:spcPts val="0"/>
              </a:spcAft>
            </a:pPr>
            <a:r>
              <a:rPr lang="en-US" altLang="zh-CN" dirty="0"/>
              <a:t>Replace input word with [MASK] 80% of the time</a:t>
            </a:r>
          </a:p>
          <a:p>
            <a:pPr lvl="2">
              <a:spcBef>
                <a:spcPts val="600"/>
              </a:spcBef>
              <a:spcAft>
                <a:spcPts val="0"/>
              </a:spcAft>
            </a:pPr>
            <a:r>
              <a:rPr lang="en-US" altLang="zh-CN" dirty="0"/>
              <a:t>Replace input word with a random token 10% of the time </a:t>
            </a:r>
          </a:p>
          <a:p>
            <a:pPr lvl="2">
              <a:spcBef>
                <a:spcPts val="600"/>
              </a:spcBef>
              <a:spcAft>
                <a:spcPts val="0"/>
              </a:spcAft>
            </a:pPr>
            <a:r>
              <a:rPr lang="en-US" altLang="zh-CN" dirty="0"/>
              <a:t>Leave input word unchanged 10% of the time (but still predict it!)</a:t>
            </a:r>
          </a:p>
          <a:p>
            <a:pPr lvl="1">
              <a:spcBef>
                <a:spcPts val="600"/>
              </a:spcBef>
              <a:spcAft>
                <a:spcPts val="0"/>
              </a:spcAft>
            </a:pPr>
            <a:r>
              <a:rPr lang="en-US" altLang="zh-CN" dirty="0"/>
              <a:t>Why? Doesn’t let the model get complacent and not build strong representations of non-masked words. (No masks are seen at fine-tuning time!)</a:t>
            </a:r>
            <a:endParaRPr lang="zh-CN" altLang="en-US" dirty="0"/>
          </a:p>
        </p:txBody>
      </p:sp>
      <p:sp>
        <p:nvSpPr>
          <p:cNvPr id="4" name="灯片编号占位符 3">
            <a:extLst>
              <a:ext uri="{FF2B5EF4-FFF2-40B4-BE49-F238E27FC236}">
                <a16:creationId xmlns:a16="http://schemas.microsoft.com/office/drawing/2014/main" id="{47C82917-7537-4777-802C-D0E0B9C81D8A}"/>
              </a:ext>
            </a:extLst>
          </p:cNvPr>
          <p:cNvSpPr>
            <a:spLocks noGrp="1"/>
          </p:cNvSpPr>
          <p:nvPr>
            <p:ph type="sldNum" sz="quarter" idx="12"/>
          </p:nvPr>
        </p:nvSpPr>
        <p:spPr/>
        <p:txBody>
          <a:bodyPr/>
          <a:lstStyle/>
          <a:p>
            <a:fld id="{DC8BB421-126E-41CB-B73A-69D52E98CAE3}" type="slidenum">
              <a:rPr lang="zh-CN" altLang="en-US" smtClean="0"/>
              <a:t>64</a:t>
            </a:fld>
            <a:endParaRPr lang="zh-CN" altLang="en-US" dirty="0"/>
          </a:p>
        </p:txBody>
      </p:sp>
      <p:pic>
        <p:nvPicPr>
          <p:cNvPr id="6" name="图片 5">
            <a:extLst>
              <a:ext uri="{FF2B5EF4-FFF2-40B4-BE49-F238E27FC236}">
                <a16:creationId xmlns:a16="http://schemas.microsoft.com/office/drawing/2014/main" id="{6D44E4BC-152F-4B41-900C-63002A1DA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9330" y="2668163"/>
            <a:ext cx="3923070" cy="3216918"/>
          </a:xfrm>
          <a:prstGeom prst="rect">
            <a:avLst/>
          </a:prstGeom>
        </p:spPr>
      </p:pic>
      <p:sp>
        <p:nvSpPr>
          <p:cNvPr id="7" name="TextBox 6">
            <a:extLst>
              <a:ext uri="{FF2B5EF4-FFF2-40B4-BE49-F238E27FC236}">
                <a16:creationId xmlns:a16="http://schemas.microsoft.com/office/drawing/2014/main" id="{4C7FC8BA-706C-A142-B623-2B87BBF7868B}"/>
              </a:ext>
            </a:extLst>
          </p:cNvPr>
          <p:cNvSpPr txBox="1"/>
          <p:nvPr/>
        </p:nvSpPr>
        <p:spPr>
          <a:xfrm>
            <a:off x="658813" y="1106263"/>
            <a:ext cx="11015662" cy="954107"/>
          </a:xfrm>
          <a:prstGeom prst="rect">
            <a:avLst/>
          </a:prstGeom>
          <a:noFill/>
        </p:spPr>
        <p:txBody>
          <a:bodyPr wrap="square">
            <a:spAutoFit/>
          </a:bodyPr>
          <a:lstStyle/>
          <a:p>
            <a:r>
              <a:rPr lang="en-US" altLang="zh-CN" sz="2800" dirty="0"/>
              <a:t>T</a:t>
            </a:r>
            <a:r>
              <a:rPr lang="en-US" sz="2800" dirty="0"/>
              <a:t>rain a deep bidirectional representation</a:t>
            </a:r>
            <a:r>
              <a:rPr lang="en-US" altLang="zh-CN" sz="2800" dirty="0"/>
              <a:t>:</a:t>
            </a:r>
            <a:r>
              <a:rPr lang="zh-CN" altLang="en-US" sz="2800" dirty="0"/>
              <a:t> </a:t>
            </a:r>
            <a:r>
              <a:rPr lang="en-US" sz="2800" dirty="0">
                <a:solidFill>
                  <a:srgbClr val="FF0000"/>
                </a:solidFill>
              </a:rPr>
              <a:t>mask some percentage of the input tokens at random, and then predict those masked tokens</a:t>
            </a:r>
            <a:endParaRPr lang="en-CN" sz="2800" dirty="0">
              <a:solidFill>
                <a:srgbClr val="FF0000"/>
              </a:solidFill>
            </a:endParaRPr>
          </a:p>
        </p:txBody>
      </p:sp>
    </p:spTree>
    <p:extLst>
      <p:ext uri="{BB962C8B-B14F-4D97-AF65-F5344CB8AC3E}">
        <p14:creationId xmlns:p14="http://schemas.microsoft.com/office/powerpoint/2010/main" val="18478610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39EE-77AD-8C4C-9D4B-ED7715FBC99E}"/>
              </a:ext>
            </a:extLst>
          </p:cNvPr>
          <p:cNvSpPr>
            <a:spLocks noGrp="1"/>
          </p:cNvSpPr>
          <p:nvPr>
            <p:ph type="title"/>
          </p:nvPr>
        </p:nvSpPr>
        <p:spPr/>
        <p:txBody>
          <a:bodyPr/>
          <a:lstStyle/>
          <a:p>
            <a:r>
              <a:rPr lang="en-US" altLang="zh-CN" dirty="0"/>
              <a:t>BERT</a:t>
            </a:r>
            <a:r>
              <a:rPr lang="zh-CN" altLang="en-US" dirty="0"/>
              <a:t> </a:t>
            </a:r>
            <a:r>
              <a:rPr lang="en-US" altLang="zh-CN" dirty="0"/>
              <a:t>–</a:t>
            </a:r>
            <a:r>
              <a:rPr lang="zh-CN" altLang="en-US" dirty="0"/>
              <a:t> </a:t>
            </a:r>
            <a:r>
              <a:rPr lang="en-US" dirty="0"/>
              <a:t>Varying the Corruption Rate</a:t>
            </a:r>
            <a:endParaRPr lang="en-CN" dirty="0"/>
          </a:p>
        </p:txBody>
      </p:sp>
      <p:sp>
        <p:nvSpPr>
          <p:cNvPr id="3" name="Content Placeholder 2">
            <a:extLst>
              <a:ext uri="{FF2B5EF4-FFF2-40B4-BE49-F238E27FC236}">
                <a16:creationId xmlns:a16="http://schemas.microsoft.com/office/drawing/2014/main" id="{FE7DD9D6-62DF-554A-99CB-5B796236DE79}"/>
              </a:ext>
            </a:extLst>
          </p:cNvPr>
          <p:cNvSpPr>
            <a:spLocks noGrp="1"/>
          </p:cNvSpPr>
          <p:nvPr>
            <p:ph idx="1"/>
          </p:nvPr>
        </p:nvSpPr>
        <p:spPr>
          <a:xfrm>
            <a:off x="517525" y="1108433"/>
            <a:ext cx="11350627" cy="1251309"/>
          </a:xfrm>
        </p:spPr>
        <p:txBody>
          <a:bodyPr>
            <a:normAutofit/>
          </a:bodyPr>
          <a:lstStyle/>
          <a:p>
            <a:r>
              <a:rPr lang="en-US" altLang="zh-CN" sz="2400" dirty="0"/>
              <a:t>W</a:t>
            </a:r>
            <a:r>
              <a:rPr lang="en-US" sz="2400" dirty="0"/>
              <a:t>e find that the corruption rate had a limited effect on the model’s performance. The only exception is that the largest corruption rate we consider (50%) results in a significant degradation of performance on GLUE and SQuAD.</a:t>
            </a:r>
            <a:endParaRPr lang="en-CN" sz="2400" dirty="0"/>
          </a:p>
        </p:txBody>
      </p:sp>
      <p:sp>
        <p:nvSpPr>
          <p:cNvPr id="4" name="Slide Number Placeholder 3">
            <a:extLst>
              <a:ext uri="{FF2B5EF4-FFF2-40B4-BE49-F238E27FC236}">
                <a16:creationId xmlns:a16="http://schemas.microsoft.com/office/drawing/2014/main" id="{CE1EB933-632D-A348-A2AA-A898F644C615}"/>
              </a:ext>
            </a:extLst>
          </p:cNvPr>
          <p:cNvSpPr>
            <a:spLocks noGrp="1"/>
          </p:cNvSpPr>
          <p:nvPr>
            <p:ph type="sldNum" sz="quarter" idx="12"/>
          </p:nvPr>
        </p:nvSpPr>
        <p:spPr/>
        <p:txBody>
          <a:bodyPr/>
          <a:lstStyle/>
          <a:p>
            <a:fld id="{DC8BB421-126E-41CB-B73A-69D52E98CAE3}" type="slidenum">
              <a:rPr lang="zh-CN" altLang="en-US" smtClean="0"/>
              <a:t>65</a:t>
            </a:fld>
            <a:endParaRPr lang="zh-CN" altLang="en-US" dirty="0"/>
          </a:p>
        </p:txBody>
      </p:sp>
      <p:pic>
        <p:nvPicPr>
          <p:cNvPr id="6" name="Picture 5">
            <a:extLst>
              <a:ext uri="{FF2B5EF4-FFF2-40B4-BE49-F238E27FC236}">
                <a16:creationId xmlns:a16="http://schemas.microsoft.com/office/drawing/2014/main" id="{A25A7810-7BBE-DE49-B5A9-0AA734D98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373" y="3063699"/>
            <a:ext cx="11051458" cy="2348166"/>
          </a:xfrm>
          <a:prstGeom prst="rect">
            <a:avLst/>
          </a:prstGeom>
        </p:spPr>
      </p:pic>
    </p:spTree>
    <p:extLst>
      <p:ext uri="{BB962C8B-B14F-4D97-AF65-F5344CB8AC3E}">
        <p14:creationId xmlns:p14="http://schemas.microsoft.com/office/powerpoint/2010/main" val="123682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F2245-2425-4279-AB0F-FC0FB436D606}"/>
              </a:ext>
            </a:extLst>
          </p:cNvPr>
          <p:cNvSpPr>
            <a:spLocks noGrp="1"/>
          </p:cNvSpPr>
          <p:nvPr>
            <p:ph type="title"/>
          </p:nvPr>
        </p:nvSpPr>
        <p:spPr/>
        <p:txBody>
          <a:bodyPr/>
          <a:lstStyle/>
          <a:p>
            <a:r>
              <a:rPr lang="en-US" altLang="zh-CN" dirty="0"/>
              <a:t>BERT:</a:t>
            </a:r>
            <a:r>
              <a:rPr lang="zh-CN" altLang="en-US" dirty="0"/>
              <a:t> </a:t>
            </a:r>
            <a:r>
              <a:rPr lang="en-US" altLang="zh-CN" dirty="0"/>
              <a:t>Masked language model training</a:t>
            </a:r>
            <a:endParaRPr lang="zh-CN" altLang="en-US" dirty="0"/>
          </a:p>
        </p:txBody>
      </p:sp>
      <p:sp>
        <p:nvSpPr>
          <p:cNvPr id="4" name="灯片编号占位符 3">
            <a:extLst>
              <a:ext uri="{FF2B5EF4-FFF2-40B4-BE49-F238E27FC236}">
                <a16:creationId xmlns:a16="http://schemas.microsoft.com/office/drawing/2014/main" id="{334C2ADA-241A-48C0-8805-C9C6C66D99B7}"/>
              </a:ext>
            </a:extLst>
          </p:cNvPr>
          <p:cNvSpPr>
            <a:spLocks noGrp="1"/>
          </p:cNvSpPr>
          <p:nvPr>
            <p:ph type="sldNum" sz="quarter" idx="12"/>
          </p:nvPr>
        </p:nvSpPr>
        <p:spPr>
          <a:xfrm>
            <a:off x="11563353" y="6458048"/>
            <a:ext cx="609598" cy="365125"/>
          </a:xfrm>
        </p:spPr>
        <p:txBody>
          <a:bodyPr/>
          <a:lstStyle/>
          <a:p>
            <a:fld id="{DC8BB421-126E-41CB-B73A-69D52E98CAE3}" type="slidenum">
              <a:rPr lang="zh-CN" altLang="en-US" smtClean="0"/>
              <a:t>66</a:t>
            </a:fld>
            <a:endParaRPr lang="zh-CN" altLang="en-US" dirty="0"/>
          </a:p>
        </p:txBody>
      </p:sp>
      <p:sp>
        <p:nvSpPr>
          <p:cNvPr id="5" name="矩形: 圆角 4">
            <a:extLst>
              <a:ext uri="{FF2B5EF4-FFF2-40B4-BE49-F238E27FC236}">
                <a16:creationId xmlns:a16="http://schemas.microsoft.com/office/drawing/2014/main" id="{A13EF1DC-FC9A-42B9-BCA1-BC41EB0F5E0C}"/>
              </a:ext>
            </a:extLst>
          </p:cNvPr>
          <p:cNvSpPr/>
          <p:nvPr/>
        </p:nvSpPr>
        <p:spPr>
          <a:xfrm>
            <a:off x="1868239"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FCE68B6C-9548-4031-B774-98409DC31F22}"/>
              </a:ext>
            </a:extLst>
          </p:cNvPr>
          <p:cNvSpPr/>
          <p:nvPr/>
        </p:nvSpPr>
        <p:spPr>
          <a:xfrm>
            <a:off x="2366633"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998242A1-5EC1-4D98-AF87-1291AD3F4ACE}"/>
              </a:ext>
            </a:extLst>
          </p:cNvPr>
          <p:cNvSpPr/>
          <p:nvPr/>
        </p:nvSpPr>
        <p:spPr>
          <a:xfrm>
            <a:off x="1944273"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96F9E17-C489-4E02-9506-2F429E06FDF0}"/>
              </a:ext>
            </a:extLst>
          </p:cNvPr>
          <p:cNvSpPr/>
          <p:nvPr/>
        </p:nvSpPr>
        <p:spPr>
          <a:xfrm>
            <a:off x="1952042"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02552EC-E08D-44D5-B39F-2B32EB9AE74F}"/>
              </a:ext>
            </a:extLst>
          </p:cNvPr>
          <p:cNvSpPr/>
          <p:nvPr/>
        </p:nvSpPr>
        <p:spPr>
          <a:xfrm>
            <a:off x="1952042"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B893181-A2E0-4674-9E43-06498A7254CA}"/>
              </a:ext>
            </a:extLst>
          </p:cNvPr>
          <p:cNvSpPr/>
          <p:nvPr/>
        </p:nvSpPr>
        <p:spPr>
          <a:xfrm>
            <a:off x="1948159"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B0D2069-9642-48F8-B0BA-4EF96CBD9E9A}"/>
              </a:ext>
            </a:extLst>
          </p:cNvPr>
          <p:cNvSpPr txBox="1"/>
          <p:nvPr/>
        </p:nvSpPr>
        <p:spPr>
          <a:xfrm>
            <a:off x="2125416"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26" name="椭圆 25">
            <a:extLst>
              <a:ext uri="{FF2B5EF4-FFF2-40B4-BE49-F238E27FC236}">
                <a16:creationId xmlns:a16="http://schemas.microsoft.com/office/drawing/2014/main" id="{8CC64BDD-31A1-47C8-997C-2564549B908F}"/>
              </a:ext>
            </a:extLst>
          </p:cNvPr>
          <p:cNvSpPr/>
          <p:nvPr/>
        </p:nvSpPr>
        <p:spPr>
          <a:xfrm>
            <a:off x="2438529"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9EA8E73-5E3A-4817-8BF9-4EED33F36FB6}"/>
              </a:ext>
            </a:extLst>
          </p:cNvPr>
          <p:cNvSpPr/>
          <p:nvPr/>
        </p:nvSpPr>
        <p:spPr>
          <a:xfrm>
            <a:off x="2446298"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9461D0A-E4FB-4720-9FEB-C61B71C559B3}"/>
              </a:ext>
            </a:extLst>
          </p:cNvPr>
          <p:cNvSpPr/>
          <p:nvPr/>
        </p:nvSpPr>
        <p:spPr>
          <a:xfrm>
            <a:off x="2446298"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845BD8D3-DA90-4EE0-B4C0-3698A98AD2C8}"/>
              </a:ext>
            </a:extLst>
          </p:cNvPr>
          <p:cNvSpPr/>
          <p:nvPr/>
        </p:nvSpPr>
        <p:spPr>
          <a:xfrm>
            <a:off x="2442415"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B20037E0-F551-474B-B91E-96353783C96C}"/>
              </a:ext>
            </a:extLst>
          </p:cNvPr>
          <p:cNvSpPr/>
          <p:nvPr/>
        </p:nvSpPr>
        <p:spPr>
          <a:xfrm>
            <a:off x="3125292"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5DC468E6-FAF5-4744-8A37-2D181548E6F5}"/>
              </a:ext>
            </a:extLst>
          </p:cNvPr>
          <p:cNvSpPr/>
          <p:nvPr/>
        </p:nvSpPr>
        <p:spPr>
          <a:xfrm>
            <a:off x="3623686"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866DA744-F021-4000-9FB1-E93CACE9DBF3}"/>
              </a:ext>
            </a:extLst>
          </p:cNvPr>
          <p:cNvSpPr/>
          <p:nvPr/>
        </p:nvSpPr>
        <p:spPr>
          <a:xfrm>
            <a:off x="3201326"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51D1F9D-DAAD-4715-BB26-0E903D3F58AF}"/>
              </a:ext>
            </a:extLst>
          </p:cNvPr>
          <p:cNvSpPr/>
          <p:nvPr/>
        </p:nvSpPr>
        <p:spPr>
          <a:xfrm>
            <a:off x="3209095"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299D5C8-E6FC-400E-A573-C7309B654CAB}"/>
              </a:ext>
            </a:extLst>
          </p:cNvPr>
          <p:cNvSpPr/>
          <p:nvPr/>
        </p:nvSpPr>
        <p:spPr>
          <a:xfrm>
            <a:off x="3209095"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BDDF6CD-823A-411B-8667-DBF77252CA62}"/>
              </a:ext>
            </a:extLst>
          </p:cNvPr>
          <p:cNvSpPr/>
          <p:nvPr/>
        </p:nvSpPr>
        <p:spPr>
          <a:xfrm>
            <a:off x="3205212"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D1A145F3-71EC-4018-84B5-B9D2B0EBC5B2}"/>
              </a:ext>
            </a:extLst>
          </p:cNvPr>
          <p:cNvSpPr txBox="1"/>
          <p:nvPr/>
        </p:nvSpPr>
        <p:spPr>
          <a:xfrm>
            <a:off x="3382469"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37" name="椭圆 36">
            <a:extLst>
              <a:ext uri="{FF2B5EF4-FFF2-40B4-BE49-F238E27FC236}">
                <a16:creationId xmlns:a16="http://schemas.microsoft.com/office/drawing/2014/main" id="{03848C19-20CE-49BF-97F9-CAD6437344E2}"/>
              </a:ext>
            </a:extLst>
          </p:cNvPr>
          <p:cNvSpPr/>
          <p:nvPr/>
        </p:nvSpPr>
        <p:spPr>
          <a:xfrm>
            <a:off x="3695582"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A55160D-D292-4DC4-BAB0-91C04B4E2385}"/>
              </a:ext>
            </a:extLst>
          </p:cNvPr>
          <p:cNvSpPr/>
          <p:nvPr/>
        </p:nvSpPr>
        <p:spPr>
          <a:xfrm>
            <a:off x="3703351"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39EEF00-B965-477E-A668-B62AFA7685D8}"/>
              </a:ext>
            </a:extLst>
          </p:cNvPr>
          <p:cNvSpPr/>
          <p:nvPr/>
        </p:nvSpPr>
        <p:spPr>
          <a:xfrm>
            <a:off x="3703351"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128B91E-9CE7-4354-AC79-775C1BCA7962}"/>
              </a:ext>
            </a:extLst>
          </p:cNvPr>
          <p:cNvSpPr/>
          <p:nvPr/>
        </p:nvSpPr>
        <p:spPr>
          <a:xfrm>
            <a:off x="3699468"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DED2003D-3488-4ABC-842F-CC7D8DB238DB}"/>
              </a:ext>
            </a:extLst>
          </p:cNvPr>
          <p:cNvSpPr/>
          <p:nvPr/>
        </p:nvSpPr>
        <p:spPr>
          <a:xfrm>
            <a:off x="1636295" y="3593433"/>
            <a:ext cx="10074442" cy="855660"/>
          </a:xfrm>
          <a:prstGeom prst="roundRect">
            <a:avLst>
              <a:gd name="adj" fmla="val 5005"/>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Bidirectional Transformer Encoder</a:t>
            </a:r>
            <a:endParaRPr lang="zh-CN" altLang="en-US" b="1" dirty="0">
              <a:solidFill>
                <a:schemeClr val="tx1"/>
              </a:solidFill>
            </a:endParaRPr>
          </a:p>
        </p:txBody>
      </p:sp>
      <p:sp>
        <p:nvSpPr>
          <p:cNvPr id="42" name="矩形: 圆角 41">
            <a:extLst>
              <a:ext uri="{FF2B5EF4-FFF2-40B4-BE49-F238E27FC236}">
                <a16:creationId xmlns:a16="http://schemas.microsoft.com/office/drawing/2014/main" id="{357AEC1E-DB85-4D95-BD70-D4F045068A7C}"/>
              </a:ext>
            </a:extLst>
          </p:cNvPr>
          <p:cNvSpPr/>
          <p:nvPr/>
        </p:nvSpPr>
        <p:spPr>
          <a:xfrm>
            <a:off x="4382839"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圆角 42">
            <a:extLst>
              <a:ext uri="{FF2B5EF4-FFF2-40B4-BE49-F238E27FC236}">
                <a16:creationId xmlns:a16="http://schemas.microsoft.com/office/drawing/2014/main" id="{FDEE4688-6299-4723-8268-A5C3A9571E21}"/>
              </a:ext>
            </a:extLst>
          </p:cNvPr>
          <p:cNvSpPr/>
          <p:nvPr/>
        </p:nvSpPr>
        <p:spPr>
          <a:xfrm>
            <a:off x="4881233"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椭圆 43">
            <a:extLst>
              <a:ext uri="{FF2B5EF4-FFF2-40B4-BE49-F238E27FC236}">
                <a16:creationId xmlns:a16="http://schemas.microsoft.com/office/drawing/2014/main" id="{FDB57427-528B-48AD-83D6-A2793716A066}"/>
              </a:ext>
            </a:extLst>
          </p:cNvPr>
          <p:cNvSpPr/>
          <p:nvPr/>
        </p:nvSpPr>
        <p:spPr>
          <a:xfrm>
            <a:off x="4458873"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E041DE8-6790-445B-97F1-CCDC047EC6E8}"/>
              </a:ext>
            </a:extLst>
          </p:cNvPr>
          <p:cNvSpPr/>
          <p:nvPr/>
        </p:nvSpPr>
        <p:spPr>
          <a:xfrm>
            <a:off x="4466642"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EAA4747-404E-4BD2-9384-ABDAD2D873C5}"/>
              </a:ext>
            </a:extLst>
          </p:cNvPr>
          <p:cNvSpPr/>
          <p:nvPr/>
        </p:nvSpPr>
        <p:spPr>
          <a:xfrm>
            <a:off x="4466642"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E1452C6-43E5-4F2F-ACA5-6D9150E2895C}"/>
              </a:ext>
            </a:extLst>
          </p:cNvPr>
          <p:cNvSpPr/>
          <p:nvPr/>
        </p:nvSpPr>
        <p:spPr>
          <a:xfrm>
            <a:off x="4462759"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EF5D8472-C41E-4D42-A370-72AEE2DBCEE1}"/>
              </a:ext>
            </a:extLst>
          </p:cNvPr>
          <p:cNvSpPr txBox="1"/>
          <p:nvPr/>
        </p:nvSpPr>
        <p:spPr>
          <a:xfrm>
            <a:off x="4640016"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49" name="椭圆 48">
            <a:extLst>
              <a:ext uri="{FF2B5EF4-FFF2-40B4-BE49-F238E27FC236}">
                <a16:creationId xmlns:a16="http://schemas.microsoft.com/office/drawing/2014/main" id="{01DC6130-84D0-4A5A-8A0E-C156171EA82A}"/>
              </a:ext>
            </a:extLst>
          </p:cNvPr>
          <p:cNvSpPr/>
          <p:nvPr/>
        </p:nvSpPr>
        <p:spPr>
          <a:xfrm>
            <a:off x="4953129"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60997453-9051-4858-B591-1195BBBE475E}"/>
              </a:ext>
            </a:extLst>
          </p:cNvPr>
          <p:cNvSpPr/>
          <p:nvPr/>
        </p:nvSpPr>
        <p:spPr>
          <a:xfrm>
            <a:off x="4960898"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2147580-67FD-4FCB-87A9-768732CC3C7C}"/>
              </a:ext>
            </a:extLst>
          </p:cNvPr>
          <p:cNvSpPr/>
          <p:nvPr/>
        </p:nvSpPr>
        <p:spPr>
          <a:xfrm>
            <a:off x="4960898"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70AE35A-4C6A-4B85-8F93-8213CD1249A9}"/>
              </a:ext>
            </a:extLst>
          </p:cNvPr>
          <p:cNvSpPr/>
          <p:nvPr/>
        </p:nvSpPr>
        <p:spPr>
          <a:xfrm>
            <a:off x="4957015"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70B5CBDF-F72E-4A5E-9EAD-1370B8ABB40C}"/>
              </a:ext>
            </a:extLst>
          </p:cNvPr>
          <p:cNvSpPr/>
          <p:nvPr/>
        </p:nvSpPr>
        <p:spPr>
          <a:xfrm>
            <a:off x="5639892"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圆角 53">
            <a:extLst>
              <a:ext uri="{FF2B5EF4-FFF2-40B4-BE49-F238E27FC236}">
                <a16:creationId xmlns:a16="http://schemas.microsoft.com/office/drawing/2014/main" id="{87C113A2-57E4-46B1-B18D-A943F676F523}"/>
              </a:ext>
            </a:extLst>
          </p:cNvPr>
          <p:cNvSpPr/>
          <p:nvPr/>
        </p:nvSpPr>
        <p:spPr>
          <a:xfrm>
            <a:off x="6138286"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a16="http://schemas.microsoft.com/office/drawing/2014/main" id="{C46DD452-27E0-47D4-9091-9C1B504B9697}"/>
              </a:ext>
            </a:extLst>
          </p:cNvPr>
          <p:cNvSpPr/>
          <p:nvPr/>
        </p:nvSpPr>
        <p:spPr>
          <a:xfrm>
            <a:off x="5715926"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58A113D-0F32-496D-9578-58362234731D}"/>
              </a:ext>
            </a:extLst>
          </p:cNvPr>
          <p:cNvSpPr/>
          <p:nvPr/>
        </p:nvSpPr>
        <p:spPr>
          <a:xfrm>
            <a:off x="5723695"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159ABD6-8512-49A4-BBC5-CA83FB73238B}"/>
              </a:ext>
            </a:extLst>
          </p:cNvPr>
          <p:cNvSpPr/>
          <p:nvPr/>
        </p:nvSpPr>
        <p:spPr>
          <a:xfrm>
            <a:off x="5723695"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F64825A2-729A-4C87-8827-81475E52D683}"/>
              </a:ext>
            </a:extLst>
          </p:cNvPr>
          <p:cNvSpPr/>
          <p:nvPr/>
        </p:nvSpPr>
        <p:spPr>
          <a:xfrm>
            <a:off x="5719812"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80E2856F-AB5F-4289-A2B7-FFDB2F164AE2}"/>
              </a:ext>
            </a:extLst>
          </p:cNvPr>
          <p:cNvSpPr txBox="1"/>
          <p:nvPr/>
        </p:nvSpPr>
        <p:spPr>
          <a:xfrm>
            <a:off x="5897069"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60" name="椭圆 59">
            <a:extLst>
              <a:ext uri="{FF2B5EF4-FFF2-40B4-BE49-F238E27FC236}">
                <a16:creationId xmlns:a16="http://schemas.microsoft.com/office/drawing/2014/main" id="{E4B463BA-5695-4639-ABE0-33983A1A005A}"/>
              </a:ext>
            </a:extLst>
          </p:cNvPr>
          <p:cNvSpPr/>
          <p:nvPr/>
        </p:nvSpPr>
        <p:spPr>
          <a:xfrm>
            <a:off x="6210182"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01DB061B-F8BF-47EF-82F0-19CA9ED52945}"/>
              </a:ext>
            </a:extLst>
          </p:cNvPr>
          <p:cNvSpPr/>
          <p:nvPr/>
        </p:nvSpPr>
        <p:spPr>
          <a:xfrm>
            <a:off x="6217951"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A41E4FA-D86F-4FAF-B69C-6F065B573A94}"/>
              </a:ext>
            </a:extLst>
          </p:cNvPr>
          <p:cNvSpPr/>
          <p:nvPr/>
        </p:nvSpPr>
        <p:spPr>
          <a:xfrm>
            <a:off x="6217951"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4122832A-387D-40CE-AF19-F985A7DA6625}"/>
              </a:ext>
            </a:extLst>
          </p:cNvPr>
          <p:cNvSpPr/>
          <p:nvPr/>
        </p:nvSpPr>
        <p:spPr>
          <a:xfrm>
            <a:off x="6214068"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id="{D680CFEF-78FA-49F1-B21C-543FA6AC762A}"/>
              </a:ext>
            </a:extLst>
          </p:cNvPr>
          <p:cNvSpPr/>
          <p:nvPr/>
        </p:nvSpPr>
        <p:spPr>
          <a:xfrm>
            <a:off x="6946234"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圆角 64">
            <a:extLst>
              <a:ext uri="{FF2B5EF4-FFF2-40B4-BE49-F238E27FC236}">
                <a16:creationId xmlns:a16="http://schemas.microsoft.com/office/drawing/2014/main" id="{55A2CED6-E967-4193-9A34-F8BABFD08CB6}"/>
              </a:ext>
            </a:extLst>
          </p:cNvPr>
          <p:cNvSpPr/>
          <p:nvPr/>
        </p:nvSpPr>
        <p:spPr>
          <a:xfrm>
            <a:off x="7444628"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a:extLst>
              <a:ext uri="{FF2B5EF4-FFF2-40B4-BE49-F238E27FC236}">
                <a16:creationId xmlns:a16="http://schemas.microsoft.com/office/drawing/2014/main" id="{85EA8758-6FE9-4C0B-AE7E-39B7C221C1CD}"/>
              </a:ext>
            </a:extLst>
          </p:cNvPr>
          <p:cNvSpPr/>
          <p:nvPr/>
        </p:nvSpPr>
        <p:spPr>
          <a:xfrm>
            <a:off x="7022268"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1E1229C-612D-4089-B5FC-014C19B561B5}"/>
              </a:ext>
            </a:extLst>
          </p:cNvPr>
          <p:cNvSpPr/>
          <p:nvPr/>
        </p:nvSpPr>
        <p:spPr>
          <a:xfrm>
            <a:off x="7030037"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0512FEC0-CF0C-4E0F-9FEA-5E12E0FAC4CC}"/>
              </a:ext>
            </a:extLst>
          </p:cNvPr>
          <p:cNvSpPr/>
          <p:nvPr/>
        </p:nvSpPr>
        <p:spPr>
          <a:xfrm>
            <a:off x="7030037"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7B24045D-2B65-4780-A5DA-86C21CFE677D}"/>
              </a:ext>
            </a:extLst>
          </p:cNvPr>
          <p:cNvSpPr/>
          <p:nvPr/>
        </p:nvSpPr>
        <p:spPr>
          <a:xfrm>
            <a:off x="7026154"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34A75597-0EE7-4597-AA17-F6A38E2C8415}"/>
              </a:ext>
            </a:extLst>
          </p:cNvPr>
          <p:cNvSpPr txBox="1"/>
          <p:nvPr/>
        </p:nvSpPr>
        <p:spPr>
          <a:xfrm>
            <a:off x="7203411"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71" name="椭圆 70">
            <a:extLst>
              <a:ext uri="{FF2B5EF4-FFF2-40B4-BE49-F238E27FC236}">
                <a16:creationId xmlns:a16="http://schemas.microsoft.com/office/drawing/2014/main" id="{B43BF428-366B-4CCB-882F-E42CEFF0EF48}"/>
              </a:ext>
            </a:extLst>
          </p:cNvPr>
          <p:cNvSpPr/>
          <p:nvPr/>
        </p:nvSpPr>
        <p:spPr>
          <a:xfrm>
            <a:off x="7516524"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518DDE84-05BE-40B6-8315-3B938C7A6D75}"/>
              </a:ext>
            </a:extLst>
          </p:cNvPr>
          <p:cNvSpPr/>
          <p:nvPr/>
        </p:nvSpPr>
        <p:spPr>
          <a:xfrm>
            <a:off x="7524293"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2A939EC-A727-476F-9ECF-CA15580D93DF}"/>
              </a:ext>
            </a:extLst>
          </p:cNvPr>
          <p:cNvSpPr/>
          <p:nvPr/>
        </p:nvSpPr>
        <p:spPr>
          <a:xfrm>
            <a:off x="7524293"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BA29DA8C-B32C-43A1-A4F7-99F97606846F}"/>
              </a:ext>
            </a:extLst>
          </p:cNvPr>
          <p:cNvSpPr/>
          <p:nvPr/>
        </p:nvSpPr>
        <p:spPr>
          <a:xfrm>
            <a:off x="7520410"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圆角 74">
            <a:extLst>
              <a:ext uri="{FF2B5EF4-FFF2-40B4-BE49-F238E27FC236}">
                <a16:creationId xmlns:a16="http://schemas.microsoft.com/office/drawing/2014/main" id="{2B5F8F54-24E9-4B34-92FD-7BF6ED35880A}"/>
              </a:ext>
            </a:extLst>
          </p:cNvPr>
          <p:cNvSpPr/>
          <p:nvPr/>
        </p:nvSpPr>
        <p:spPr>
          <a:xfrm>
            <a:off x="8203287"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圆角 75">
            <a:extLst>
              <a:ext uri="{FF2B5EF4-FFF2-40B4-BE49-F238E27FC236}">
                <a16:creationId xmlns:a16="http://schemas.microsoft.com/office/drawing/2014/main" id="{75FA7036-D611-4F14-8190-6AB617E84A4A}"/>
              </a:ext>
            </a:extLst>
          </p:cNvPr>
          <p:cNvSpPr/>
          <p:nvPr/>
        </p:nvSpPr>
        <p:spPr>
          <a:xfrm>
            <a:off x="8701681"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椭圆 76">
            <a:extLst>
              <a:ext uri="{FF2B5EF4-FFF2-40B4-BE49-F238E27FC236}">
                <a16:creationId xmlns:a16="http://schemas.microsoft.com/office/drawing/2014/main" id="{9C1B778D-800B-4966-98BD-3E47FDCEB843}"/>
              </a:ext>
            </a:extLst>
          </p:cNvPr>
          <p:cNvSpPr/>
          <p:nvPr/>
        </p:nvSpPr>
        <p:spPr>
          <a:xfrm>
            <a:off x="8279321"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EC4CD10-14AB-428D-A637-61ED668FB7AD}"/>
              </a:ext>
            </a:extLst>
          </p:cNvPr>
          <p:cNvSpPr/>
          <p:nvPr/>
        </p:nvSpPr>
        <p:spPr>
          <a:xfrm>
            <a:off x="8287090"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8FC1717-B434-43F5-8158-173A6462ED81}"/>
              </a:ext>
            </a:extLst>
          </p:cNvPr>
          <p:cNvSpPr/>
          <p:nvPr/>
        </p:nvSpPr>
        <p:spPr>
          <a:xfrm>
            <a:off x="8287090"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FF64C63-E5C3-4C7E-A4A8-86734E4D17BB}"/>
              </a:ext>
            </a:extLst>
          </p:cNvPr>
          <p:cNvSpPr/>
          <p:nvPr/>
        </p:nvSpPr>
        <p:spPr>
          <a:xfrm>
            <a:off x="8283207"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C8FDDA6C-EDAA-4C8E-A6F8-73F80BF3EC42}"/>
              </a:ext>
            </a:extLst>
          </p:cNvPr>
          <p:cNvSpPr txBox="1"/>
          <p:nvPr/>
        </p:nvSpPr>
        <p:spPr>
          <a:xfrm>
            <a:off x="8460464"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82" name="椭圆 81">
            <a:extLst>
              <a:ext uri="{FF2B5EF4-FFF2-40B4-BE49-F238E27FC236}">
                <a16:creationId xmlns:a16="http://schemas.microsoft.com/office/drawing/2014/main" id="{578C4E49-7594-454F-8FE0-5CFB3F66C43E}"/>
              </a:ext>
            </a:extLst>
          </p:cNvPr>
          <p:cNvSpPr/>
          <p:nvPr/>
        </p:nvSpPr>
        <p:spPr>
          <a:xfrm>
            <a:off x="8773577"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CB1D1D30-C73C-441F-A984-3B4C4E34C60D}"/>
              </a:ext>
            </a:extLst>
          </p:cNvPr>
          <p:cNvSpPr/>
          <p:nvPr/>
        </p:nvSpPr>
        <p:spPr>
          <a:xfrm>
            <a:off x="8781346"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28104B07-4CBF-4A68-A431-EEB382142228}"/>
              </a:ext>
            </a:extLst>
          </p:cNvPr>
          <p:cNvSpPr/>
          <p:nvPr/>
        </p:nvSpPr>
        <p:spPr>
          <a:xfrm>
            <a:off x="8781346"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4CEEB8E8-313F-4BDA-A995-20EA606EDFAC}"/>
              </a:ext>
            </a:extLst>
          </p:cNvPr>
          <p:cNvSpPr/>
          <p:nvPr/>
        </p:nvSpPr>
        <p:spPr>
          <a:xfrm>
            <a:off x="8777463"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5">
            <a:extLst>
              <a:ext uri="{FF2B5EF4-FFF2-40B4-BE49-F238E27FC236}">
                <a16:creationId xmlns:a16="http://schemas.microsoft.com/office/drawing/2014/main" id="{FA984B5C-2D79-44D4-9424-BA6652ECA1EF}"/>
              </a:ext>
            </a:extLst>
          </p:cNvPr>
          <p:cNvSpPr/>
          <p:nvPr/>
        </p:nvSpPr>
        <p:spPr>
          <a:xfrm>
            <a:off x="9460834"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圆角 86">
            <a:extLst>
              <a:ext uri="{FF2B5EF4-FFF2-40B4-BE49-F238E27FC236}">
                <a16:creationId xmlns:a16="http://schemas.microsoft.com/office/drawing/2014/main" id="{DB06AEC3-C699-42F0-9CF3-4E1F01726D8E}"/>
              </a:ext>
            </a:extLst>
          </p:cNvPr>
          <p:cNvSpPr/>
          <p:nvPr/>
        </p:nvSpPr>
        <p:spPr>
          <a:xfrm>
            <a:off x="9959228"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a:extLst>
              <a:ext uri="{FF2B5EF4-FFF2-40B4-BE49-F238E27FC236}">
                <a16:creationId xmlns:a16="http://schemas.microsoft.com/office/drawing/2014/main" id="{B6957398-D27A-41C7-99C1-BDBDC8AA407D}"/>
              </a:ext>
            </a:extLst>
          </p:cNvPr>
          <p:cNvSpPr/>
          <p:nvPr/>
        </p:nvSpPr>
        <p:spPr>
          <a:xfrm>
            <a:off x="9536868"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B96BF634-1345-4363-B8CA-87CA05734BFB}"/>
              </a:ext>
            </a:extLst>
          </p:cNvPr>
          <p:cNvSpPr/>
          <p:nvPr/>
        </p:nvSpPr>
        <p:spPr>
          <a:xfrm>
            <a:off x="9544637"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CB2EB705-6FF8-4ED2-810C-877DFCA19452}"/>
              </a:ext>
            </a:extLst>
          </p:cNvPr>
          <p:cNvSpPr/>
          <p:nvPr/>
        </p:nvSpPr>
        <p:spPr>
          <a:xfrm>
            <a:off x="9544637"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DABF0FD4-A53A-45D0-9764-65E4D0F5CF5C}"/>
              </a:ext>
            </a:extLst>
          </p:cNvPr>
          <p:cNvSpPr/>
          <p:nvPr/>
        </p:nvSpPr>
        <p:spPr>
          <a:xfrm>
            <a:off x="9540754"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796DCD3C-CB32-401F-A6B0-C5A25465820A}"/>
              </a:ext>
            </a:extLst>
          </p:cNvPr>
          <p:cNvSpPr txBox="1"/>
          <p:nvPr/>
        </p:nvSpPr>
        <p:spPr>
          <a:xfrm>
            <a:off x="9718011"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93" name="椭圆 92">
            <a:extLst>
              <a:ext uri="{FF2B5EF4-FFF2-40B4-BE49-F238E27FC236}">
                <a16:creationId xmlns:a16="http://schemas.microsoft.com/office/drawing/2014/main" id="{D0F13D1E-569D-4960-8F53-EC420DCC1AFC}"/>
              </a:ext>
            </a:extLst>
          </p:cNvPr>
          <p:cNvSpPr/>
          <p:nvPr/>
        </p:nvSpPr>
        <p:spPr>
          <a:xfrm>
            <a:off x="10031124"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F6A16523-F7CA-475B-98D9-E7CD0A08A4B1}"/>
              </a:ext>
            </a:extLst>
          </p:cNvPr>
          <p:cNvSpPr/>
          <p:nvPr/>
        </p:nvSpPr>
        <p:spPr>
          <a:xfrm>
            <a:off x="10038893"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8DF26855-B917-49B5-ADA7-71610616B55D}"/>
              </a:ext>
            </a:extLst>
          </p:cNvPr>
          <p:cNvSpPr/>
          <p:nvPr/>
        </p:nvSpPr>
        <p:spPr>
          <a:xfrm>
            <a:off x="10038893"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AE01A99B-F9FC-41AF-904D-CAE53F7BE86C}"/>
              </a:ext>
            </a:extLst>
          </p:cNvPr>
          <p:cNvSpPr/>
          <p:nvPr/>
        </p:nvSpPr>
        <p:spPr>
          <a:xfrm>
            <a:off x="10035010"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96">
            <a:extLst>
              <a:ext uri="{FF2B5EF4-FFF2-40B4-BE49-F238E27FC236}">
                <a16:creationId xmlns:a16="http://schemas.microsoft.com/office/drawing/2014/main" id="{65E5B928-BE5E-42FD-9E95-9948F12AE2A9}"/>
              </a:ext>
            </a:extLst>
          </p:cNvPr>
          <p:cNvSpPr/>
          <p:nvPr/>
        </p:nvSpPr>
        <p:spPr>
          <a:xfrm>
            <a:off x="10717887"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矩形: 圆角 97">
            <a:extLst>
              <a:ext uri="{FF2B5EF4-FFF2-40B4-BE49-F238E27FC236}">
                <a16:creationId xmlns:a16="http://schemas.microsoft.com/office/drawing/2014/main" id="{C63D6F1E-12E8-4104-B53D-8BE665267041}"/>
              </a:ext>
            </a:extLst>
          </p:cNvPr>
          <p:cNvSpPr/>
          <p:nvPr/>
        </p:nvSpPr>
        <p:spPr>
          <a:xfrm>
            <a:off x="11216281"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椭圆 98">
            <a:extLst>
              <a:ext uri="{FF2B5EF4-FFF2-40B4-BE49-F238E27FC236}">
                <a16:creationId xmlns:a16="http://schemas.microsoft.com/office/drawing/2014/main" id="{20FA58AF-CAAF-41E2-821A-C12870102AA9}"/>
              </a:ext>
            </a:extLst>
          </p:cNvPr>
          <p:cNvSpPr/>
          <p:nvPr/>
        </p:nvSpPr>
        <p:spPr>
          <a:xfrm>
            <a:off x="10793921"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98EE5E97-8C76-4A2F-AEF7-D40C69D1D509}"/>
              </a:ext>
            </a:extLst>
          </p:cNvPr>
          <p:cNvSpPr/>
          <p:nvPr/>
        </p:nvSpPr>
        <p:spPr>
          <a:xfrm>
            <a:off x="10801690"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F52A29F1-7FDA-433E-968C-62A8D0577BBF}"/>
              </a:ext>
            </a:extLst>
          </p:cNvPr>
          <p:cNvSpPr/>
          <p:nvPr/>
        </p:nvSpPr>
        <p:spPr>
          <a:xfrm>
            <a:off x="10801690"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9A0B4888-3EC7-4F00-8904-EECDA8E7EAA1}"/>
              </a:ext>
            </a:extLst>
          </p:cNvPr>
          <p:cNvSpPr/>
          <p:nvPr/>
        </p:nvSpPr>
        <p:spPr>
          <a:xfrm>
            <a:off x="10797807"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55C75787-BDA6-41E1-8CAD-E0927E6D7DCA}"/>
              </a:ext>
            </a:extLst>
          </p:cNvPr>
          <p:cNvSpPr txBox="1"/>
          <p:nvPr/>
        </p:nvSpPr>
        <p:spPr>
          <a:xfrm>
            <a:off x="10975064"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104" name="椭圆 103">
            <a:extLst>
              <a:ext uri="{FF2B5EF4-FFF2-40B4-BE49-F238E27FC236}">
                <a16:creationId xmlns:a16="http://schemas.microsoft.com/office/drawing/2014/main" id="{4E3B1BB6-D401-441D-8D14-1D43E6717207}"/>
              </a:ext>
            </a:extLst>
          </p:cNvPr>
          <p:cNvSpPr/>
          <p:nvPr/>
        </p:nvSpPr>
        <p:spPr>
          <a:xfrm>
            <a:off x="11288177"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24693304-69FC-451C-9DE7-025E3DEE1B3C}"/>
              </a:ext>
            </a:extLst>
          </p:cNvPr>
          <p:cNvSpPr/>
          <p:nvPr/>
        </p:nvSpPr>
        <p:spPr>
          <a:xfrm>
            <a:off x="11295946"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5B2477A-5DE3-47AA-80E7-AA2989F53F55}"/>
              </a:ext>
            </a:extLst>
          </p:cNvPr>
          <p:cNvSpPr/>
          <p:nvPr/>
        </p:nvSpPr>
        <p:spPr>
          <a:xfrm>
            <a:off x="11295946"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5054864-E460-4C06-AE1D-5F9430CCC51D}"/>
              </a:ext>
            </a:extLst>
          </p:cNvPr>
          <p:cNvSpPr/>
          <p:nvPr/>
        </p:nvSpPr>
        <p:spPr>
          <a:xfrm>
            <a:off x="11292063"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16D64E0D-B4CD-402B-9DE8-1201155EC238}"/>
              </a:ext>
            </a:extLst>
          </p:cNvPr>
          <p:cNvCxnSpPr>
            <a:cxnSpLocks/>
            <a:stCxn id="6" idx="0"/>
          </p:cNvCxnSpPr>
          <p:nvPr/>
        </p:nvCxnSpPr>
        <p:spPr>
          <a:xfrm flipH="1" flipV="1">
            <a:off x="2526552" y="4188094"/>
            <a:ext cx="4847" cy="5052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275A7F5B-64A9-44FC-8CF8-93D65CE70C74}"/>
              </a:ext>
            </a:extLst>
          </p:cNvPr>
          <p:cNvCxnSpPr>
            <a:cxnSpLocks/>
            <a:stCxn id="31" idx="0"/>
          </p:cNvCxnSpPr>
          <p:nvPr/>
        </p:nvCxnSpPr>
        <p:spPr>
          <a:xfrm flipV="1">
            <a:off x="3788452" y="4188094"/>
            <a:ext cx="499" cy="5052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40EAF2EF-8894-4CBB-AFB9-34208B541812}"/>
              </a:ext>
            </a:extLst>
          </p:cNvPr>
          <p:cNvCxnSpPr>
            <a:cxnSpLocks/>
            <a:stCxn id="43" idx="0"/>
          </p:cNvCxnSpPr>
          <p:nvPr/>
        </p:nvCxnSpPr>
        <p:spPr>
          <a:xfrm flipH="1" flipV="1">
            <a:off x="5042093" y="4188094"/>
            <a:ext cx="3906" cy="5052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6B1D2170-1A37-49C0-97BC-40A31FDF377E}"/>
              </a:ext>
            </a:extLst>
          </p:cNvPr>
          <p:cNvCxnSpPr>
            <a:cxnSpLocks/>
            <a:stCxn id="54" idx="0"/>
          </p:cNvCxnSpPr>
          <p:nvPr/>
        </p:nvCxnSpPr>
        <p:spPr>
          <a:xfrm flipV="1">
            <a:off x="6303052" y="4179769"/>
            <a:ext cx="0" cy="5136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A9839643-B84B-4254-81E1-9AD0DEFB6888}"/>
              </a:ext>
            </a:extLst>
          </p:cNvPr>
          <p:cNvCxnSpPr>
            <a:cxnSpLocks/>
            <a:stCxn id="65" idx="0"/>
          </p:cNvCxnSpPr>
          <p:nvPr/>
        </p:nvCxnSpPr>
        <p:spPr>
          <a:xfrm flipV="1">
            <a:off x="7609394" y="4179769"/>
            <a:ext cx="0" cy="5136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EF717BA0-2D5E-40DD-ACB9-5FFFF3ED65D6}"/>
              </a:ext>
            </a:extLst>
          </p:cNvPr>
          <p:cNvCxnSpPr>
            <a:cxnSpLocks/>
            <a:stCxn id="76" idx="0"/>
          </p:cNvCxnSpPr>
          <p:nvPr/>
        </p:nvCxnSpPr>
        <p:spPr>
          <a:xfrm flipH="1" flipV="1">
            <a:off x="8863034" y="4179769"/>
            <a:ext cx="3413" cy="5136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8AD3FFC-A8F2-43B0-BDEB-87AB6C4D5600}"/>
              </a:ext>
            </a:extLst>
          </p:cNvPr>
          <p:cNvCxnSpPr>
            <a:cxnSpLocks/>
            <a:stCxn id="87" idx="0"/>
          </p:cNvCxnSpPr>
          <p:nvPr/>
        </p:nvCxnSpPr>
        <p:spPr>
          <a:xfrm flipH="1" flipV="1">
            <a:off x="10120581" y="4179769"/>
            <a:ext cx="3413" cy="5136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AE7EF6F8-54C2-4C40-92C0-D1DE0EC04AA9}"/>
              </a:ext>
            </a:extLst>
          </p:cNvPr>
          <p:cNvCxnSpPr>
            <a:cxnSpLocks/>
            <a:stCxn id="98" idx="0"/>
          </p:cNvCxnSpPr>
          <p:nvPr/>
        </p:nvCxnSpPr>
        <p:spPr>
          <a:xfrm flipH="1" flipV="1">
            <a:off x="11378128" y="4179769"/>
            <a:ext cx="2919" cy="5136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BC3356F1-2552-4DEF-A2AC-64FDC1929B80}"/>
              </a:ext>
            </a:extLst>
          </p:cNvPr>
          <p:cNvSpPr/>
          <p:nvPr/>
        </p:nvSpPr>
        <p:spPr>
          <a:xfrm>
            <a:off x="2949448" y="2342965"/>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EABFA205-F8FA-4C23-AAA8-0F506E865FC7}"/>
              </a:ext>
            </a:extLst>
          </p:cNvPr>
          <p:cNvSpPr/>
          <p:nvPr/>
        </p:nvSpPr>
        <p:spPr>
          <a:xfrm>
            <a:off x="3016164" y="2628053"/>
            <a:ext cx="109128" cy="304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BB9B686C-40C6-46F1-918C-FC663931AF69}"/>
              </a:ext>
            </a:extLst>
          </p:cNvPr>
          <p:cNvSpPr/>
          <p:nvPr/>
        </p:nvSpPr>
        <p:spPr>
          <a:xfrm>
            <a:off x="3129621" y="2796578"/>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31BA5271-895C-4844-948D-94CD15F2E5B6}"/>
              </a:ext>
            </a:extLst>
          </p:cNvPr>
          <p:cNvSpPr/>
          <p:nvPr/>
        </p:nvSpPr>
        <p:spPr>
          <a:xfrm>
            <a:off x="3248376" y="2703450"/>
            <a:ext cx="109128" cy="229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C047D5B4-F142-4C2E-A884-0279CDB1346A}"/>
              </a:ext>
            </a:extLst>
          </p:cNvPr>
          <p:cNvSpPr/>
          <p:nvPr/>
        </p:nvSpPr>
        <p:spPr>
          <a:xfrm>
            <a:off x="3361833" y="2361860"/>
            <a:ext cx="109128" cy="571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2A39336D-E2D6-4738-BA08-5BCD5111BD0C}"/>
              </a:ext>
            </a:extLst>
          </p:cNvPr>
          <p:cNvSpPr/>
          <p:nvPr/>
        </p:nvSpPr>
        <p:spPr>
          <a:xfrm>
            <a:off x="3475290" y="2875891"/>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148957FB-8E4D-4533-AC59-5AC8CFC85193}"/>
              </a:ext>
            </a:extLst>
          </p:cNvPr>
          <p:cNvSpPr/>
          <p:nvPr/>
        </p:nvSpPr>
        <p:spPr>
          <a:xfrm>
            <a:off x="3588747" y="2832275"/>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EC7F5EA8-DCED-4308-9A46-E808B84101CB}"/>
              </a:ext>
            </a:extLst>
          </p:cNvPr>
          <p:cNvSpPr/>
          <p:nvPr/>
        </p:nvSpPr>
        <p:spPr>
          <a:xfrm>
            <a:off x="3707502" y="2671285"/>
            <a:ext cx="109128" cy="26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C8D5DA72-3BAE-4046-926C-A9900B3F5F63}"/>
              </a:ext>
            </a:extLst>
          </p:cNvPr>
          <p:cNvSpPr/>
          <p:nvPr/>
        </p:nvSpPr>
        <p:spPr>
          <a:xfrm>
            <a:off x="3821227" y="2876576"/>
            <a:ext cx="109128" cy="5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8" name="矩形 147">
            <a:extLst>
              <a:ext uri="{FF2B5EF4-FFF2-40B4-BE49-F238E27FC236}">
                <a16:creationId xmlns:a16="http://schemas.microsoft.com/office/drawing/2014/main" id="{A7F12F57-D317-479F-BD78-FA9681369B22}"/>
              </a:ext>
            </a:extLst>
          </p:cNvPr>
          <p:cNvSpPr/>
          <p:nvPr/>
        </p:nvSpPr>
        <p:spPr>
          <a:xfrm>
            <a:off x="5459719" y="2367116"/>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589D4E9E-07DB-4132-95CD-5465161E7327}"/>
              </a:ext>
            </a:extLst>
          </p:cNvPr>
          <p:cNvSpPr/>
          <p:nvPr/>
        </p:nvSpPr>
        <p:spPr>
          <a:xfrm>
            <a:off x="5526435" y="2862644"/>
            <a:ext cx="109128" cy="9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B4D72746-F680-422F-B1C5-4D1A88BBF53F}"/>
              </a:ext>
            </a:extLst>
          </p:cNvPr>
          <p:cNvSpPr/>
          <p:nvPr/>
        </p:nvSpPr>
        <p:spPr>
          <a:xfrm>
            <a:off x="5639892" y="2820729"/>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E189519A-E570-4CFF-BA47-F64E57E780EE}"/>
              </a:ext>
            </a:extLst>
          </p:cNvPr>
          <p:cNvSpPr/>
          <p:nvPr/>
        </p:nvSpPr>
        <p:spPr>
          <a:xfrm>
            <a:off x="5758647" y="2564335"/>
            <a:ext cx="109128" cy="39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688F3E3D-4622-4DDE-BF91-DBDB6B5787B1}"/>
              </a:ext>
            </a:extLst>
          </p:cNvPr>
          <p:cNvSpPr/>
          <p:nvPr/>
        </p:nvSpPr>
        <p:spPr>
          <a:xfrm>
            <a:off x="5872104" y="2750587"/>
            <a:ext cx="109128" cy="206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0D1FCA48-ACE9-4498-BC8D-7BA5235B4E5B}"/>
              </a:ext>
            </a:extLst>
          </p:cNvPr>
          <p:cNvSpPr/>
          <p:nvPr/>
        </p:nvSpPr>
        <p:spPr>
          <a:xfrm>
            <a:off x="5985561" y="2900042"/>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03EA1D72-BDFA-42B1-9B43-EF1BF82ECBD7}"/>
              </a:ext>
            </a:extLst>
          </p:cNvPr>
          <p:cNvSpPr/>
          <p:nvPr/>
        </p:nvSpPr>
        <p:spPr>
          <a:xfrm>
            <a:off x="6099018" y="2767649"/>
            <a:ext cx="109128" cy="189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212A30AB-B2EF-4102-ACFE-800AAA0124D1}"/>
              </a:ext>
            </a:extLst>
          </p:cNvPr>
          <p:cNvSpPr/>
          <p:nvPr/>
        </p:nvSpPr>
        <p:spPr>
          <a:xfrm>
            <a:off x="6217773" y="2900477"/>
            <a:ext cx="109128" cy="5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47FA1D77-073F-4C75-AC3B-D6A1EB2720A6}"/>
              </a:ext>
            </a:extLst>
          </p:cNvPr>
          <p:cNvSpPr/>
          <p:nvPr/>
        </p:nvSpPr>
        <p:spPr>
          <a:xfrm>
            <a:off x="6331498" y="2733847"/>
            <a:ext cx="109128" cy="222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7" name="矩形 156">
            <a:extLst>
              <a:ext uri="{FF2B5EF4-FFF2-40B4-BE49-F238E27FC236}">
                <a16:creationId xmlns:a16="http://schemas.microsoft.com/office/drawing/2014/main" id="{D1DDE4FF-6008-48CF-B32A-AD725257BEF0}"/>
              </a:ext>
            </a:extLst>
          </p:cNvPr>
          <p:cNvSpPr/>
          <p:nvPr/>
        </p:nvSpPr>
        <p:spPr>
          <a:xfrm>
            <a:off x="9255336" y="2367116"/>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9EC284BC-E968-4D33-8B0B-254B8334D490}"/>
              </a:ext>
            </a:extLst>
          </p:cNvPr>
          <p:cNvSpPr/>
          <p:nvPr/>
        </p:nvSpPr>
        <p:spPr>
          <a:xfrm>
            <a:off x="9322052" y="2652204"/>
            <a:ext cx="109128" cy="304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CD379D2D-FA0B-44AE-9F8D-C41C8C7F9DFA}"/>
              </a:ext>
            </a:extLst>
          </p:cNvPr>
          <p:cNvSpPr/>
          <p:nvPr/>
        </p:nvSpPr>
        <p:spPr>
          <a:xfrm>
            <a:off x="9435509" y="2820729"/>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EBDEE57A-CE58-45DC-B59D-399F5014106A}"/>
              </a:ext>
            </a:extLst>
          </p:cNvPr>
          <p:cNvSpPr/>
          <p:nvPr/>
        </p:nvSpPr>
        <p:spPr>
          <a:xfrm>
            <a:off x="9554264" y="2727601"/>
            <a:ext cx="109128" cy="229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7BA8965F-0A93-4407-BC94-2DBF3475D540}"/>
              </a:ext>
            </a:extLst>
          </p:cNvPr>
          <p:cNvSpPr/>
          <p:nvPr/>
        </p:nvSpPr>
        <p:spPr>
          <a:xfrm>
            <a:off x="9667721" y="2610355"/>
            <a:ext cx="109128" cy="346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76F1F66D-AD18-4E2A-8986-E1425E55659D}"/>
              </a:ext>
            </a:extLst>
          </p:cNvPr>
          <p:cNvSpPr/>
          <p:nvPr/>
        </p:nvSpPr>
        <p:spPr>
          <a:xfrm>
            <a:off x="9781178" y="2900042"/>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72153995-92B7-4463-8BD3-EC83C81D27A0}"/>
              </a:ext>
            </a:extLst>
          </p:cNvPr>
          <p:cNvSpPr/>
          <p:nvPr/>
        </p:nvSpPr>
        <p:spPr>
          <a:xfrm>
            <a:off x="9894635" y="2856426"/>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FDEB0A8A-2AC7-405F-9553-06926601C2E9}"/>
              </a:ext>
            </a:extLst>
          </p:cNvPr>
          <p:cNvSpPr/>
          <p:nvPr/>
        </p:nvSpPr>
        <p:spPr>
          <a:xfrm>
            <a:off x="10013390" y="2695436"/>
            <a:ext cx="109128" cy="26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90E7064A-8534-40CA-8EA8-C4E243EE664D}"/>
              </a:ext>
            </a:extLst>
          </p:cNvPr>
          <p:cNvSpPr/>
          <p:nvPr/>
        </p:nvSpPr>
        <p:spPr>
          <a:xfrm>
            <a:off x="10127115" y="2435527"/>
            <a:ext cx="109128" cy="520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梯形 53">
            <a:extLst>
              <a:ext uri="{FF2B5EF4-FFF2-40B4-BE49-F238E27FC236}">
                <a16:creationId xmlns:a16="http://schemas.microsoft.com/office/drawing/2014/main" id="{7D6777C2-BFF4-434A-B46C-F5D7D7F04E40}"/>
              </a:ext>
            </a:extLst>
          </p:cNvPr>
          <p:cNvSpPr/>
          <p:nvPr/>
        </p:nvSpPr>
        <p:spPr>
          <a:xfrm rot="10800000">
            <a:off x="9308044" y="3190662"/>
            <a:ext cx="940305" cy="169593"/>
          </a:xfrm>
          <a:prstGeom prst="trapezoid">
            <a:avLst>
              <a:gd name="adj" fmla="val 145752"/>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167" name="梯形 53">
            <a:extLst>
              <a:ext uri="{FF2B5EF4-FFF2-40B4-BE49-F238E27FC236}">
                <a16:creationId xmlns:a16="http://schemas.microsoft.com/office/drawing/2014/main" id="{D8AF7BC4-49E3-4CAA-97A8-6A7998B37677}"/>
              </a:ext>
            </a:extLst>
          </p:cNvPr>
          <p:cNvSpPr/>
          <p:nvPr/>
        </p:nvSpPr>
        <p:spPr>
          <a:xfrm rot="10800000">
            <a:off x="5511079" y="3189065"/>
            <a:ext cx="940305" cy="169593"/>
          </a:xfrm>
          <a:prstGeom prst="trapezoid">
            <a:avLst>
              <a:gd name="adj" fmla="val 145752"/>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168" name="梯形 53">
            <a:extLst>
              <a:ext uri="{FF2B5EF4-FFF2-40B4-BE49-F238E27FC236}">
                <a16:creationId xmlns:a16="http://schemas.microsoft.com/office/drawing/2014/main" id="{F84E15DB-B078-4C90-B2C8-DD291B475882}"/>
              </a:ext>
            </a:extLst>
          </p:cNvPr>
          <p:cNvSpPr/>
          <p:nvPr/>
        </p:nvSpPr>
        <p:spPr>
          <a:xfrm rot="10800000">
            <a:off x="3000808" y="3191503"/>
            <a:ext cx="940305" cy="169593"/>
          </a:xfrm>
          <a:prstGeom prst="trapezoid">
            <a:avLst>
              <a:gd name="adj" fmla="val 145752"/>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cxnSp>
        <p:nvCxnSpPr>
          <p:cNvPr id="169" name="直接箭头连接符 168">
            <a:extLst>
              <a:ext uri="{FF2B5EF4-FFF2-40B4-BE49-F238E27FC236}">
                <a16:creationId xmlns:a16="http://schemas.microsoft.com/office/drawing/2014/main" id="{DE3930A5-40BB-4464-9394-8F6C034B3C23}"/>
              </a:ext>
            </a:extLst>
          </p:cNvPr>
          <p:cNvCxnSpPr>
            <a:cxnSpLocks/>
            <a:endCxn id="168" idx="0"/>
          </p:cNvCxnSpPr>
          <p:nvPr/>
        </p:nvCxnSpPr>
        <p:spPr>
          <a:xfrm flipV="1">
            <a:off x="3470960" y="3361096"/>
            <a:ext cx="0" cy="232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192E1FED-06A5-404F-B1C6-A0B48C26F4B7}"/>
              </a:ext>
            </a:extLst>
          </p:cNvPr>
          <p:cNvCxnSpPr>
            <a:cxnSpLocks/>
            <a:endCxn id="167" idx="0"/>
          </p:cNvCxnSpPr>
          <p:nvPr/>
        </p:nvCxnSpPr>
        <p:spPr>
          <a:xfrm flipV="1">
            <a:off x="5981231" y="3358658"/>
            <a:ext cx="0" cy="232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D0B4E1A6-8E11-4578-AE4F-13B10E97B430}"/>
              </a:ext>
            </a:extLst>
          </p:cNvPr>
          <p:cNvCxnSpPr>
            <a:cxnSpLocks/>
            <a:endCxn id="166" idx="0"/>
          </p:cNvCxnSpPr>
          <p:nvPr/>
        </p:nvCxnSpPr>
        <p:spPr>
          <a:xfrm flipV="1">
            <a:off x="9778196" y="3360255"/>
            <a:ext cx="0" cy="2248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2C8AB2E5-0EEE-485D-9CAF-0475CC929880}"/>
              </a:ext>
            </a:extLst>
          </p:cNvPr>
          <p:cNvCxnSpPr>
            <a:cxnSpLocks/>
            <a:stCxn id="166" idx="2"/>
            <a:endCxn id="157" idx="2"/>
          </p:cNvCxnSpPr>
          <p:nvPr/>
        </p:nvCxnSpPr>
        <p:spPr>
          <a:xfrm flipV="1">
            <a:off x="9778196" y="3025482"/>
            <a:ext cx="4069" cy="1651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53C6D22C-B3A6-4E4A-AC7F-39BBFA938697}"/>
              </a:ext>
            </a:extLst>
          </p:cNvPr>
          <p:cNvCxnSpPr>
            <a:cxnSpLocks/>
            <a:stCxn id="167" idx="2"/>
            <a:endCxn id="148" idx="2"/>
          </p:cNvCxnSpPr>
          <p:nvPr/>
        </p:nvCxnSpPr>
        <p:spPr>
          <a:xfrm flipV="1">
            <a:off x="5981231" y="3025482"/>
            <a:ext cx="5417" cy="1635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3" name="直接箭头连接符 182">
            <a:extLst>
              <a:ext uri="{FF2B5EF4-FFF2-40B4-BE49-F238E27FC236}">
                <a16:creationId xmlns:a16="http://schemas.microsoft.com/office/drawing/2014/main" id="{49818425-5F9F-49B7-9F1E-E52DA348A09D}"/>
              </a:ext>
            </a:extLst>
          </p:cNvPr>
          <p:cNvCxnSpPr>
            <a:cxnSpLocks/>
            <a:stCxn id="168" idx="2"/>
            <a:endCxn id="139" idx="2"/>
          </p:cNvCxnSpPr>
          <p:nvPr/>
        </p:nvCxnSpPr>
        <p:spPr>
          <a:xfrm flipV="1">
            <a:off x="3470960" y="3001331"/>
            <a:ext cx="5417" cy="1901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6" name="矩形: 圆角 185">
                <a:extLst>
                  <a:ext uri="{FF2B5EF4-FFF2-40B4-BE49-F238E27FC236}">
                    <a16:creationId xmlns:a16="http://schemas.microsoft.com/office/drawing/2014/main" id="{35B16330-F952-41B6-98A4-31D8D27AD80D}"/>
                  </a:ext>
                </a:extLst>
              </p:cNvPr>
              <p:cNvSpPr/>
              <p:nvPr/>
            </p:nvSpPr>
            <p:spPr>
              <a:xfrm>
                <a:off x="2803595" y="1650590"/>
                <a:ext cx="1344254"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m:t>
                      </m:r>
                      <m:func>
                        <m:funcPr>
                          <m:ctrlPr>
                            <a:rPr lang="en-US" altLang="zh-CN" sz="2000" b="0" i="1" smtClean="0">
                              <a:solidFill>
                                <a:schemeClr val="tx1"/>
                              </a:solidFill>
                              <a:latin typeface="Cambria Math" panose="02040503050406030204" pitchFamily="18" charset="0"/>
                            </a:rPr>
                          </m:ctrlPr>
                        </m:funcPr>
                        <m:fName>
                          <m:r>
                            <m:rPr>
                              <m:sty m:val="p"/>
                            </m:rPr>
                            <a:rPr lang="en-US" altLang="zh-CN" sz="2000" b="0" i="0" smtClean="0">
                              <a:solidFill>
                                <a:schemeClr val="tx1"/>
                              </a:solidFill>
                              <a:latin typeface="Cambria Math" panose="02040503050406030204" pitchFamily="18" charset="0"/>
                            </a:rPr>
                            <m:t>log</m:t>
                          </m:r>
                        </m:fName>
                        <m:e>
                          <m:sSub>
                            <m:sSubPr>
                              <m:ctrlPr>
                                <a:rPr lang="en-US" altLang="zh-CN" sz="2000" b="0" i="1" smtClean="0">
                                  <a:solidFill>
                                    <a:schemeClr val="tx1"/>
                                  </a:solidFill>
                                  <a:latin typeface="Cambria Math" panose="02040503050406030204" pitchFamily="18" charset="0"/>
                                </a:rPr>
                              </m:ctrlPr>
                            </m:sSubPr>
                            <m:e>
                              <m:acc>
                                <m:accPr>
                                  <m:chr m:val="̂"/>
                                  <m:ctrlPr>
                                    <a:rPr lang="en-US" altLang="zh-CN" sz="2000" b="0" i="1" smtClean="0">
                                      <a:solidFill>
                                        <a:schemeClr val="tx1"/>
                                      </a:solidFill>
                                      <a:latin typeface="Cambria Math" panose="02040503050406030204" pitchFamily="18" charset="0"/>
                                    </a:rPr>
                                  </m:ctrlPr>
                                </m:accPr>
                                <m:e>
                                  <m:r>
                                    <a:rPr lang="en-US" altLang="zh-CN" sz="2000" b="1" i="1" smtClean="0">
                                      <a:solidFill>
                                        <a:schemeClr val="tx1"/>
                                      </a:solidFill>
                                      <a:latin typeface="Cambria Math" panose="02040503050406030204" pitchFamily="18" charset="0"/>
                                    </a:rPr>
                                    <m:t>𝒚</m:t>
                                  </m:r>
                                </m:e>
                              </m:acc>
                            </m:e>
                            <m:sub>
                              <m:r>
                                <m:rPr>
                                  <m:sty m:val="p"/>
                                </m:rPr>
                                <a:rPr lang="en-US" altLang="zh-CN" sz="2000" b="0" i="0" smtClean="0">
                                  <a:solidFill>
                                    <a:schemeClr val="tx1"/>
                                  </a:solidFill>
                                  <a:latin typeface="Cambria Math" panose="02040503050406030204" pitchFamily="18" charset="0"/>
                                </a:rPr>
                                <m:t>long</m:t>
                              </m:r>
                            </m:sub>
                          </m:sSub>
                        </m:e>
                      </m:func>
                    </m:oMath>
                  </m:oMathPara>
                </a14:m>
                <a:endParaRPr lang="zh-CN" altLang="en-US" sz="2000" dirty="0"/>
              </a:p>
            </p:txBody>
          </p:sp>
        </mc:Choice>
        <mc:Fallback xmlns="">
          <p:sp>
            <p:nvSpPr>
              <p:cNvPr id="186" name="矩形: 圆角 185">
                <a:extLst>
                  <a:ext uri="{FF2B5EF4-FFF2-40B4-BE49-F238E27FC236}">
                    <a16:creationId xmlns:a16="http://schemas.microsoft.com/office/drawing/2014/main" id="{35B16330-F952-41B6-98A4-31D8D27AD80D}"/>
                  </a:ext>
                </a:extLst>
              </p:cNvPr>
              <p:cNvSpPr>
                <a:spLocks noRot="1" noChangeAspect="1" noMove="1" noResize="1" noEditPoints="1" noAdjustHandles="1" noChangeArrowheads="1" noChangeShapeType="1" noTextEdit="1"/>
              </p:cNvSpPr>
              <p:nvPr/>
            </p:nvSpPr>
            <p:spPr>
              <a:xfrm>
                <a:off x="2803595" y="1650590"/>
                <a:ext cx="1344254" cy="451418"/>
              </a:xfrm>
              <a:prstGeom prst="roundRect">
                <a:avLst/>
              </a:prstGeom>
              <a:blipFill>
                <a:blip r:embed="rId3"/>
                <a:stretch>
                  <a:fillRect t="-1316" b="-6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矩形: 圆角 186">
                <a:extLst>
                  <a:ext uri="{FF2B5EF4-FFF2-40B4-BE49-F238E27FC236}">
                    <a16:creationId xmlns:a16="http://schemas.microsoft.com/office/drawing/2014/main" id="{088CCC6A-A019-415E-B04C-E885BD2FFD98}"/>
                  </a:ext>
                </a:extLst>
              </p:cNvPr>
              <p:cNvSpPr/>
              <p:nvPr/>
            </p:nvSpPr>
            <p:spPr>
              <a:xfrm>
                <a:off x="5202331" y="1654578"/>
                <a:ext cx="1557800"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acc>
                                <m:accPr>
                                  <m:chr m:val="̂"/>
                                  <m:ctrlPr>
                                    <a:rPr lang="en-US" altLang="zh-CN" sz="2000" i="1">
                                      <a:solidFill>
                                        <a:schemeClr val="tx1"/>
                                      </a:solidFill>
                                      <a:latin typeface="Cambria Math" panose="02040503050406030204" pitchFamily="18" charset="0"/>
                                    </a:rPr>
                                  </m:ctrlPr>
                                </m:accPr>
                                <m:e>
                                  <m:r>
                                    <a:rPr lang="en-US" altLang="zh-CN" sz="2000" b="1" i="1">
                                      <a:solidFill>
                                        <a:schemeClr val="tx1"/>
                                      </a:solidFill>
                                      <a:latin typeface="Cambria Math" panose="02040503050406030204" pitchFamily="18" charset="0"/>
                                    </a:rPr>
                                    <m:t>𝒚</m:t>
                                  </m:r>
                                </m:e>
                              </m:acc>
                            </m:e>
                            <m:sub>
                              <m:r>
                                <m:rPr>
                                  <m:sty m:val="p"/>
                                </m:rPr>
                                <a:rPr lang="en-US" altLang="zh-CN" sz="2000" b="0" i="0" smtClean="0">
                                  <a:solidFill>
                                    <a:schemeClr val="tx1"/>
                                  </a:solidFill>
                                  <a:latin typeface="Cambria Math" panose="02040503050406030204" pitchFamily="18" charset="0"/>
                                </a:rPr>
                                <m:t>thanks</m:t>
                              </m:r>
                            </m:sub>
                          </m:sSub>
                        </m:e>
                      </m:func>
                    </m:oMath>
                  </m:oMathPara>
                </a14:m>
                <a:endParaRPr lang="zh-CN" altLang="en-US" sz="2000" dirty="0"/>
              </a:p>
            </p:txBody>
          </p:sp>
        </mc:Choice>
        <mc:Fallback xmlns="">
          <p:sp>
            <p:nvSpPr>
              <p:cNvPr id="187" name="矩形: 圆角 186">
                <a:extLst>
                  <a:ext uri="{FF2B5EF4-FFF2-40B4-BE49-F238E27FC236}">
                    <a16:creationId xmlns:a16="http://schemas.microsoft.com/office/drawing/2014/main" id="{088CCC6A-A019-415E-B04C-E885BD2FFD98}"/>
                  </a:ext>
                </a:extLst>
              </p:cNvPr>
              <p:cNvSpPr>
                <a:spLocks noRot="1" noChangeAspect="1" noMove="1" noResize="1" noEditPoints="1" noAdjustHandles="1" noChangeArrowheads="1" noChangeShapeType="1" noTextEdit="1"/>
              </p:cNvSpPr>
              <p:nvPr/>
            </p:nvSpPr>
            <p:spPr>
              <a:xfrm>
                <a:off x="5202331" y="1654578"/>
                <a:ext cx="1557800" cy="451418"/>
              </a:xfrm>
              <a:prstGeom prst="roundRect">
                <a:avLst/>
              </a:prstGeom>
              <a:blipFill>
                <a:blip r:embed="rId4"/>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矩形: 圆角 187">
                <a:extLst>
                  <a:ext uri="{FF2B5EF4-FFF2-40B4-BE49-F238E27FC236}">
                    <a16:creationId xmlns:a16="http://schemas.microsoft.com/office/drawing/2014/main" id="{7C909FC7-00B2-49E5-928D-37D31497A8CE}"/>
                  </a:ext>
                </a:extLst>
              </p:cNvPr>
              <p:cNvSpPr/>
              <p:nvPr/>
            </p:nvSpPr>
            <p:spPr>
              <a:xfrm>
                <a:off x="9142140" y="1656242"/>
                <a:ext cx="1277400"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acc>
                                <m:accPr>
                                  <m:chr m:val="̂"/>
                                  <m:ctrlPr>
                                    <a:rPr lang="en-US" altLang="zh-CN" sz="2000" i="1">
                                      <a:solidFill>
                                        <a:schemeClr val="tx1"/>
                                      </a:solidFill>
                                      <a:latin typeface="Cambria Math" panose="02040503050406030204" pitchFamily="18" charset="0"/>
                                    </a:rPr>
                                  </m:ctrlPr>
                                </m:accPr>
                                <m:e>
                                  <m:r>
                                    <a:rPr lang="en-US" altLang="zh-CN" sz="2000" b="1" i="1">
                                      <a:solidFill>
                                        <a:schemeClr val="tx1"/>
                                      </a:solidFill>
                                      <a:latin typeface="Cambria Math" panose="02040503050406030204" pitchFamily="18" charset="0"/>
                                    </a:rPr>
                                    <m:t>𝒚</m:t>
                                  </m:r>
                                </m:e>
                              </m:acc>
                            </m:e>
                            <m:sub>
                              <m:r>
                                <m:rPr>
                                  <m:sty m:val="p"/>
                                </m:rPr>
                                <a:rPr lang="en-US" altLang="zh-CN" sz="2000" b="0" i="0" smtClean="0">
                                  <a:solidFill>
                                    <a:schemeClr val="tx1"/>
                                  </a:solidFill>
                                  <a:latin typeface="Cambria Math" panose="02040503050406030204" pitchFamily="18" charset="0"/>
                                </a:rPr>
                                <m:t>th</m:t>
                              </m:r>
                              <m:r>
                                <a:rPr lang="en-US" altLang="zh-CN" sz="2000" b="0" i="1" smtClean="0">
                                  <a:solidFill>
                                    <a:schemeClr val="tx1"/>
                                  </a:solidFill>
                                  <a:latin typeface="Cambria Math" panose="02040503050406030204" pitchFamily="18" charset="0"/>
                                </a:rPr>
                                <m:t>𝑒</m:t>
                              </m:r>
                            </m:sub>
                          </m:sSub>
                        </m:e>
                      </m:func>
                    </m:oMath>
                  </m:oMathPara>
                </a14:m>
                <a:endParaRPr lang="zh-CN" altLang="en-US" sz="2000" dirty="0"/>
              </a:p>
            </p:txBody>
          </p:sp>
        </mc:Choice>
        <mc:Fallback xmlns="">
          <p:sp>
            <p:nvSpPr>
              <p:cNvPr id="188" name="矩形: 圆角 187">
                <a:extLst>
                  <a:ext uri="{FF2B5EF4-FFF2-40B4-BE49-F238E27FC236}">
                    <a16:creationId xmlns:a16="http://schemas.microsoft.com/office/drawing/2014/main" id="{7C909FC7-00B2-49E5-928D-37D31497A8CE}"/>
                  </a:ext>
                </a:extLst>
              </p:cNvPr>
              <p:cNvSpPr>
                <a:spLocks noRot="1" noChangeAspect="1" noMove="1" noResize="1" noEditPoints="1" noAdjustHandles="1" noChangeArrowheads="1" noChangeShapeType="1" noTextEdit="1"/>
              </p:cNvSpPr>
              <p:nvPr/>
            </p:nvSpPr>
            <p:spPr>
              <a:xfrm>
                <a:off x="9142140" y="1656242"/>
                <a:ext cx="1277400" cy="451418"/>
              </a:xfrm>
              <a:prstGeom prst="roundRect">
                <a:avLst/>
              </a:prstGeom>
              <a:blipFill>
                <a:blip r:embed="rId5"/>
                <a:stretch>
                  <a:fillRect r="-5687" b="-7895"/>
                </a:stretch>
              </a:blipFill>
            </p:spPr>
            <p:txBody>
              <a:bodyPr/>
              <a:lstStyle/>
              <a:p>
                <a:r>
                  <a:rPr lang="zh-CN" altLang="en-US">
                    <a:noFill/>
                  </a:rPr>
                  <a:t> </a:t>
                </a:r>
              </a:p>
            </p:txBody>
          </p:sp>
        </mc:Fallback>
      </mc:AlternateContent>
      <p:cxnSp>
        <p:nvCxnSpPr>
          <p:cNvPr id="189" name="直接箭头连接符 188">
            <a:extLst>
              <a:ext uri="{FF2B5EF4-FFF2-40B4-BE49-F238E27FC236}">
                <a16:creationId xmlns:a16="http://schemas.microsoft.com/office/drawing/2014/main" id="{E64F6EF6-1723-4D35-BEE8-656CD455340D}"/>
              </a:ext>
            </a:extLst>
          </p:cNvPr>
          <p:cNvCxnSpPr>
            <a:cxnSpLocks/>
            <a:stCxn id="157" idx="0"/>
            <a:endCxn id="188" idx="2"/>
          </p:cNvCxnSpPr>
          <p:nvPr/>
        </p:nvCxnSpPr>
        <p:spPr>
          <a:xfrm flipH="1" flipV="1">
            <a:off x="9780840" y="2107660"/>
            <a:ext cx="1425" cy="259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a:extLst>
              <a:ext uri="{FF2B5EF4-FFF2-40B4-BE49-F238E27FC236}">
                <a16:creationId xmlns:a16="http://schemas.microsoft.com/office/drawing/2014/main" id="{91575396-6623-4415-BB93-0E26DDFE1593}"/>
              </a:ext>
            </a:extLst>
          </p:cNvPr>
          <p:cNvCxnSpPr>
            <a:cxnSpLocks/>
            <a:stCxn id="148" idx="0"/>
            <a:endCxn id="187" idx="2"/>
          </p:cNvCxnSpPr>
          <p:nvPr/>
        </p:nvCxnSpPr>
        <p:spPr>
          <a:xfrm flipH="1" flipV="1">
            <a:off x="5981231" y="2105996"/>
            <a:ext cx="5417" cy="2611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94">
            <a:extLst>
              <a:ext uri="{FF2B5EF4-FFF2-40B4-BE49-F238E27FC236}">
                <a16:creationId xmlns:a16="http://schemas.microsoft.com/office/drawing/2014/main" id="{2936B530-8EDF-4555-AFDE-F044A489F553}"/>
              </a:ext>
            </a:extLst>
          </p:cNvPr>
          <p:cNvCxnSpPr>
            <a:cxnSpLocks/>
            <a:stCxn id="139" idx="0"/>
            <a:endCxn id="186" idx="2"/>
          </p:cNvCxnSpPr>
          <p:nvPr/>
        </p:nvCxnSpPr>
        <p:spPr>
          <a:xfrm flipH="1" flipV="1">
            <a:off x="3475722" y="2102008"/>
            <a:ext cx="655" cy="2409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8" name="文本框 197">
            <a:extLst>
              <a:ext uri="{FF2B5EF4-FFF2-40B4-BE49-F238E27FC236}">
                <a16:creationId xmlns:a16="http://schemas.microsoft.com/office/drawing/2014/main" id="{810A1C4E-EB1D-47F3-A4F5-6EAE8C2DFE08}"/>
              </a:ext>
            </a:extLst>
          </p:cNvPr>
          <p:cNvSpPr txBox="1"/>
          <p:nvPr/>
        </p:nvSpPr>
        <p:spPr>
          <a:xfrm>
            <a:off x="2956078" y="970723"/>
            <a:ext cx="8679868" cy="461665"/>
          </a:xfrm>
          <a:prstGeom prst="rect">
            <a:avLst/>
          </a:prstGeom>
          <a:noFill/>
        </p:spPr>
        <p:txBody>
          <a:bodyPr wrap="square">
            <a:spAutoFit/>
          </a:bodyPr>
          <a:lstStyle/>
          <a:p>
            <a:r>
              <a:rPr lang="en-US" altLang="zh-CN" sz="2400" dirty="0">
                <a:solidFill>
                  <a:schemeClr val="accent1"/>
                </a:solidFill>
              </a:rPr>
              <a:t>long                    thanks                                 the</a:t>
            </a:r>
            <a:endParaRPr lang="zh-CN" altLang="en-US" sz="2400" dirty="0">
              <a:solidFill>
                <a:schemeClr val="accent1"/>
              </a:solidFill>
            </a:endParaRPr>
          </a:p>
        </p:txBody>
      </p:sp>
      <p:sp>
        <p:nvSpPr>
          <p:cNvPr id="204" name="文本框 203">
            <a:extLst>
              <a:ext uri="{FF2B5EF4-FFF2-40B4-BE49-F238E27FC236}">
                <a16:creationId xmlns:a16="http://schemas.microsoft.com/office/drawing/2014/main" id="{571B2D68-794A-47CE-89B3-39002A0EF256}"/>
              </a:ext>
            </a:extLst>
          </p:cNvPr>
          <p:cNvSpPr txBox="1"/>
          <p:nvPr/>
        </p:nvSpPr>
        <p:spPr>
          <a:xfrm>
            <a:off x="190749" y="4705243"/>
            <a:ext cx="1505046" cy="923330"/>
          </a:xfrm>
          <a:prstGeom prst="rect">
            <a:avLst/>
          </a:prstGeom>
          <a:noFill/>
        </p:spPr>
        <p:txBody>
          <a:bodyPr wrap="square">
            <a:spAutoFit/>
          </a:bodyPr>
          <a:lstStyle/>
          <a:p>
            <a:r>
              <a:rPr lang="en-US" altLang="zh-CN" dirty="0"/>
              <a:t>Token +</a:t>
            </a:r>
          </a:p>
          <a:p>
            <a:r>
              <a:rPr lang="en-US" altLang="zh-CN" dirty="0"/>
              <a:t>Positional</a:t>
            </a:r>
          </a:p>
          <a:p>
            <a:r>
              <a:rPr lang="en-US" altLang="zh-CN" dirty="0"/>
              <a:t>Embeddings</a:t>
            </a:r>
            <a:endParaRPr lang="zh-CN" altLang="en-US" dirty="0"/>
          </a:p>
        </p:txBody>
      </p:sp>
      <p:sp>
        <p:nvSpPr>
          <p:cNvPr id="205" name="文本框 204">
            <a:extLst>
              <a:ext uri="{FF2B5EF4-FFF2-40B4-BE49-F238E27FC236}">
                <a16:creationId xmlns:a16="http://schemas.microsoft.com/office/drawing/2014/main" id="{F0EF7184-AD2A-4C3C-B123-F60FA673A994}"/>
              </a:ext>
            </a:extLst>
          </p:cNvPr>
          <p:cNvSpPr txBox="1"/>
          <p:nvPr/>
        </p:nvSpPr>
        <p:spPr>
          <a:xfrm>
            <a:off x="188172" y="2324286"/>
            <a:ext cx="1776763" cy="646331"/>
          </a:xfrm>
          <a:prstGeom prst="rect">
            <a:avLst/>
          </a:prstGeom>
          <a:noFill/>
        </p:spPr>
        <p:txBody>
          <a:bodyPr wrap="square">
            <a:spAutoFit/>
          </a:bodyPr>
          <a:lstStyle/>
          <a:p>
            <a:r>
              <a:rPr lang="en-US" altLang="zh-CN" dirty="0"/>
              <a:t>Softmax over Vocabulary</a:t>
            </a:r>
            <a:endParaRPr lang="zh-CN" altLang="en-US" dirty="0"/>
          </a:p>
        </p:txBody>
      </p:sp>
      <p:sp>
        <p:nvSpPr>
          <p:cNvPr id="206" name="文本框 205">
            <a:extLst>
              <a:ext uri="{FF2B5EF4-FFF2-40B4-BE49-F238E27FC236}">
                <a16:creationId xmlns:a16="http://schemas.microsoft.com/office/drawing/2014/main" id="{5A4BEFB7-41AF-4E31-8E26-B8D8C10C550E}"/>
              </a:ext>
            </a:extLst>
          </p:cNvPr>
          <p:cNvSpPr txBox="1"/>
          <p:nvPr/>
        </p:nvSpPr>
        <p:spPr>
          <a:xfrm>
            <a:off x="188172" y="1650608"/>
            <a:ext cx="1277400" cy="369332"/>
          </a:xfrm>
          <a:prstGeom prst="rect">
            <a:avLst/>
          </a:prstGeom>
          <a:noFill/>
        </p:spPr>
        <p:txBody>
          <a:bodyPr wrap="square">
            <a:spAutoFit/>
          </a:bodyPr>
          <a:lstStyle/>
          <a:p>
            <a:r>
              <a:rPr lang="en-US" altLang="zh-CN" dirty="0"/>
              <a:t>CE Loss</a:t>
            </a:r>
            <a:endParaRPr lang="zh-CN" altLang="en-US" dirty="0"/>
          </a:p>
        </p:txBody>
      </p:sp>
      <p:sp>
        <p:nvSpPr>
          <p:cNvPr id="210" name="文本框 209">
            <a:extLst>
              <a:ext uri="{FF2B5EF4-FFF2-40B4-BE49-F238E27FC236}">
                <a16:creationId xmlns:a16="http://schemas.microsoft.com/office/drawing/2014/main" id="{158DE4EA-C51B-4531-AC81-3B5630815A25}"/>
              </a:ext>
            </a:extLst>
          </p:cNvPr>
          <p:cNvSpPr txBox="1"/>
          <p:nvPr/>
        </p:nvSpPr>
        <p:spPr>
          <a:xfrm>
            <a:off x="1884725" y="5844090"/>
            <a:ext cx="9745802" cy="369332"/>
          </a:xfrm>
          <a:prstGeom prst="rect">
            <a:avLst/>
          </a:prstGeom>
          <a:noFill/>
        </p:spPr>
        <p:txBody>
          <a:bodyPr wrap="square">
            <a:spAutoFit/>
          </a:bodyPr>
          <a:lstStyle/>
          <a:p>
            <a:r>
              <a:rPr lang="en-US" altLang="zh-CN" dirty="0"/>
              <a:t>So           [</a:t>
            </a:r>
            <a:r>
              <a:rPr lang="en-US" altLang="zh-CN" dirty="0">
                <a:solidFill>
                  <a:schemeClr val="accent2"/>
                </a:solidFill>
              </a:rPr>
              <a:t>mask</a:t>
            </a:r>
            <a:r>
              <a:rPr lang="en-US" altLang="zh-CN" dirty="0"/>
              <a:t>]          and          [</a:t>
            </a:r>
            <a:r>
              <a:rPr lang="en-US" altLang="zh-CN" dirty="0">
                <a:solidFill>
                  <a:schemeClr val="accent2"/>
                </a:solidFill>
              </a:rPr>
              <a:t>mask</a:t>
            </a:r>
            <a:r>
              <a:rPr lang="en-US" altLang="zh-CN" dirty="0"/>
              <a:t>]            for            all             </a:t>
            </a:r>
            <a:r>
              <a:rPr lang="en-US" altLang="zh-CN" dirty="0">
                <a:solidFill>
                  <a:schemeClr val="accent2"/>
                </a:solidFill>
              </a:rPr>
              <a:t>apricot</a:t>
            </a:r>
            <a:r>
              <a:rPr lang="en-US" altLang="zh-CN" dirty="0"/>
              <a:t>          fish</a:t>
            </a:r>
            <a:endParaRPr lang="zh-CN" altLang="en-US" dirty="0"/>
          </a:p>
        </p:txBody>
      </p:sp>
      <p:sp>
        <p:nvSpPr>
          <p:cNvPr id="211" name="文本框 210">
            <a:extLst>
              <a:ext uri="{FF2B5EF4-FFF2-40B4-BE49-F238E27FC236}">
                <a16:creationId xmlns:a16="http://schemas.microsoft.com/office/drawing/2014/main" id="{F512D854-7DD9-43EF-873C-2DA0E65203BB}"/>
              </a:ext>
            </a:extLst>
          </p:cNvPr>
          <p:cNvSpPr txBox="1"/>
          <p:nvPr/>
        </p:nvSpPr>
        <p:spPr>
          <a:xfrm>
            <a:off x="1895400" y="6333015"/>
            <a:ext cx="9745802" cy="369332"/>
          </a:xfrm>
          <a:prstGeom prst="rect">
            <a:avLst/>
          </a:prstGeom>
          <a:noFill/>
        </p:spPr>
        <p:txBody>
          <a:bodyPr wrap="square">
            <a:spAutoFit/>
          </a:bodyPr>
          <a:lstStyle/>
          <a:p>
            <a:r>
              <a:rPr lang="en-US" altLang="zh-CN" dirty="0"/>
              <a:t>So             long            and          thanks            for            all                the            fish</a:t>
            </a:r>
            <a:endParaRPr lang="zh-CN" altLang="en-US" dirty="0"/>
          </a:p>
        </p:txBody>
      </p:sp>
      <p:cxnSp>
        <p:nvCxnSpPr>
          <p:cNvPr id="212" name="直接箭头连接符 211">
            <a:extLst>
              <a:ext uri="{FF2B5EF4-FFF2-40B4-BE49-F238E27FC236}">
                <a16:creationId xmlns:a16="http://schemas.microsoft.com/office/drawing/2014/main" id="{CA19FB00-9FD2-427D-82CA-FFF011621A4F}"/>
              </a:ext>
            </a:extLst>
          </p:cNvPr>
          <p:cNvCxnSpPr>
            <a:cxnSpLocks/>
          </p:cNvCxnSpPr>
          <p:nvPr/>
        </p:nvCxnSpPr>
        <p:spPr>
          <a:xfrm flipH="1" flipV="1">
            <a:off x="2053309" y="5639902"/>
            <a:ext cx="2425" cy="2655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直接箭头连接符 212">
            <a:extLst>
              <a:ext uri="{FF2B5EF4-FFF2-40B4-BE49-F238E27FC236}">
                <a16:creationId xmlns:a16="http://schemas.microsoft.com/office/drawing/2014/main" id="{9BFA6F4D-0F92-4D60-8AF0-D51F4DBBDF62}"/>
              </a:ext>
            </a:extLst>
          </p:cNvPr>
          <p:cNvCxnSpPr>
            <a:cxnSpLocks/>
          </p:cNvCxnSpPr>
          <p:nvPr/>
        </p:nvCxnSpPr>
        <p:spPr>
          <a:xfrm flipH="1" flipV="1">
            <a:off x="3315707" y="5639902"/>
            <a:ext cx="2420" cy="247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a:extLst>
              <a:ext uri="{FF2B5EF4-FFF2-40B4-BE49-F238E27FC236}">
                <a16:creationId xmlns:a16="http://schemas.microsoft.com/office/drawing/2014/main" id="{1AE6E87A-9FD1-4523-B81E-1D3EAB331CC7}"/>
              </a:ext>
            </a:extLst>
          </p:cNvPr>
          <p:cNvCxnSpPr>
            <a:cxnSpLocks/>
          </p:cNvCxnSpPr>
          <p:nvPr/>
        </p:nvCxnSpPr>
        <p:spPr>
          <a:xfrm flipV="1">
            <a:off x="4567238" y="5639903"/>
            <a:ext cx="1612" cy="2560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a:extLst>
              <a:ext uri="{FF2B5EF4-FFF2-40B4-BE49-F238E27FC236}">
                <a16:creationId xmlns:a16="http://schemas.microsoft.com/office/drawing/2014/main" id="{B6836F2D-878E-4C48-84E4-CEA0DCAF1EDB}"/>
              </a:ext>
            </a:extLst>
          </p:cNvPr>
          <p:cNvCxnSpPr>
            <a:cxnSpLocks/>
          </p:cNvCxnSpPr>
          <p:nvPr/>
        </p:nvCxnSpPr>
        <p:spPr>
          <a:xfrm flipV="1">
            <a:off x="5829808" y="5631578"/>
            <a:ext cx="0" cy="25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15">
            <a:extLst>
              <a:ext uri="{FF2B5EF4-FFF2-40B4-BE49-F238E27FC236}">
                <a16:creationId xmlns:a16="http://schemas.microsoft.com/office/drawing/2014/main" id="{FD107FCB-B2C3-468C-83CD-4CC5C1459D86}"/>
              </a:ext>
            </a:extLst>
          </p:cNvPr>
          <p:cNvCxnSpPr>
            <a:cxnSpLocks/>
          </p:cNvCxnSpPr>
          <p:nvPr/>
        </p:nvCxnSpPr>
        <p:spPr>
          <a:xfrm flipV="1">
            <a:off x="7136150" y="5631578"/>
            <a:ext cx="0" cy="25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615BFD39-B100-4C55-B0BD-AC9B9FCC8DA8}"/>
              </a:ext>
            </a:extLst>
          </p:cNvPr>
          <p:cNvCxnSpPr>
            <a:cxnSpLocks/>
          </p:cNvCxnSpPr>
          <p:nvPr/>
        </p:nvCxnSpPr>
        <p:spPr>
          <a:xfrm flipV="1">
            <a:off x="8389790" y="5631578"/>
            <a:ext cx="1" cy="2738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217">
            <a:extLst>
              <a:ext uri="{FF2B5EF4-FFF2-40B4-BE49-F238E27FC236}">
                <a16:creationId xmlns:a16="http://schemas.microsoft.com/office/drawing/2014/main" id="{B5A8BBAA-9439-4C77-8314-23C5555A7925}"/>
              </a:ext>
            </a:extLst>
          </p:cNvPr>
          <p:cNvCxnSpPr>
            <a:cxnSpLocks/>
          </p:cNvCxnSpPr>
          <p:nvPr/>
        </p:nvCxnSpPr>
        <p:spPr>
          <a:xfrm flipV="1">
            <a:off x="9647337" y="5631578"/>
            <a:ext cx="1" cy="2738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218">
            <a:extLst>
              <a:ext uri="{FF2B5EF4-FFF2-40B4-BE49-F238E27FC236}">
                <a16:creationId xmlns:a16="http://schemas.microsoft.com/office/drawing/2014/main" id="{4435A79A-28C4-40A0-87FD-D796C13B975E}"/>
              </a:ext>
            </a:extLst>
          </p:cNvPr>
          <p:cNvCxnSpPr>
            <a:cxnSpLocks/>
          </p:cNvCxnSpPr>
          <p:nvPr/>
        </p:nvCxnSpPr>
        <p:spPr>
          <a:xfrm flipH="1" flipV="1">
            <a:off x="10904885" y="5631579"/>
            <a:ext cx="2918" cy="2556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224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4CC5-7108-7A4C-8F17-89D01AF005A2}"/>
              </a:ext>
            </a:extLst>
          </p:cNvPr>
          <p:cNvSpPr>
            <a:spLocks noGrp="1"/>
          </p:cNvSpPr>
          <p:nvPr>
            <p:ph type="title"/>
          </p:nvPr>
        </p:nvSpPr>
        <p:spPr/>
        <p:txBody>
          <a:bodyPr/>
          <a:lstStyle/>
          <a:p>
            <a:r>
              <a:rPr lang="en-US" altLang="zh-CN" dirty="0"/>
              <a:t>BERT</a:t>
            </a:r>
            <a:r>
              <a:rPr lang="zh-CN" altLang="en-US" dirty="0"/>
              <a:t> </a:t>
            </a:r>
            <a:r>
              <a:rPr lang="en-US" altLang="zh-CN" dirty="0"/>
              <a:t>–</a:t>
            </a:r>
            <a:r>
              <a:rPr lang="zh-CN" altLang="en-US" dirty="0"/>
              <a:t> </a:t>
            </a:r>
            <a:r>
              <a:rPr lang="en-US" altLang="zh-CN" sz="3600" dirty="0"/>
              <a:t>Task</a:t>
            </a:r>
            <a:r>
              <a:rPr lang="zh-CN" altLang="en-US" sz="3600" dirty="0"/>
              <a:t> </a:t>
            </a:r>
            <a:r>
              <a:rPr lang="en-US" altLang="zh-CN" sz="3600" dirty="0"/>
              <a:t>2</a:t>
            </a:r>
            <a:r>
              <a:rPr lang="zh-CN" altLang="en-US" sz="3600" dirty="0"/>
              <a:t> </a:t>
            </a:r>
            <a:r>
              <a:rPr lang="en-US" sz="3600" dirty="0"/>
              <a:t>Next Sentence Prediction (NSP)</a:t>
            </a:r>
            <a:endParaRPr lang="en-CN" dirty="0"/>
          </a:p>
        </p:txBody>
      </p:sp>
      <p:sp>
        <p:nvSpPr>
          <p:cNvPr id="3" name="Content Placeholder 2">
            <a:extLst>
              <a:ext uri="{FF2B5EF4-FFF2-40B4-BE49-F238E27FC236}">
                <a16:creationId xmlns:a16="http://schemas.microsoft.com/office/drawing/2014/main" id="{8AE9D144-A418-B34A-8D3E-0731BAEF4002}"/>
              </a:ext>
            </a:extLst>
          </p:cNvPr>
          <p:cNvSpPr>
            <a:spLocks noGrp="1"/>
          </p:cNvSpPr>
          <p:nvPr>
            <p:ph idx="1"/>
          </p:nvPr>
        </p:nvSpPr>
        <p:spPr>
          <a:xfrm>
            <a:off x="517525" y="1108433"/>
            <a:ext cx="5480152" cy="5384441"/>
          </a:xfrm>
        </p:spPr>
        <p:txBody>
          <a:bodyPr lIns="90000">
            <a:noAutofit/>
          </a:bodyPr>
          <a:lstStyle/>
          <a:p>
            <a:r>
              <a:rPr lang="en-US" altLang="zh-CN" sz="2400" dirty="0"/>
              <a:t>Tasks</a:t>
            </a:r>
            <a:r>
              <a:rPr lang="zh-CN" altLang="en-US" sz="2400" dirty="0"/>
              <a:t> </a:t>
            </a:r>
            <a:r>
              <a:rPr lang="en-US" altLang="zh-CN" sz="2400" dirty="0"/>
              <a:t>like</a:t>
            </a:r>
            <a:r>
              <a:rPr lang="zh-CN" altLang="en-US" sz="2400" dirty="0"/>
              <a:t> </a:t>
            </a:r>
            <a:r>
              <a:rPr lang="en-US" sz="2400" dirty="0"/>
              <a:t>Question Answering (QA) and Natural Language Inference (NLI) are based on understanding the relationship between two sentences, which is not directly captured by language modeling.</a:t>
            </a:r>
          </a:p>
          <a:p>
            <a:r>
              <a:rPr lang="en-US" sz="2400" dirty="0"/>
              <a:t>choosing the sentences A and B for each pretraining example, 50% of the time B is the actual next sentence that follows A (labeled as </a:t>
            </a:r>
            <a:r>
              <a:rPr lang="en-US" sz="2400" dirty="0">
                <a:solidFill>
                  <a:schemeClr val="tx1">
                    <a:lumMod val="50000"/>
                    <a:lumOff val="50000"/>
                  </a:schemeClr>
                </a:solidFill>
              </a:rPr>
              <a:t>IsNext</a:t>
            </a:r>
            <a:r>
              <a:rPr lang="en-US" sz="2400" dirty="0"/>
              <a:t>), and 50% of the time it is a random sentence from the corpus (labeled as </a:t>
            </a:r>
            <a:r>
              <a:rPr lang="en-US" sz="2400" dirty="0">
                <a:solidFill>
                  <a:schemeClr val="tx1">
                    <a:lumMod val="50000"/>
                    <a:lumOff val="50000"/>
                  </a:schemeClr>
                </a:solidFill>
              </a:rPr>
              <a:t>NotNext</a:t>
            </a:r>
            <a:r>
              <a:rPr lang="en-US" sz="2400" dirty="0"/>
              <a:t>).</a:t>
            </a:r>
            <a:endParaRPr lang="en-CN" sz="2400" dirty="0"/>
          </a:p>
        </p:txBody>
      </p:sp>
      <p:sp>
        <p:nvSpPr>
          <p:cNvPr id="4" name="Slide Number Placeholder 3">
            <a:extLst>
              <a:ext uri="{FF2B5EF4-FFF2-40B4-BE49-F238E27FC236}">
                <a16:creationId xmlns:a16="http://schemas.microsoft.com/office/drawing/2014/main" id="{27964435-A0A4-2949-B8CD-336E22527614}"/>
              </a:ext>
            </a:extLst>
          </p:cNvPr>
          <p:cNvSpPr>
            <a:spLocks noGrp="1"/>
          </p:cNvSpPr>
          <p:nvPr>
            <p:ph type="sldNum" sz="quarter" idx="12"/>
          </p:nvPr>
        </p:nvSpPr>
        <p:spPr/>
        <p:txBody>
          <a:bodyPr/>
          <a:lstStyle/>
          <a:p>
            <a:fld id="{DC8BB421-126E-41CB-B73A-69D52E98CAE3}" type="slidenum">
              <a:rPr lang="zh-CN" altLang="en-US" smtClean="0"/>
              <a:t>67</a:t>
            </a:fld>
            <a:endParaRPr lang="zh-CN" altLang="en-US" dirty="0"/>
          </a:p>
        </p:txBody>
      </p:sp>
      <p:pic>
        <p:nvPicPr>
          <p:cNvPr id="8" name="Picture 7">
            <a:extLst>
              <a:ext uri="{FF2B5EF4-FFF2-40B4-BE49-F238E27FC236}">
                <a16:creationId xmlns:a16="http://schemas.microsoft.com/office/drawing/2014/main" id="{278D9278-7C64-0B4E-AF95-5D4F3A0AB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856" y="2182761"/>
            <a:ext cx="5339429" cy="3484204"/>
          </a:xfrm>
          <a:prstGeom prst="rect">
            <a:avLst/>
          </a:prstGeom>
        </p:spPr>
      </p:pic>
      <p:sp>
        <p:nvSpPr>
          <p:cNvPr id="9" name="Rectangle 8">
            <a:extLst>
              <a:ext uri="{FF2B5EF4-FFF2-40B4-BE49-F238E27FC236}">
                <a16:creationId xmlns:a16="http://schemas.microsoft.com/office/drawing/2014/main" id="{975593EB-13F6-D04E-9EFC-80ADF24932A3}"/>
              </a:ext>
            </a:extLst>
          </p:cNvPr>
          <p:cNvSpPr/>
          <p:nvPr/>
        </p:nvSpPr>
        <p:spPr>
          <a:xfrm>
            <a:off x="6528619" y="5279922"/>
            <a:ext cx="3883741"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160451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C657F-7D94-4094-BB5F-7557D83C056B}"/>
              </a:ext>
            </a:extLst>
          </p:cNvPr>
          <p:cNvSpPr>
            <a:spLocks noGrp="1"/>
          </p:cNvSpPr>
          <p:nvPr>
            <p:ph type="title"/>
          </p:nvPr>
        </p:nvSpPr>
        <p:spPr/>
        <p:txBody>
          <a:bodyPr/>
          <a:lstStyle/>
          <a:p>
            <a:r>
              <a:rPr lang="en-US" altLang="zh-CN" dirty="0"/>
              <a:t>BERT</a:t>
            </a:r>
            <a:endParaRPr lang="zh-CN" altLang="en-US" dirty="0"/>
          </a:p>
        </p:txBody>
      </p:sp>
      <p:sp>
        <p:nvSpPr>
          <p:cNvPr id="3" name="内容占位符 2">
            <a:extLst>
              <a:ext uri="{FF2B5EF4-FFF2-40B4-BE49-F238E27FC236}">
                <a16:creationId xmlns:a16="http://schemas.microsoft.com/office/drawing/2014/main" id="{00848590-B5E5-4BFC-832D-32D278862543}"/>
              </a:ext>
            </a:extLst>
          </p:cNvPr>
          <p:cNvSpPr>
            <a:spLocks noGrp="1"/>
          </p:cNvSpPr>
          <p:nvPr>
            <p:ph idx="1"/>
          </p:nvPr>
        </p:nvSpPr>
        <p:spPr>
          <a:xfrm>
            <a:off x="517525" y="1108434"/>
            <a:ext cx="11064875" cy="1097738"/>
          </a:xfrm>
        </p:spPr>
        <p:txBody>
          <a:bodyPr/>
          <a:lstStyle/>
          <a:p>
            <a:r>
              <a:rPr lang="en-US" altLang="zh-CN" dirty="0"/>
              <a:t>BERT was massively popular and hugely versatile; finetuning BERT led to new state-of-the-art results on a broad range of tasks.</a:t>
            </a:r>
            <a:endParaRPr lang="zh-CN" altLang="en-US" dirty="0"/>
          </a:p>
        </p:txBody>
      </p:sp>
      <p:sp>
        <p:nvSpPr>
          <p:cNvPr id="4" name="灯片编号占位符 3">
            <a:extLst>
              <a:ext uri="{FF2B5EF4-FFF2-40B4-BE49-F238E27FC236}">
                <a16:creationId xmlns:a16="http://schemas.microsoft.com/office/drawing/2014/main" id="{37DF240E-31E1-4D19-9F1B-74CDB495DCAA}"/>
              </a:ext>
            </a:extLst>
          </p:cNvPr>
          <p:cNvSpPr>
            <a:spLocks noGrp="1"/>
          </p:cNvSpPr>
          <p:nvPr>
            <p:ph type="sldNum" sz="quarter" idx="12"/>
          </p:nvPr>
        </p:nvSpPr>
        <p:spPr/>
        <p:txBody>
          <a:bodyPr/>
          <a:lstStyle/>
          <a:p>
            <a:fld id="{DC8BB421-126E-41CB-B73A-69D52E98CAE3}" type="slidenum">
              <a:rPr lang="zh-CN" altLang="en-US" smtClean="0"/>
              <a:t>68</a:t>
            </a:fld>
            <a:endParaRPr lang="zh-CN" altLang="en-US" dirty="0"/>
          </a:p>
        </p:txBody>
      </p:sp>
      <p:sp>
        <p:nvSpPr>
          <p:cNvPr id="5" name="内容占位符 2">
            <a:extLst>
              <a:ext uri="{FF2B5EF4-FFF2-40B4-BE49-F238E27FC236}">
                <a16:creationId xmlns:a16="http://schemas.microsoft.com/office/drawing/2014/main" id="{632C69EF-B527-4ACF-8930-A9B08F239AB9}"/>
              </a:ext>
            </a:extLst>
          </p:cNvPr>
          <p:cNvSpPr txBox="1">
            <a:spLocks/>
          </p:cNvSpPr>
          <p:nvPr/>
        </p:nvSpPr>
        <p:spPr>
          <a:xfrm>
            <a:off x="658814" y="2271486"/>
            <a:ext cx="4667930" cy="19811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altLang="zh-CN" sz="2000" b="1" dirty="0"/>
              <a:t>QQP</a:t>
            </a:r>
            <a:r>
              <a:rPr lang="en-US" altLang="zh-CN" sz="2000" dirty="0"/>
              <a:t>: Quora Question Pairs (detect paraphrase questions)</a:t>
            </a:r>
          </a:p>
          <a:p>
            <a:pPr>
              <a:spcBef>
                <a:spcPts val="0"/>
              </a:spcBef>
              <a:spcAft>
                <a:spcPts val="600"/>
              </a:spcAft>
            </a:pPr>
            <a:r>
              <a:rPr lang="en-US" altLang="zh-CN" sz="2000" b="1" dirty="0"/>
              <a:t>QNLI</a:t>
            </a:r>
            <a:r>
              <a:rPr lang="en-US" altLang="zh-CN" sz="2000" dirty="0"/>
              <a:t>: natural language inference over question answering data</a:t>
            </a:r>
            <a:endParaRPr lang="en-US" altLang="zh-CN" sz="2400" dirty="0"/>
          </a:p>
          <a:p>
            <a:pPr>
              <a:spcBef>
                <a:spcPts val="0"/>
              </a:spcBef>
              <a:spcAft>
                <a:spcPts val="600"/>
              </a:spcAft>
            </a:pPr>
            <a:r>
              <a:rPr lang="en-US" altLang="zh-CN" sz="2000" b="1" dirty="0"/>
              <a:t>SST-2</a:t>
            </a:r>
            <a:r>
              <a:rPr lang="en-US" altLang="zh-CN" sz="2000" dirty="0"/>
              <a:t>: sentiment analysis</a:t>
            </a:r>
            <a:endParaRPr lang="zh-CN" altLang="en-US" sz="2400" dirty="0"/>
          </a:p>
        </p:txBody>
      </p:sp>
      <p:sp>
        <p:nvSpPr>
          <p:cNvPr id="6" name="内容占位符 2">
            <a:extLst>
              <a:ext uri="{FF2B5EF4-FFF2-40B4-BE49-F238E27FC236}">
                <a16:creationId xmlns:a16="http://schemas.microsoft.com/office/drawing/2014/main" id="{D4C4EF6F-E717-4BBF-829A-718C988DF45C}"/>
              </a:ext>
            </a:extLst>
          </p:cNvPr>
          <p:cNvSpPr txBox="1">
            <a:spLocks/>
          </p:cNvSpPr>
          <p:nvPr/>
        </p:nvSpPr>
        <p:spPr>
          <a:xfrm>
            <a:off x="6091238" y="2206172"/>
            <a:ext cx="5776913" cy="19811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altLang="zh-CN" sz="2000" b="1" dirty="0"/>
              <a:t>CoLA</a:t>
            </a:r>
            <a:r>
              <a:rPr lang="en-US" altLang="zh-CN" sz="2000" dirty="0"/>
              <a:t>: corpus of linguistic acceptability (detect whether sentences are grammatical</a:t>
            </a:r>
            <a:r>
              <a:rPr lang="zh-CN" altLang="en-US" sz="2000" dirty="0"/>
              <a:t> </a:t>
            </a:r>
            <a:r>
              <a:rPr lang="en-US" altLang="zh-CN" sz="2000" dirty="0"/>
              <a:t>correct.)</a:t>
            </a:r>
          </a:p>
          <a:p>
            <a:pPr>
              <a:spcBef>
                <a:spcPts val="0"/>
              </a:spcBef>
              <a:spcAft>
                <a:spcPts val="600"/>
              </a:spcAft>
            </a:pPr>
            <a:r>
              <a:rPr lang="en-US" altLang="zh-CN" sz="2000" b="1" dirty="0"/>
              <a:t>STS-B</a:t>
            </a:r>
            <a:r>
              <a:rPr lang="en-US" altLang="zh-CN" sz="2000" dirty="0"/>
              <a:t>: semantic textual similarity</a:t>
            </a:r>
          </a:p>
          <a:p>
            <a:pPr>
              <a:spcBef>
                <a:spcPts val="0"/>
              </a:spcBef>
              <a:spcAft>
                <a:spcPts val="600"/>
              </a:spcAft>
            </a:pPr>
            <a:r>
              <a:rPr lang="en-US" altLang="zh-CN" sz="2000" b="1" dirty="0"/>
              <a:t>MRPC</a:t>
            </a:r>
            <a:r>
              <a:rPr lang="en-US" altLang="zh-CN" sz="2000" dirty="0"/>
              <a:t>: Microsoft paraphrase corpus</a:t>
            </a:r>
          </a:p>
          <a:p>
            <a:pPr>
              <a:spcBef>
                <a:spcPts val="0"/>
              </a:spcBef>
              <a:spcAft>
                <a:spcPts val="600"/>
              </a:spcAft>
            </a:pPr>
            <a:r>
              <a:rPr lang="en-US" altLang="zh-CN" sz="2000" b="1" dirty="0"/>
              <a:t>RTE</a:t>
            </a:r>
            <a:r>
              <a:rPr lang="en-US" altLang="zh-CN" sz="2000" dirty="0"/>
              <a:t>: a small natural language inference corpus</a:t>
            </a:r>
            <a:endParaRPr lang="zh-CN" altLang="en-US" sz="2400" dirty="0"/>
          </a:p>
        </p:txBody>
      </p:sp>
      <p:pic>
        <p:nvPicPr>
          <p:cNvPr id="8" name="图片 7">
            <a:extLst>
              <a:ext uri="{FF2B5EF4-FFF2-40B4-BE49-F238E27FC236}">
                <a16:creationId xmlns:a16="http://schemas.microsoft.com/office/drawing/2014/main" id="{664A2414-AB3F-4303-8AEC-0A8ADFC15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176" y="4496317"/>
            <a:ext cx="9358123" cy="2091008"/>
          </a:xfrm>
          <a:prstGeom prst="rect">
            <a:avLst/>
          </a:prstGeom>
        </p:spPr>
      </p:pic>
    </p:spTree>
    <p:extLst>
      <p:ext uri="{BB962C8B-B14F-4D97-AF65-F5344CB8AC3E}">
        <p14:creationId xmlns:p14="http://schemas.microsoft.com/office/powerpoint/2010/main" val="636066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9E7C4-A021-4177-967C-9F5360A5A6F0}"/>
              </a:ext>
            </a:extLst>
          </p:cNvPr>
          <p:cNvSpPr>
            <a:spLocks noGrp="1"/>
          </p:cNvSpPr>
          <p:nvPr>
            <p:ph type="title"/>
          </p:nvPr>
        </p:nvSpPr>
        <p:spPr/>
        <p:txBody>
          <a:bodyPr/>
          <a:lstStyle/>
          <a:p>
            <a:r>
              <a:rPr lang="en-US" altLang="zh-CN" dirty="0"/>
              <a:t>Limitations of pretrained encoders </a:t>
            </a:r>
            <a:endParaRPr lang="zh-CN" altLang="en-US" dirty="0"/>
          </a:p>
        </p:txBody>
      </p:sp>
      <p:sp>
        <p:nvSpPr>
          <p:cNvPr id="3" name="内容占位符 2">
            <a:extLst>
              <a:ext uri="{FF2B5EF4-FFF2-40B4-BE49-F238E27FC236}">
                <a16:creationId xmlns:a16="http://schemas.microsoft.com/office/drawing/2014/main" id="{6C95DBDD-44A5-40AB-B3B6-9DB2F2DFAE4C}"/>
              </a:ext>
            </a:extLst>
          </p:cNvPr>
          <p:cNvSpPr>
            <a:spLocks noGrp="1"/>
          </p:cNvSpPr>
          <p:nvPr>
            <p:ph idx="1"/>
          </p:nvPr>
        </p:nvSpPr>
        <p:spPr>
          <a:xfrm>
            <a:off x="517525" y="1108434"/>
            <a:ext cx="11674475" cy="2984596"/>
          </a:xfrm>
        </p:spPr>
        <p:txBody>
          <a:bodyPr/>
          <a:lstStyle/>
          <a:p>
            <a:r>
              <a:rPr lang="en-US" altLang="zh-CN" dirty="0"/>
              <a:t>Those results looked great! Why not used pretrained encoders for everything? </a:t>
            </a:r>
          </a:p>
          <a:p>
            <a:r>
              <a:rPr lang="en-US" altLang="zh-CN" dirty="0"/>
              <a:t>If your task involves generating sequences, consider using a pretrained decoder; BERT and other pretrained encoders don’t naturally lead to nice autoregressive (1-word-at-a-time) generation methods.</a:t>
            </a:r>
            <a:endParaRPr lang="zh-CN" altLang="en-US" dirty="0"/>
          </a:p>
        </p:txBody>
      </p:sp>
      <p:sp>
        <p:nvSpPr>
          <p:cNvPr id="4" name="灯片编号占位符 3">
            <a:extLst>
              <a:ext uri="{FF2B5EF4-FFF2-40B4-BE49-F238E27FC236}">
                <a16:creationId xmlns:a16="http://schemas.microsoft.com/office/drawing/2014/main" id="{F2236B0E-DA4D-40F9-B141-3DAD3E9D69A5}"/>
              </a:ext>
            </a:extLst>
          </p:cNvPr>
          <p:cNvSpPr>
            <a:spLocks noGrp="1"/>
          </p:cNvSpPr>
          <p:nvPr>
            <p:ph type="sldNum" sz="quarter" idx="12"/>
          </p:nvPr>
        </p:nvSpPr>
        <p:spPr/>
        <p:txBody>
          <a:bodyPr/>
          <a:lstStyle/>
          <a:p>
            <a:fld id="{DC8BB421-126E-41CB-B73A-69D52E98CAE3}" type="slidenum">
              <a:rPr lang="zh-CN" altLang="en-US" smtClean="0"/>
              <a:t>69</a:t>
            </a:fld>
            <a:endParaRPr lang="zh-CN" altLang="en-US" dirty="0"/>
          </a:p>
        </p:txBody>
      </p:sp>
      <p:pic>
        <p:nvPicPr>
          <p:cNvPr id="6" name="图片 5">
            <a:extLst>
              <a:ext uri="{FF2B5EF4-FFF2-40B4-BE49-F238E27FC236}">
                <a16:creationId xmlns:a16="http://schemas.microsoft.com/office/drawing/2014/main" id="{524DD865-35EB-4DCE-B713-D43666247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424" y="3793260"/>
            <a:ext cx="8861152" cy="2823406"/>
          </a:xfrm>
          <a:prstGeom prst="rect">
            <a:avLst/>
          </a:prstGeom>
        </p:spPr>
      </p:pic>
    </p:spTree>
    <p:extLst>
      <p:ext uri="{BB962C8B-B14F-4D97-AF65-F5344CB8AC3E}">
        <p14:creationId xmlns:p14="http://schemas.microsoft.com/office/powerpoint/2010/main" val="4243296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F082-E476-2242-B7AC-03A9B8206626}"/>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endParaRPr lang="en-CN" dirty="0"/>
          </a:p>
        </p:txBody>
      </p:sp>
      <p:pic>
        <p:nvPicPr>
          <p:cNvPr id="6" name="Content Placeholder 5">
            <a:extLst>
              <a:ext uri="{FF2B5EF4-FFF2-40B4-BE49-F238E27FC236}">
                <a16:creationId xmlns:a16="http://schemas.microsoft.com/office/drawing/2014/main" id="{3C5A2820-064D-6046-857A-3A7879BC19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6274" y="2947456"/>
            <a:ext cx="5022027" cy="2725131"/>
          </a:xfrm>
        </p:spPr>
      </p:pic>
      <p:sp>
        <p:nvSpPr>
          <p:cNvPr id="4" name="Slide Number Placeholder 3">
            <a:extLst>
              <a:ext uri="{FF2B5EF4-FFF2-40B4-BE49-F238E27FC236}">
                <a16:creationId xmlns:a16="http://schemas.microsoft.com/office/drawing/2014/main" id="{A586CEF0-1E6B-E74B-A1E8-DE9511840388}"/>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pic>
        <p:nvPicPr>
          <p:cNvPr id="8" name="Picture 7">
            <a:extLst>
              <a:ext uri="{FF2B5EF4-FFF2-40B4-BE49-F238E27FC236}">
                <a16:creationId xmlns:a16="http://schemas.microsoft.com/office/drawing/2014/main" id="{5FB52E10-ADBB-C84C-97B3-343A67AAC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965" y="1924675"/>
            <a:ext cx="5841187" cy="4770691"/>
          </a:xfrm>
          <a:prstGeom prst="rect">
            <a:avLst/>
          </a:prstGeom>
        </p:spPr>
      </p:pic>
      <p:sp>
        <p:nvSpPr>
          <p:cNvPr id="9" name="Content Placeholder 2">
            <a:extLst>
              <a:ext uri="{FF2B5EF4-FFF2-40B4-BE49-F238E27FC236}">
                <a16:creationId xmlns:a16="http://schemas.microsoft.com/office/drawing/2014/main" id="{3B437057-AD96-DC4B-B820-F5365D18BAB9}"/>
              </a:ext>
            </a:extLst>
          </p:cNvPr>
          <p:cNvSpPr txBox="1">
            <a:spLocks/>
          </p:cNvSpPr>
          <p:nvPr/>
        </p:nvSpPr>
        <p:spPr>
          <a:xfrm>
            <a:off x="517525" y="1108433"/>
            <a:ext cx="11064875" cy="55082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a:t>
            </a:r>
            <a:r>
              <a:rPr lang="zh-CN" altLang="en-US" dirty="0"/>
              <a:t> </a:t>
            </a:r>
            <a:r>
              <a:rPr lang="en-US" altLang="zh-CN" dirty="0"/>
              <a:t>same</a:t>
            </a:r>
            <a:r>
              <a:rPr lang="zh-CN" altLang="en-US" dirty="0"/>
              <a:t> </a:t>
            </a:r>
            <a:r>
              <a:rPr lang="en-US" altLang="zh-CN" dirty="0"/>
              <a:t>question</a:t>
            </a:r>
            <a:r>
              <a:rPr lang="zh-CN" altLang="en-US" dirty="0"/>
              <a:t> </a:t>
            </a:r>
            <a:r>
              <a:rPr lang="en-US" altLang="zh-CN" dirty="0"/>
              <a:t>asked</a:t>
            </a:r>
            <a:r>
              <a:rPr lang="zh-CN" altLang="en-US" dirty="0"/>
              <a:t> </a:t>
            </a:r>
            <a:r>
              <a:rPr lang="en-US" altLang="zh-CN" dirty="0"/>
              <a:t>in</a:t>
            </a:r>
            <a:r>
              <a:rPr lang="zh-CN" altLang="en-US" dirty="0"/>
              <a:t> </a:t>
            </a:r>
            <a:r>
              <a:rPr lang="en-US" altLang="zh-CN" dirty="0"/>
              <a:t>2</a:t>
            </a:r>
            <a:r>
              <a:rPr lang="zh-CN" altLang="en-US" dirty="0"/>
              <a:t> </a:t>
            </a:r>
            <a:r>
              <a:rPr lang="en-US" altLang="zh-CN" dirty="0"/>
              <a:t>two</a:t>
            </a:r>
            <a:r>
              <a:rPr lang="zh-CN" altLang="en-US" dirty="0"/>
              <a:t> </a:t>
            </a:r>
            <a:r>
              <a:rPr lang="en-US" altLang="zh-CN" dirty="0"/>
              <a:t>different</a:t>
            </a:r>
            <a:r>
              <a:rPr lang="zh-CN" altLang="en-US" dirty="0"/>
              <a:t> </a:t>
            </a:r>
            <a:r>
              <a:rPr lang="en-US" altLang="zh-CN" dirty="0"/>
              <a:t>chats</a:t>
            </a:r>
            <a:endParaRPr lang="en-US" dirty="0"/>
          </a:p>
          <a:p>
            <a:endParaRPr lang="en-US" dirty="0"/>
          </a:p>
          <a:p>
            <a:endParaRPr lang="en-US" dirty="0"/>
          </a:p>
          <a:p>
            <a:endParaRPr lang="en-US" dirty="0"/>
          </a:p>
          <a:p>
            <a:endParaRPr lang="en-CN" dirty="0"/>
          </a:p>
        </p:txBody>
      </p:sp>
      <p:sp>
        <p:nvSpPr>
          <p:cNvPr id="10" name="TextBox 9">
            <a:extLst>
              <a:ext uri="{FF2B5EF4-FFF2-40B4-BE49-F238E27FC236}">
                <a16:creationId xmlns:a16="http://schemas.microsoft.com/office/drawing/2014/main" id="{4A15D726-EF43-0644-8A94-8ED946AF0489}"/>
              </a:ext>
            </a:extLst>
          </p:cNvPr>
          <p:cNvSpPr txBox="1"/>
          <p:nvPr/>
        </p:nvSpPr>
        <p:spPr>
          <a:xfrm>
            <a:off x="1491052" y="5749567"/>
            <a:ext cx="3892469" cy="954107"/>
          </a:xfrm>
          <a:prstGeom prst="rect">
            <a:avLst/>
          </a:prstGeom>
          <a:noFill/>
        </p:spPr>
        <p:txBody>
          <a:bodyPr wrap="square">
            <a:spAutoFit/>
          </a:bodyPr>
          <a:lstStyle/>
          <a:p>
            <a:r>
              <a:rPr lang="en-US" altLang="zh-CN" sz="2800" dirty="0"/>
              <a:t>Same</a:t>
            </a:r>
            <a:r>
              <a:rPr lang="zh-CN" altLang="en-US" sz="2800" dirty="0"/>
              <a:t> </a:t>
            </a:r>
            <a:r>
              <a:rPr lang="en-US" altLang="zh-CN" sz="2800" dirty="0"/>
              <a:t>questions</a:t>
            </a:r>
            <a:r>
              <a:rPr lang="zh-CN" altLang="en-US" sz="2800" dirty="0"/>
              <a:t> </a:t>
            </a:r>
            <a:r>
              <a:rPr lang="en-US" altLang="zh-CN" sz="2800" dirty="0"/>
              <a:t>but</a:t>
            </a:r>
            <a:r>
              <a:rPr lang="zh-CN" altLang="en-US" sz="2800" dirty="0"/>
              <a:t> </a:t>
            </a:r>
            <a:r>
              <a:rPr lang="en-US" altLang="zh-CN" sz="2800" dirty="0"/>
              <a:t>different</a:t>
            </a:r>
            <a:r>
              <a:rPr lang="zh-CN" altLang="en-US" sz="2800" dirty="0"/>
              <a:t> </a:t>
            </a:r>
            <a:r>
              <a:rPr lang="en-US" altLang="zh-CN" sz="2800" dirty="0"/>
              <a:t>answers</a:t>
            </a:r>
            <a:endParaRPr lang="en-CN" sz="2800" dirty="0"/>
          </a:p>
        </p:txBody>
      </p:sp>
    </p:spTree>
    <p:extLst>
      <p:ext uri="{BB962C8B-B14F-4D97-AF65-F5344CB8AC3E}">
        <p14:creationId xmlns:p14="http://schemas.microsoft.com/office/powerpoint/2010/main" val="1403489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0A9CE-7B57-41FB-B3F9-2CDB24BAE67E}"/>
              </a:ext>
            </a:extLst>
          </p:cNvPr>
          <p:cNvSpPr>
            <a:spLocks noGrp="1"/>
          </p:cNvSpPr>
          <p:nvPr>
            <p:ph type="title"/>
          </p:nvPr>
        </p:nvSpPr>
        <p:spPr/>
        <p:txBody>
          <a:bodyPr/>
          <a:lstStyle/>
          <a:p>
            <a:r>
              <a:rPr lang="en-US" altLang="zh-CN" dirty="0"/>
              <a:t>Extensions of BERT </a:t>
            </a:r>
            <a:endParaRPr lang="zh-CN" altLang="en-US" dirty="0"/>
          </a:p>
        </p:txBody>
      </p:sp>
      <p:sp>
        <p:nvSpPr>
          <p:cNvPr id="3" name="内容占位符 2">
            <a:extLst>
              <a:ext uri="{FF2B5EF4-FFF2-40B4-BE49-F238E27FC236}">
                <a16:creationId xmlns:a16="http://schemas.microsoft.com/office/drawing/2014/main" id="{1AD6F8B3-5F54-44EE-8A4D-C83BE64C0683}"/>
              </a:ext>
            </a:extLst>
          </p:cNvPr>
          <p:cNvSpPr>
            <a:spLocks noGrp="1"/>
          </p:cNvSpPr>
          <p:nvPr>
            <p:ph idx="1"/>
          </p:nvPr>
        </p:nvSpPr>
        <p:spPr>
          <a:xfrm>
            <a:off x="517526" y="1108433"/>
            <a:ext cx="10946888" cy="2795910"/>
          </a:xfrm>
        </p:spPr>
        <p:txBody>
          <a:bodyPr>
            <a:noAutofit/>
          </a:bodyPr>
          <a:lstStyle/>
          <a:p>
            <a:pPr>
              <a:spcAft>
                <a:spcPts val="600"/>
              </a:spcAft>
            </a:pPr>
            <a:r>
              <a:rPr lang="en-US" altLang="zh-CN" dirty="0"/>
              <a:t>A</a:t>
            </a:r>
            <a:r>
              <a:rPr lang="zh-CN" altLang="en-US" dirty="0"/>
              <a:t> </a:t>
            </a:r>
            <a:r>
              <a:rPr lang="en-US" altLang="zh-CN" dirty="0"/>
              <a:t>lot of BERT variants like RoBERTa, SpanBERT etc. Some generally accepted improvements to the BERT pretraining formula:</a:t>
            </a:r>
          </a:p>
          <a:p>
            <a:pPr lvl="1">
              <a:spcAft>
                <a:spcPts val="600"/>
              </a:spcAft>
            </a:pPr>
            <a:r>
              <a:rPr lang="en-US" altLang="zh-CN" b="1" dirty="0"/>
              <a:t>SpanBERT</a:t>
            </a:r>
            <a:r>
              <a:rPr lang="en-US" altLang="zh-CN" dirty="0"/>
              <a:t>: masking contiguous spans of words makes a harder, more useful pretraining task</a:t>
            </a:r>
            <a:endParaRPr lang="zh-CN" altLang="en-US" dirty="0"/>
          </a:p>
          <a:p>
            <a:pPr lvl="1">
              <a:spcAft>
                <a:spcPts val="600"/>
              </a:spcAft>
            </a:pPr>
            <a:r>
              <a:rPr lang="en-US" altLang="zh-CN" b="1" dirty="0"/>
              <a:t>RoBERTa</a:t>
            </a:r>
            <a:r>
              <a:rPr lang="en-US" altLang="zh-CN" dirty="0"/>
              <a:t>: mainly just train BERT for longer and remove next sentence prediction!</a:t>
            </a:r>
          </a:p>
        </p:txBody>
      </p:sp>
      <p:sp>
        <p:nvSpPr>
          <p:cNvPr id="4" name="灯片编号占位符 3">
            <a:extLst>
              <a:ext uri="{FF2B5EF4-FFF2-40B4-BE49-F238E27FC236}">
                <a16:creationId xmlns:a16="http://schemas.microsoft.com/office/drawing/2014/main" id="{CD2E0921-A85C-47E6-9DAF-2CFB6A7B6408}"/>
              </a:ext>
            </a:extLst>
          </p:cNvPr>
          <p:cNvSpPr>
            <a:spLocks noGrp="1"/>
          </p:cNvSpPr>
          <p:nvPr>
            <p:ph type="sldNum" sz="quarter" idx="12"/>
          </p:nvPr>
        </p:nvSpPr>
        <p:spPr/>
        <p:txBody>
          <a:bodyPr/>
          <a:lstStyle/>
          <a:p>
            <a:fld id="{DC8BB421-126E-41CB-B73A-69D52E98CAE3}" type="slidenum">
              <a:rPr lang="zh-CN" altLang="en-US" smtClean="0"/>
              <a:t>70</a:t>
            </a:fld>
            <a:endParaRPr lang="zh-CN" altLang="en-US" dirty="0"/>
          </a:p>
        </p:txBody>
      </p:sp>
      <p:pic>
        <p:nvPicPr>
          <p:cNvPr id="6" name="图片 5">
            <a:extLst>
              <a:ext uri="{FF2B5EF4-FFF2-40B4-BE49-F238E27FC236}">
                <a16:creationId xmlns:a16="http://schemas.microsoft.com/office/drawing/2014/main" id="{BA0EFAB0-B57C-4F40-9D78-2C1A839EC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031" y="3904343"/>
            <a:ext cx="8828415" cy="2692779"/>
          </a:xfrm>
          <a:prstGeom prst="rect">
            <a:avLst/>
          </a:prstGeom>
        </p:spPr>
      </p:pic>
    </p:spTree>
    <p:extLst>
      <p:ext uri="{BB962C8B-B14F-4D97-AF65-F5344CB8AC3E}">
        <p14:creationId xmlns:p14="http://schemas.microsoft.com/office/powerpoint/2010/main" val="1791667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34569-7321-4A7B-93FB-C7A0AC8D8498}"/>
              </a:ext>
            </a:extLst>
          </p:cNvPr>
          <p:cNvSpPr>
            <a:spLocks noGrp="1"/>
          </p:cNvSpPr>
          <p:nvPr>
            <p:ph type="title"/>
          </p:nvPr>
        </p:nvSpPr>
        <p:spPr/>
        <p:txBody>
          <a:bodyPr/>
          <a:lstStyle/>
          <a:p>
            <a:r>
              <a:rPr lang="en-US" altLang="zh-CN" dirty="0"/>
              <a:t>BERT</a:t>
            </a:r>
            <a:r>
              <a:rPr lang="zh-CN" altLang="en-US" dirty="0"/>
              <a:t> </a:t>
            </a:r>
            <a:r>
              <a:rPr lang="en-US" altLang="zh-CN" dirty="0"/>
              <a:t>variant:</a:t>
            </a:r>
            <a:r>
              <a:rPr lang="zh-CN" altLang="en-US" dirty="0"/>
              <a:t> </a:t>
            </a:r>
            <a:r>
              <a:rPr lang="en-US" altLang="zh-CN" dirty="0"/>
              <a:t>Masking Spans</a:t>
            </a:r>
            <a:endParaRPr lang="zh-CN" altLang="en-US" dirty="0"/>
          </a:p>
        </p:txBody>
      </p:sp>
      <p:sp>
        <p:nvSpPr>
          <p:cNvPr id="3" name="内容占位符 2">
            <a:extLst>
              <a:ext uri="{FF2B5EF4-FFF2-40B4-BE49-F238E27FC236}">
                <a16:creationId xmlns:a16="http://schemas.microsoft.com/office/drawing/2014/main" id="{D24483EA-8659-4137-BC2D-F4BEA283907F}"/>
              </a:ext>
            </a:extLst>
          </p:cNvPr>
          <p:cNvSpPr>
            <a:spLocks noGrp="1"/>
          </p:cNvSpPr>
          <p:nvPr>
            <p:ph idx="1"/>
          </p:nvPr>
        </p:nvSpPr>
        <p:spPr>
          <a:xfrm>
            <a:off x="517525" y="1108433"/>
            <a:ext cx="11064875" cy="3094599"/>
          </a:xfrm>
        </p:spPr>
        <p:txBody>
          <a:bodyPr/>
          <a:lstStyle/>
          <a:p>
            <a:r>
              <a:rPr lang="en-US" altLang="zh-CN" dirty="0"/>
              <a:t>Span-based masking: A span is a contiguous sequence of one or more words selected from a training text, prior to subword tokenization. In span-based masking, a set of randomly selected spans from a training sequence are chosen.</a:t>
            </a:r>
          </a:p>
          <a:p>
            <a:r>
              <a:rPr lang="en-US" altLang="zh-CN" dirty="0"/>
              <a:t>Once a span is chosen for masking, all the words within the span are substituted according to the same regime used in BERT.</a:t>
            </a:r>
            <a:endParaRPr lang="zh-CN" altLang="en-US" dirty="0"/>
          </a:p>
        </p:txBody>
      </p:sp>
      <p:sp>
        <p:nvSpPr>
          <p:cNvPr id="4" name="灯片编号占位符 3">
            <a:extLst>
              <a:ext uri="{FF2B5EF4-FFF2-40B4-BE49-F238E27FC236}">
                <a16:creationId xmlns:a16="http://schemas.microsoft.com/office/drawing/2014/main" id="{50E48355-FFC1-4226-BA4A-E775C81729A0}"/>
              </a:ext>
            </a:extLst>
          </p:cNvPr>
          <p:cNvSpPr>
            <a:spLocks noGrp="1"/>
          </p:cNvSpPr>
          <p:nvPr>
            <p:ph type="sldNum" sz="quarter" idx="12"/>
          </p:nvPr>
        </p:nvSpPr>
        <p:spPr/>
        <p:txBody>
          <a:bodyPr/>
          <a:lstStyle/>
          <a:p>
            <a:fld id="{DC8BB421-126E-41CB-B73A-69D52E98CAE3}" type="slidenum">
              <a:rPr lang="zh-CN" altLang="en-US" smtClean="0"/>
              <a:t>71</a:t>
            </a:fld>
            <a:endParaRPr lang="zh-CN" altLang="en-US" dirty="0"/>
          </a:p>
        </p:txBody>
      </p:sp>
      <p:pic>
        <p:nvPicPr>
          <p:cNvPr id="6" name="图片 5">
            <a:extLst>
              <a:ext uri="{FF2B5EF4-FFF2-40B4-BE49-F238E27FC236}">
                <a16:creationId xmlns:a16="http://schemas.microsoft.com/office/drawing/2014/main" id="{0C27A648-2ACA-4C6E-B944-D905DE6B3E61}"/>
              </a:ext>
            </a:extLst>
          </p:cNvPr>
          <p:cNvPicPr>
            <a:picLocks noChangeAspect="1"/>
          </p:cNvPicPr>
          <p:nvPr/>
        </p:nvPicPr>
        <p:blipFill>
          <a:blip r:embed="rId3"/>
          <a:stretch>
            <a:fillRect/>
          </a:stretch>
        </p:blipFill>
        <p:spPr>
          <a:xfrm>
            <a:off x="7074568" y="4471897"/>
            <a:ext cx="4507832" cy="2020978"/>
          </a:xfrm>
          <a:prstGeom prst="rect">
            <a:avLst/>
          </a:prstGeom>
        </p:spPr>
      </p:pic>
      <p:pic>
        <p:nvPicPr>
          <p:cNvPr id="7" name="内容占位符 5">
            <a:extLst>
              <a:ext uri="{FF2B5EF4-FFF2-40B4-BE49-F238E27FC236}">
                <a16:creationId xmlns:a16="http://schemas.microsoft.com/office/drawing/2014/main" id="{993010E1-3A88-B644-AA51-71E1D739E0FF}"/>
              </a:ext>
            </a:extLst>
          </p:cNvPr>
          <p:cNvPicPr>
            <a:picLocks noChangeAspect="1"/>
          </p:cNvPicPr>
          <p:nvPr/>
        </p:nvPicPr>
        <p:blipFill>
          <a:blip r:embed="rId4"/>
          <a:stretch>
            <a:fillRect/>
          </a:stretch>
        </p:blipFill>
        <p:spPr>
          <a:xfrm>
            <a:off x="1539121" y="4351724"/>
            <a:ext cx="5192909" cy="2222501"/>
          </a:xfrm>
          <a:prstGeom prst="rect">
            <a:avLst/>
          </a:prstGeom>
        </p:spPr>
      </p:pic>
    </p:spTree>
    <p:extLst>
      <p:ext uri="{BB962C8B-B14F-4D97-AF65-F5344CB8AC3E}">
        <p14:creationId xmlns:p14="http://schemas.microsoft.com/office/powerpoint/2010/main" val="3922581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0AAD2-4E2C-4090-BFFB-87D7D3CD1FAE}"/>
              </a:ext>
            </a:extLst>
          </p:cNvPr>
          <p:cNvSpPr>
            <a:spLocks noGrp="1"/>
          </p:cNvSpPr>
          <p:nvPr>
            <p:ph type="title"/>
          </p:nvPr>
        </p:nvSpPr>
        <p:spPr/>
        <p:txBody>
          <a:bodyPr/>
          <a:lstStyle/>
          <a:p>
            <a:r>
              <a:rPr lang="en-US" altLang="zh-CN" dirty="0"/>
              <a:t>Extensions of BERT:</a:t>
            </a:r>
            <a:r>
              <a:rPr lang="zh-CN" altLang="en-US" dirty="0"/>
              <a:t> </a:t>
            </a:r>
            <a:r>
              <a:rPr lang="en-US" altLang="zh-CN" dirty="0"/>
              <a:t>RoBERTa </a:t>
            </a:r>
            <a:endParaRPr lang="zh-CN" altLang="en-US" dirty="0"/>
          </a:p>
        </p:txBody>
      </p:sp>
      <p:sp>
        <p:nvSpPr>
          <p:cNvPr id="3" name="内容占位符 2">
            <a:extLst>
              <a:ext uri="{FF2B5EF4-FFF2-40B4-BE49-F238E27FC236}">
                <a16:creationId xmlns:a16="http://schemas.microsoft.com/office/drawing/2014/main" id="{0E40FE2D-1862-421D-9AB9-79F6A2C5A3A8}"/>
              </a:ext>
            </a:extLst>
          </p:cNvPr>
          <p:cNvSpPr>
            <a:spLocks noGrp="1"/>
          </p:cNvSpPr>
          <p:nvPr>
            <p:ph idx="1"/>
          </p:nvPr>
        </p:nvSpPr>
        <p:spPr>
          <a:xfrm>
            <a:off x="517525" y="1108434"/>
            <a:ext cx="11064875" cy="1591224"/>
          </a:xfrm>
        </p:spPr>
        <p:txBody>
          <a:bodyPr/>
          <a:lstStyle/>
          <a:p>
            <a:r>
              <a:rPr lang="en-US" altLang="zh-CN" dirty="0"/>
              <a:t>A takeaway from the RoBERTa paper: </a:t>
            </a:r>
            <a:r>
              <a:rPr lang="en-US" altLang="zh-CN" dirty="0">
                <a:solidFill>
                  <a:schemeClr val="accent1"/>
                </a:solidFill>
              </a:rPr>
              <a:t>more compute, more data can improve pretraining even when not changing the underlying Transformer encoder.</a:t>
            </a:r>
            <a:endParaRPr lang="zh-CN" altLang="en-US" dirty="0">
              <a:solidFill>
                <a:schemeClr val="accent1"/>
              </a:solidFill>
            </a:endParaRPr>
          </a:p>
        </p:txBody>
      </p:sp>
      <p:sp>
        <p:nvSpPr>
          <p:cNvPr id="4" name="灯片编号占位符 3">
            <a:extLst>
              <a:ext uri="{FF2B5EF4-FFF2-40B4-BE49-F238E27FC236}">
                <a16:creationId xmlns:a16="http://schemas.microsoft.com/office/drawing/2014/main" id="{8D5BF4B5-DE0C-464E-A4B6-76D96D584E66}"/>
              </a:ext>
            </a:extLst>
          </p:cNvPr>
          <p:cNvSpPr>
            <a:spLocks noGrp="1"/>
          </p:cNvSpPr>
          <p:nvPr>
            <p:ph type="sldNum" sz="quarter" idx="12"/>
          </p:nvPr>
        </p:nvSpPr>
        <p:spPr/>
        <p:txBody>
          <a:bodyPr/>
          <a:lstStyle/>
          <a:p>
            <a:fld id="{DC8BB421-126E-41CB-B73A-69D52E98CAE3}" type="slidenum">
              <a:rPr lang="zh-CN" altLang="en-US" smtClean="0"/>
              <a:t>72</a:t>
            </a:fld>
            <a:endParaRPr lang="zh-CN" altLang="en-US" dirty="0"/>
          </a:p>
        </p:txBody>
      </p:sp>
      <p:pic>
        <p:nvPicPr>
          <p:cNvPr id="6" name="图片 5">
            <a:extLst>
              <a:ext uri="{FF2B5EF4-FFF2-40B4-BE49-F238E27FC236}">
                <a16:creationId xmlns:a16="http://schemas.microsoft.com/office/drawing/2014/main" id="{2D29A39C-E322-40BE-B0BC-B0B8E4E6B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558" y="2699658"/>
            <a:ext cx="10031225" cy="3524742"/>
          </a:xfrm>
          <a:prstGeom prst="rect">
            <a:avLst/>
          </a:prstGeom>
        </p:spPr>
      </p:pic>
    </p:spTree>
    <p:extLst>
      <p:ext uri="{BB962C8B-B14F-4D97-AF65-F5344CB8AC3E}">
        <p14:creationId xmlns:p14="http://schemas.microsoft.com/office/powerpoint/2010/main" val="29046875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381BB-EB24-4939-8017-56DC45CD28A8}"/>
              </a:ext>
            </a:extLst>
          </p:cNvPr>
          <p:cNvSpPr>
            <a:spLocks noGrp="1"/>
          </p:cNvSpPr>
          <p:nvPr>
            <p:ph type="title"/>
          </p:nvPr>
        </p:nvSpPr>
        <p:spPr/>
        <p:txBody>
          <a:bodyPr/>
          <a:lstStyle/>
          <a:p>
            <a:r>
              <a:rPr lang="en-US" altLang="zh-CN" dirty="0"/>
              <a:t>Extensions of BERT:</a:t>
            </a:r>
            <a:r>
              <a:rPr lang="zh-CN" altLang="en-US" dirty="0"/>
              <a:t> </a:t>
            </a:r>
            <a:r>
              <a:rPr lang="en-US" altLang="zh-CN" dirty="0"/>
              <a:t>RoBERTa </a:t>
            </a:r>
            <a:endParaRPr lang="zh-CN" altLang="en-US" dirty="0"/>
          </a:p>
        </p:txBody>
      </p:sp>
      <p:pic>
        <p:nvPicPr>
          <p:cNvPr id="6" name="Content Placeholder 5">
            <a:extLst>
              <a:ext uri="{FF2B5EF4-FFF2-40B4-BE49-F238E27FC236}">
                <a16:creationId xmlns:a16="http://schemas.microsoft.com/office/drawing/2014/main" id="{F8E2F87E-2C1A-FC47-8E9A-E756A726D3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525" y="1839299"/>
            <a:ext cx="11064875" cy="4046177"/>
          </a:xfrm>
        </p:spPr>
      </p:pic>
      <p:sp>
        <p:nvSpPr>
          <p:cNvPr id="4" name="灯片编号占位符 3">
            <a:extLst>
              <a:ext uri="{FF2B5EF4-FFF2-40B4-BE49-F238E27FC236}">
                <a16:creationId xmlns:a16="http://schemas.microsoft.com/office/drawing/2014/main" id="{B7021ADF-96FA-4209-A75B-6670BF5B9431}"/>
              </a:ext>
            </a:extLst>
          </p:cNvPr>
          <p:cNvSpPr>
            <a:spLocks noGrp="1"/>
          </p:cNvSpPr>
          <p:nvPr>
            <p:ph type="sldNum" sz="quarter" idx="12"/>
          </p:nvPr>
        </p:nvSpPr>
        <p:spPr/>
        <p:txBody>
          <a:bodyPr/>
          <a:lstStyle/>
          <a:p>
            <a:fld id="{DC8BB421-126E-41CB-B73A-69D52E98CAE3}" type="slidenum">
              <a:rPr lang="zh-CN" altLang="en-US" smtClean="0"/>
              <a:t>73</a:t>
            </a:fld>
            <a:endParaRPr lang="zh-CN" altLang="en-US" dirty="0"/>
          </a:p>
        </p:txBody>
      </p:sp>
    </p:spTree>
    <p:extLst>
      <p:ext uri="{BB962C8B-B14F-4D97-AF65-F5344CB8AC3E}">
        <p14:creationId xmlns:p14="http://schemas.microsoft.com/office/powerpoint/2010/main" val="176692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42B5-9145-FD45-9EC3-B1E8628B4C78}"/>
              </a:ext>
            </a:extLst>
          </p:cNvPr>
          <p:cNvSpPr>
            <a:spLocks noGrp="1"/>
          </p:cNvSpPr>
          <p:nvPr>
            <p:ph type="title"/>
          </p:nvPr>
        </p:nvSpPr>
        <p:spPr/>
        <p:txBody>
          <a:bodyPr/>
          <a:lstStyle/>
          <a:p>
            <a:r>
              <a:rPr lang="en-US" dirty="0"/>
              <a:t>Pretraining for three types of architectures</a:t>
            </a:r>
            <a:endParaRPr lang="en-CN" dirty="0"/>
          </a:p>
        </p:txBody>
      </p:sp>
      <p:sp>
        <p:nvSpPr>
          <p:cNvPr id="3" name="Content Placeholder 2">
            <a:extLst>
              <a:ext uri="{FF2B5EF4-FFF2-40B4-BE49-F238E27FC236}">
                <a16:creationId xmlns:a16="http://schemas.microsoft.com/office/drawing/2014/main" id="{B83AA1EF-6F77-964A-A5A5-5ABD33CDFE67}"/>
              </a:ext>
            </a:extLst>
          </p:cNvPr>
          <p:cNvSpPr>
            <a:spLocks noGrp="1"/>
          </p:cNvSpPr>
          <p:nvPr>
            <p:ph idx="1"/>
          </p:nvPr>
        </p:nvSpPr>
        <p:spPr>
          <a:xfrm>
            <a:off x="517525" y="1108434"/>
            <a:ext cx="11064875" cy="483830"/>
          </a:xfrm>
        </p:spPr>
        <p:txBody>
          <a:bodyPr lIns="90000">
            <a:noAutofit/>
          </a:bodyPr>
          <a:lstStyle/>
          <a:p>
            <a:r>
              <a:rPr lang="en-US" sz="2000" dirty="0"/>
              <a:t>The neural architecture influences the type of pretraining, and natural use cases.</a:t>
            </a:r>
            <a:endParaRPr lang="en-CN" sz="2000" dirty="0"/>
          </a:p>
        </p:txBody>
      </p:sp>
      <p:sp>
        <p:nvSpPr>
          <p:cNvPr id="4" name="Slide Number Placeholder 3">
            <a:extLst>
              <a:ext uri="{FF2B5EF4-FFF2-40B4-BE49-F238E27FC236}">
                <a16:creationId xmlns:a16="http://schemas.microsoft.com/office/drawing/2014/main" id="{4323350F-7E49-C242-9404-F3822E271F54}"/>
              </a:ext>
            </a:extLst>
          </p:cNvPr>
          <p:cNvSpPr>
            <a:spLocks noGrp="1"/>
          </p:cNvSpPr>
          <p:nvPr>
            <p:ph type="sldNum" sz="quarter" idx="12"/>
          </p:nvPr>
        </p:nvSpPr>
        <p:spPr/>
        <p:txBody>
          <a:bodyPr/>
          <a:lstStyle/>
          <a:p>
            <a:fld id="{DC8BB421-126E-41CB-B73A-69D52E98CAE3}" type="slidenum">
              <a:rPr lang="zh-CN" altLang="en-US" smtClean="0"/>
              <a:t>74</a:t>
            </a:fld>
            <a:endParaRPr lang="zh-CN" altLang="en-US" dirty="0"/>
          </a:p>
        </p:txBody>
      </p:sp>
      <p:sp>
        <p:nvSpPr>
          <p:cNvPr id="5" name="Rounded Rectangle 4">
            <a:extLst>
              <a:ext uri="{FF2B5EF4-FFF2-40B4-BE49-F238E27FC236}">
                <a16:creationId xmlns:a16="http://schemas.microsoft.com/office/drawing/2014/main" id="{AAA55B18-4FBE-0C49-8F26-E2D908D96BE2}"/>
              </a:ext>
            </a:extLst>
          </p:cNvPr>
          <p:cNvSpPr/>
          <p:nvPr/>
        </p:nvSpPr>
        <p:spPr>
          <a:xfrm>
            <a:off x="1040238"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D36CFDE9-38C7-E843-A183-1C7B8677837E}"/>
              </a:ext>
            </a:extLst>
          </p:cNvPr>
          <p:cNvSpPr/>
          <p:nvPr/>
        </p:nvSpPr>
        <p:spPr>
          <a:xfrm>
            <a:off x="1443010"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C7221C08-A289-D54B-9454-9993ED88F018}"/>
              </a:ext>
            </a:extLst>
          </p:cNvPr>
          <p:cNvSpPr/>
          <p:nvPr/>
        </p:nvSpPr>
        <p:spPr>
          <a:xfrm>
            <a:off x="1845782"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7583EFB1-92C1-D54F-84F1-B66B2BC30B02}"/>
              </a:ext>
            </a:extLst>
          </p:cNvPr>
          <p:cNvSpPr/>
          <p:nvPr/>
        </p:nvSpPr>
        <p:spPr>
          <a:xfrm>
            <a:off x="2248554"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E8EB28AA-0678-924A-8D26-999D26E70757}"/>
              </a:ext>
            </a:extLst>
          </p:cNvPr>
          <p:cNvSpPr/>
          <p:nvPr/>
        </p:nvSpPr>
        <p:spPr>
          <a:xfrm>
            <a:off x="2651326"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A2771676-0BB9-B74F-BF17-7A0F688F3573}"/>
              </a:ext>
            </a:extLst>
          </p:cNvPr>
          <p:cNvSpPr/>
          <p:nvPr/>
        </p:nvSpPr>
        <p:spPr>
          <a:xfrm>
            <a:off x="1040238"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9CE37660-7FDC-314A-94AB-3F5DC43C769E}"/>
              </a:ext>
            </a:extLst>
          </p:cNvPr>
          <p:cNvSpPr/>
          <p:nvPr/>
        </p:nvSpPr>
        <p:spPr>
          <a:xfrm>
            <a:off x="1443010"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C7A198FF-7068-D741-9575-5C8240D2BA9E}"/>
              </a:ext>
            </a:extLst>
          </p:cNvPr>
          <p:cNvSpPr/>
          <p:nvPr/>
        </p:nvSpPr>
        <p:spPr>
          <a:xfrm>
            <a:off x="1845782"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87345467-A076-454A-8021-3A5154E603A2}"/>
              </a:ext>
            </a:extLst>
          </p:cNvPr>
          <p:cNvSpPr/>
          <p:nvPr/>
        </p:nvSpPr>
        <p:spPr>
          <a:xfrm>
            <a:off x="2248554"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ounded Rectangle 13">
            <a:extLst>
              <a:ext uri="{FF2B5EF4-FFF2-40B4-BE49-F238E27FC236}">
                <a16:creationId xmlns:a16="http://schemas.microsoft.com/office/drawing/2014/main" id="{E1C5632F-F40A-8F43-8093-F75AF09BA33D}"/>
              </a:ext>
            </a:extLst>
          </p:cNvPr>
          <p:cNvSpPr/>
          <p:nvPr/>
        </p:nvSpPr>
        <p:spPr>
          <a:xfrm>
            <a:off x="2651326"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 name="Straight Arrow Connector 15">
            <a:extLst>
              <a:ext uri="{FF2B5EF4-FFF2-40B4-BE49-F238E27FC236}">
                <a16:creationId xmlns:a16="http://schemas.microsoft.com/office/drawing/2014/main" id="{EE82E13B-868E-2449-97CF-5D1665C670DB}"/>
              </a:ext>
            </a:extLst>
          </p:cNvPr>
          <p:cNvCxnSpPr>
            <a:stCxn id="10" idx="0"/>
            <a:endCxn id="5" idx="2"/>
          </p:cNvCxnSpPr>
          <p:nvPr/>
        </p:nvCxnSpPr>
        <p:spPr>
          <a:xfrm flipV="1">
            <a:off x="1165424"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9454F-48C6-134B-B1A9-F7BEF71BD9C1}"/>
              </a:ext>
            </a:extLst>
          </p:cNvPr>
          <p:cNvCxnSpPr>
            <a:cxnSpLocks/>
            <a:stCxn id="10" idx="0"/>
            <a:endCxn id="6" idx="2"/>
          </p:cNvCxnSpPr>
          <p:nvPr/>
        </p:nvCxnSpPr>
        <p:spPr>
          <a:xfrm flipV="1">
            <a:off x="1165424"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E8269D-B816-5C4F-BCEE-7D5902BF2429}"/>
              </a:ext>
            </a:extLst>
          </p:cNvPr>
          <p:cNvCxnSpPr>
            <a:cxnSpLocks/>
            <a:stCxn id="10" idx="0"/>
            <a:endCxn id="7" idx="2"/>
          </p:cNvCxnSpPr>
          <p:nvPr/>
        </p:nvCxnSpPr>
        <p:spPr>
          <a:xfrm flipV="1">
            <a:off x="1165424"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4DF475-21D7-904F-8F28-19D979286C93}"/>
              </a:ext>
            </a:extLst>
          </p:cNvPr>
          <p:cNvCxnSpPr>
            <a:cxnSpLocks/>
            <a:stCxn id="10" idx="0"/>
            <a:endCxn id="8" idx="2"/>
          </p:cNvCxnSpPr>
          <p:nvPr/>
        </p:nvCxnSpPr>
        <p:spPr>
          <a:xfrm flipV="1">
            <a:off x="1165424"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429B83-FB62-C546-A9D0-A36F4DC8CBBC}"/>
              </a:ext>
            </a:extLst>
          </p:cNvPr>
          <p:cNvCxnSpPr>
            <a:cxnSpLocks/>
            <a:stCxn id="10" idx="0"/>
            <a:endCxn id="9" idx="2"/>
          </p:cNvCxnSpPr>
          <p:nvPr/>
        </p:nvCxnSpPr>
        <p:spPr>
          <a:xfrm flipV="1">
            <a:off x="1165424" y="2241277"/>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FE374-A81E-7247-9720-BF47C8B8FD10}"/>
              </a:ext>
            </a:extLst>
          </p:cNvPr>
          <p:cNvCxnSpPr>
            <a:cxnSpLocks/>
            <a:stCxn id="11" idx="0"/>
            <a:endCxn id="6" idx="2"/>
          </p:cNvCxnSpPr>
          <p:nvPr/>
        </p:nvCxnSpPr>
        <p:spPr>
          <a:xfrm flipV="1">
            <a:off x="1568196"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EDA0CB-BAB0-1247-BA2E-BBD15EE93EA9}"/>
              </a:ext>
            </a:extLst>
          </p:cNvPr>
          <p:cNvCxnSpPr>
            <a:cxnSpLocks/>
            <a:stCxn id="11" idx="0"/>
            <a:endCxn id="7" idx="2"/>
          </p:cNvCxnSpPr>
          <p:nvPr/>
        </p:nvCxnSpPr>
        <p:spPr>
          <a:xfrm flipV="1">
            <a:off x="1568196"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618C33-E3F6-3345-BA33-27F2149A1120}"/>
              </a:ext>
            </a:extLst>
          </p:cNvPr>
          <p:cNvCxnSpPr>
            <a:cxnSpLocks/>
            <a:stCxn id="11" idx="0"/>
            <a:endCxn id="8" idx="2"/>
          </p:cNvCxnSpPr>
          <p:nvPr/>
        </p:nvCxnSpPr>
        <p:spPr>
          <a:xfrm flipV="1">
            <a:off x="1568196"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294F87A-B14F-864B-BB8D-E59CEBD678BF}"/>
              </a:ext>
            </a:extLst>
          </p:cNvPr>
          <p:cNvCxnSpPr>
            <a:cxnSpLocks/>
            <a:stCxn id="11" idx="0"/>
            <a:endCxn id="9" idx="2"/>
          </p:cNvCxnSpPr>
          <p:nvPr/>
        </p:nvCxnSpPr>
        <p:spPr>
          <a:xfrm flipV="1">
            <a:off x="1568196"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36A498C-55C6-5442-A0E1-5BB6D32C7A44}"/>
              </a:ext>
            </a:extLst>
          </p:cNvPr>
          <p:cNvCxnSpPr>
            <a:cxnSpLocks/>
            <a:stCxn id="12" idx="0"/>
            <a:endCxn id="7" idx="2"/>
          </p:cNvCxnSpPr>
          <p:nvPr/>
        </p:nvCxnSpPr>
        <p:spPr>
          <a:xfrm flipV="1">
            <a:off x="1970968"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1A238-DC71-9345-99D9-17A994896DA6}"/>
              </a:ext>
            </a:extLst>
          </p:cNvPr>
          <p:cNvCxnSpPr>
            <a:cxnSpLocks/>
            <a:stCxn id="12" idx="0"/>
            <a:endCxn id="8" idx="2"/>
          </p:cNvCxnSpPr>
          <p:nvPr/>
        </p:nvCxnSpPr>
        <p:spPr>
          <a:xfrm flipV="1">
            <a:off x="1970968"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E33215-8CAB-9143-AB23-182137EA3116}"/>
              </a:ext>
            </a:extLst>
          </p:cNvPr>
          <p:cNvCxnSpPr>
            <a:cxnSpLocks/>
            <a:stCxn id="12" idx="0"/>
            <a:endCxn id="9" idx="2"/>
          </p:cNvCxnSpPr>
          <p:nvPr/>
        </p:nvCxnSpPr>
        <p:spPr>
          <a:xfrm flipV="1">
            <a:off x="1970968"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F88D344-C77B-AE4D-90DC-FF63AAC38444}"/>
              </a:ext>
            </a:extLst>
          </p:cNvPr>
          <p:cNvCxnSpPr>
            <a:cxnSpLocks/>
            <a:stCxn id="13" idx="0"/>
            <a:endCxn id="8" idx="2"/>
          </p:cNvCxnSpPr>
          <p:nvPr/>
        </p:nvCxnSpPr>
        <p:spPr>
          <a:xfrm flipV="1">
            <a:off x="2373740"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AF5450-EED6-F643-98E2-7130C57908CA}"/>
              </a:ext>
            </a:extLst>
          </p:cNvPr>
          <p:cNvCxnSpPr>
            <a:cxnSpLocks/>
            <a:stCxn id="13" idx="0"/>
            <a:endCxn id="9" idx="2"/>
          </p:cNvCxnSpPr>
          <p:nvPr/>
        </p:nvCxnSpPr>
        <p:spPr>
          <a:xfrm flipV="1">
            <a:off x="2373740"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A3715C-50D0-9546-B5F4-81B7B4AE2603}"/>
              </a:ext>
            </a:extLst>
          </p:cNvPr>
          <p:cNvCxnSpPr>
            <a:cxnSpLocks/>
            <a:stCxn id="14" idx="0"/>
            <a:endCxn id="9" idx="2"/>
          </p:cNvCxnSpPr>
          <p:nvPr/>
        </p:nvCxnSpPr>
        <p:spPr>
          <a:xfrm flipV="1">
            <a:off x="2776512"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3F9A9275-A18E-D849-9092-878C482F80C3}"/>
              </a:ext>
            </a:extLst>
          </p:cNvPr>
          <p:cNvSpPr/>
          <p:nvPr/>
        </p:nvSpPr>
        <p:spPr>
          <a:xfrm>
            <a:off x="1040238"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ounded Rectangle 59">
            <a:extLst>
              <a:ext uri="{FF2B5EF4-FFF2-40B4-BE49-F238E27FC236}">
                <a16:creationId xmlns:a16="http://schemas.microsoft.com/office/drawing/2014/main" id="{15D18EF4-B034-0840-AE5D-D10EDCD2376D}"/>
              </a:ext>
            </a:extLst>
          </p:cNvPr>
          <p:cNvSpPr/>
          <p:nvPr/>
        </p:nvSpPr>
        <p:spPr>
          <a:xfrm>
            <a:off x="1443010"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ounded Rectangle 60">
            <a:extLst>
              <a:ext uri="{FF2B5EF4-FFF2-40B4-BE49-F238E27FC236}">
                <a16:creationId xmlns:a16="http://schemas.microsoft.com/office/drawing/2014/main" id="{AE34AA8F-282B-3F4D-AC33-06A85B6A80B3}"/>
              </a:ext>
            </a:extLst>
          </p:cNvPr>
          <p:cNvSpPr/>
          <p:nvPr/>
        </p:nvSpPr>
        <p:spPr>
          <a:xfrm>
            <a:off x="1845782"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ounded Rectangle 61">
            <a:extLst>
              <a:ext uri="{FF2B5EF4-FFF2-40B4-BE49-F238E27FC236}">
                <a16:creationId xmlns:a16="http://schemas.microsoft.com/office/drawing/2014/main" id="{0DA5EC2D-66C7-E546-A1D3-A73DCB2559FF}"/>
              </a:ext>
            </a:extLst>
          </p:cNvPr>
          <p:cNvSpPr/>
          <p:nvPr/>
        </p:nvSpPr>
        <p:spPr>
          <a:xfrm>
            <a:off x="2248554"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ounded Rectangle 62">
            <a:extLst>
              <a:ext uri="{FF2B5EF4-FFF2-40B4-BE49-F238E27FC236}">
                <a16:creationId xmlns:a16="http://schemas.microsoft.com/office/drawing/2014/main" id="{73C7F4F7-D24A-BE43-ABA3-63E6A65F7C95}"/>
              </a:ext>
            </a:extLst>
          </p:cNvPr>
          <p:cNvSpPr/>
          <p:nvPr/>
        </p:nvSpPr>
        <p:spPr>
          <a:xfrm>
            <a:off x="2651326"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ounded Rectangle 63">
            <a:extLst>
              <a:ext uri="{FF2B5EF4-FFF2-40B4-BE49-F238E27FC236}">
                <a16:creationId xmlns:a16="http://schemas.microsoft.com/office/drawing/2014/main" id="{0BCD7207-EE12-3B4B-AAA3-1DC00E781352}"/>
              </a:ext>
            </a:extLst>
          </p:cNvPr>
          <p:cNvSpPr/>
          <p:nvPr/>
        </p:nvSpPr>
        <p:spPr>
          <a:xfrm>
            <a:off x="1040238"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ounded Rectangle 64">
            <a:extLst>
              <a:ext uri="{FF2B5EF4-FFF2-40B4-BE49-F238E27FC236}">
                <a16:creationId xmlns:a16="http://schemas.microsoft.com/office/drawing/2014/main" id="{A45BAF22-05FD-5F44-9D38-E76CA12DEA3F}"/>
              </a:ext>
            </a:extLst>
          </p:cNvPr>
          <p:cNvSpPr/>
          <p:nvPr/>
        </p:nvSpPr>
        <p:spPr>
          <a:xfrm>
            <a:off x="1443010"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ounded Rectangle 65">
            <a:extLst>
              <a:ext uri="{FF2B5EF4-FFF2-40B4-BE49-F238E27FC236}">
                <a16:creationId xmlns:a16="http://schemas.microsoft.com/office/drawing/2014/main" id="{EDCFE247-4385-E14A-8753-E6D51A08CC4A}"/>
              </a:ext>
            </a:extLst>
          </p:cNvPr>
          <p:cNvSpPr/>
          <p:nvPr/>
        </p:nvSpPr>
        <p:spPr>
          <a:xfrm>
            <a:off x="1845782"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ounded Rectangle 66">
            <a:extLst>
              <a:ext uri="{FF2B5EF4-FFF2-40B4-BE49-F238E27FC236}">
                <a16:creationId xmlns:a16="http://schemas.microsoft.com/office/drawing/2014/main" id="{00AA7D41-6F4B-DE44-89A6-98094173B472}"/>
              </a:ext>
            </a:extLst>
          </p:cNvPr>
          <p:cNvSpPr/>
          <p:nvPr/>
        </p:nvSpPr>
        <p:spPr>
          <a:xfrm>
            <a:off x="2248554"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ounded Rectangle 67">
            <a:extLst>
              <a:ext uri="{FF2B5EF4-FFF2-40B4-BE49-F238E27FC236}">
                <a16:creationId xmlns:a16="http://schemas.microsoft.com/office/drawing/2014/main" id="{514AB5B8-BBD4-B949-A6A2-027D709EB37A}"/>
              </a:ext>
            </a:extLst>
          </p:cNvPr>
          <p:cNvSpPr/>
          <p:nvPr/>
        </p:nvSpPr>
        <p:spPr>
          <a:xfrm>
            <a:off x="2651326"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9" name="Straight Arrow Connector 68">
            <a:extLst>
              <a:ext uri="{FF2B5EF4-FFF2-40B4-BE49-F238E27FC236}">
                <a16:creationId xmlns:a16="http://schemas.microsoft.com/office/drawing/2014/main" id="{15C5745E-649A-B547-8E39-29FD6512A535}"/>
              </a:ext>
            </a:extLst>
          </p:cNvPr>
          <p:cNvCxnSpPr>
            <a:stCxn id="64" idx="0"/>
            <a:endCxn id="59" idx="2"/>
          </p:cNvCxnSpPr>
          <p:nvPr/>
        </p:nvCxnSpPr>
        <p:spPr>
          <a:xfrm flipV="1">
            <a:off x="1165424"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F8AE6A-F6EE-BD47-9EEB-89A333A29D56}"/>
              </a:ext>
            </a:extLst>
          </p:cNvPr>
          <p:cNvCxnSpPr>
            <a:cxnSpLocks/>
            <a:stCxn id="64" idx="0"/>
            <a:endCxn id="60" idx="2"/>
          </p:cNvCxnSpPr>
          <p:nvPr/>
        </p:nvCxnSpPr>
        <p:spPr>
          <a:xfrm flipV="1">
            <a:off x="1165424"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AA95524-A388-4345-9C34-9E39EF14EAC4}"/>
              </a:ext>
            </a:extLst>
          </p:cNvPr>
          <p:cNvCxnSpPr>
            <a:cxnSpLocks/>
            <a:stCxn id="64" idx="0"/>
            <a:endCxn id="61" idx="2"/>
          </p:cNvCxnSpPr>
          <p:nvPr/>
        </p:nvCxnSpPr>
        <p:spPr>
          <a:xfrm flipV="1">
            <a:off x="1165424"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8A41B16-E03E-0C48-98C9-5AE189EBCF89}"/>
              </a:ext>
            </a:extLst>
          </p:cNvPr>
          <p:cNvCxnSpPr>
            <a:cxnSpLocks/>
            <a:stCxn id="64" idx="0"/>
            <a:endCxn id="62" idx="2"/>
          </p:cNvCxnSpPr>
          <p:nvPr/>
        </p:nvCxnSpPr>
        <p:spPr>
          <a:xfrm flipV="1">
            <a:off x="1165424"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7829DB9-19DD-6B43-A72B-CACDE1925B28}"/>
              </a:ext>
            </a:extLst>
          </p:cNvPr>
          <p:cNvCxnSpPr>
            <a:cxnSpLocks/>
            <a:stCxn id="64" idx="0"/>
            <a:endCxn id="63" idx="2"/>
          </p:cNvCxnSpPr>
          <p:nvPr/>
        </p:nvCxnSpPr>
        <p:spPr>
          <a:xfrm flipV="1">
            <a:off x="1165424" y="3788029"/>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0D12E7-2C6A-E743-B312-421B0E2F4B85}"/>
              </a:ext>
            </a:extLst>
          </p:cNvPr>
          <p:cNvCxnSpPr>
            <a:cxnSpLocks/>
            <a:stCxn id="65" idx="0"/>
            <a:endCxn id="60" idx="2"/>
          </p:cNvCxnSpPr>
          <p:nvPr/>
        </p:nvCxnSpPr>
        <p:spPr>
          <a:xfrm flipV="1">
            <a:off x="1568196"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E9A71C6-8217-7A44-85C0-EC51A35B6395}"/>
              </a:ext>
            </a:extLst>
          </p:cNvPr>
          <p:cNvCxnSpPr>
            <a:cxnSpLocks/>
            <a:stCxn id="65" idx="0"/>
            <a:endCxn id="61" idx="2"/>
          </p:cNvCxnSpPr>
          <p:nvPr/>
        </p:nvCxnSpPr>
        <p:spPr>
          <a:xfrm flipV="1">
            <a:off x="1568196"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989D729-4AFB-7049-8A58-E432013BD292}"/>
              </a:ext>
            </a:extLst>
          </p:cNvPr>
          <p:cNvCxnSpPr>
            <a:cxnSpLocks/>
            <a:stCxn id="65" idx="0"/>
            <a:endCxn id="62" idx="2"/>
          </p:cNvCxnSpPr>
          <p:nvPr/>
        </p:nvCxnSpPr>
        <p:spPr>
          <a:xfrm flipV="1">
            <a:off x="1568196"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E5C31A4-ACCB-0E41-B558-B359FAC8B0C5}"/>
              </a:ext>
            </a:extLst>
          </p:cNvPr>
          <p:cNvCxnSpPr>
            <a:cxnSpLocks/>
            <a:stCxn id="65" idx="0"/>
            <a:endCxn id="63" idx="2"/>
          </p:cNvCxnSpPr>
          <p:nvPr/>
        </p:nvCxnSpPr>
        <p:spPr>
          <a:xfrm flipV="1">
            <a:off x="1568196"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44AD3FB-5E86-8440-B0A3-E4469ECFAEF1}"/>
              </a:ext>
            </a:extLst>
          </p:cNvPr>
          <p:cNvCxnSpPr>
            <a:cxnSpLocks/>
            <a:stCxn id="66" idx="0"/>
            <a:endCxn id="61" idx="2"/>
          </p:cNvCxnSpPr>
          <p:nvPr/>
        </p:nvCxnSpPr>
        <p:spPr>
          <a:xfrm flipV="1">
            <a:off x="1970968"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12876BD-82BD-834C-A0B3-8E6D7262FDAB}"/>
              </a:ext>
            </a:extLst>
          </p:cNvPr>
          <p:cNvCxnSpPr>
            <a:cxnSpLocks/>
            <a:stCxn id="66" idx="0"/>
            <a:endCxn id="62" idx="2"/>
          </p:cNvCxnSpPr>
          <p:nvPr/>
        </p:nvCxnSpPr>
        <p:spPr>
          <a:xfrm flipV="1">
            <a:off x="1970968"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DB3E9A9-13FE-1747-B1C6-5018F62D7FDC}"/>
              </a:ext>
            </a:extLst>
          </p:cNvPr>
          <p:cNvCxnSpPr>
            <a:cxnSpLocks/>
            <a:stCxn id="66" idx="0"/>
            <a:endCxn id="63" idx="2"/>
          </p:cNvCxnSpPr>
          <p:nvPr/>
        </p:nvCxnSpPr>
        <p:spPr>
          <a:xfrm flipV="1">
            <a:off x="1970968"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EB5E72-7B2F-5D44-8B5A-2377B5E9FFBB}"/>
              </a:ext>
            </a:extLst>
          </p:cNvPr>
          <p:cNvCxnSpPr>
            <a:cxnSpLocks/>
            <a:stCxn id="67" idx="0"/>
            <a:endCxn id="62" idx="2"/>
          </p:cNvCxnSpPr>
          <p:nvPr/>
        </p:nvCxnSpPr>
        <p:spPr>
          <a:xfrm flipV="1">
            <a:off x="2373740"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A259DBB-A16A-A443-BAFD-C4C198E2F8E3}"/>
              </a:ext>
            </a:extLst>
          </p:cNvPr>
          <p:cNvCxnSpPr>
            <a:cxnSpLocks/>
            <a:stCxn id="67" idx="0"/>
            <a:endCxn id="63" idx="2"/>
          </p:cNvCxnSpPr>
          <p:nvPr/>
        </p:nvCxnSpPr>
        <p:spPr>
          <a:xfrm flipV="1">
            <a:off x="2373740"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8DD40D3-B228-7247-A717-45D6340B7724}"/>
              </a:ext>
            </a:extLst>
          </p:cNvPr>
          <p:cNvCxnSpPr>
            <a:cxnSpLocks/>
            <a:stCxn id="68" idx="0"/>
            <a:endCxn id="63" idx="2"/>
          </p:cNvCxnSpPr>
          <p:nvPr/>
        </p:nvCxnSpPr>
        <p:spPr>
          <a:xfrm flipV="1">
            <a:off x="2776512"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A0377F6-4B7E-3743-8C5A-DB5C4D0C9A7B}"/>
              </a:ext>
            </a:extLst>
          </p:cNvPr>
          <p:cNvCxnSpPr>
            <a:cxnSpLocks/>
            <a:stCxn id="68" idx="0"/>
            <a:endCxn id="62" idx="2"/>
          </p:cNvCxnSpPr>
          <p:nvPr/>
        </p:nvCxnSpPr>
        <p:spPr>
          <a:xfrm flipH="1" flipV="1">
            <a:off x="2373740"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0278D9E-8E29-8A42-A003-8B6E7731A6A8}"/>
              </a:ext>
            </a:extLst>
          </p:cNvPr>
          <p:cNvCxnSpPr>
            <a:cxnSpLocks/>
            <a:stCxn id="68" idx="0"/>
            <a:endCxn id="61" idx="2"/>
          </p:cNvCxnSpPr>
          <p:nvPr/>
        </p:nvCxnSpPr>
        <p:spPr>
          <a:xfrm flipH="1" flipV="1">
            <a:off x="1970968"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7828EF-B9D5-3F49-B933-422C78A9031E}"/>
              </a:ext>
            </a:extLst>
          </p:cNvPr>
          <p:cNvCxnSpPr>
            <a:cxnSpLocks/>
            <a:stCxn id="68" idx="0"/>
            <a:endCxn id="60" idx="2"/>
          </p:cNvCxnSpPr>
          <p:nvPr/>
        </p:nvCxnSpPr>
        <p:spPr>
          <a:xfrm flipH="1" flipV="1">
            <a:off x="1568196"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700B22-39F9-F849-B7F1-F29EB23644C0}"/>
              </a:ext>
            </a:extLst>
          </p:cNvPr>
          <p:cNvCxnSpPr>
            <a:cxnSpLocks/>
            <a:stCxn id="68" idx="0"/>
            <a:endCxn id="59" idx="2"/>
          </p:cNvCxnSpPr>
          <p:nvPr/>
        </p:nvCxnSpPr>
        <p:spPr>
          <a:xfrm flipH="1" flipV="1">
            <a:off x="1165424" y="3788029"/>
            <a:ext cx="1611088"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7AF1037-D075-144D-849B-76A125FDCB7F}"/>
              </a:ext>
            </a:extLst>
          </p:cNvPr>
          <p:cNvCxnSpPr>
            <a:cxnSpLocks/>
            <a:stCxn id="67" idx="0"/>
            <a:endCxn id="61" idx="2"/>
          </p:cNvCxnSpPr>
          <p:nvPr/>
        </p:nvCxnSpPr>
        <p:spPr>
          <a:xfrm flipH="1" flipV="1">
            <a:off x="1970968"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98A13C2-398F-1142-B4CD-BF6BFE05323A}"/>
              </a:ext>
            </a:extLst>
          </p:cNvPr>
          <p:cNvCxnSpPr>
            <a:cxnSpLocks/>
            <a:stCxn id="67" idx="0"/>
            <a:endCxn id="60" idx="2"/>
          </p:cNvCxnSpPr>
          <p:nvPr/>
        </p:nvCxnSpPr>
        <p:spPr>
          <a:xfrm flipH="1" flipV="1">
            <a:off x="1568196"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0F99C4D-BD72-194D-B1BF-2589E0E56474}"/>
              </a:ext>
            </a:extLst>
          </p:cNvPr>
          <p:cNvCxnSpPr>
            <a:cxnSpLocks/>
            <a:stCxn id="67" idx="0"/>
            <a:endCxn id="59" idx="2"/>
          </p:cNvCxnSpPr>
          <p:nvPr/>
        </p:nvCxnSpPr>
        <p:spPr>
          <a:xfrm flipH="1" flipV="1">
            <a:off x="1165424"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1755485-448E-4644-8985-AAA736F28E60}"/>
              </a:ext>
            </a:extLst>
          </p:cNvPr>
          <p:cNvCxnSpPr>
            <a:cxnSpLocks/>
            <a:stCxn id="66" idx="0"/>
            <a:endCxn id="59" idx="2"/>
          </p:cNvCxnSpPr>
          <p:nvPr/>
        </p:nvCxnSpPr>
        <p:spPr>
          <a:xfrm flipH="1" flipV="1">
            <a:off x="1165424"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B72E504-B393-DE4B-A138-6AFC2AF10F9B}"/>
              </a:ext>
            </a:extLst>
          </p:cNvPr>
          <p:cNvCxnSpPr>
            <a:cxnSpLocks/>
            <a:stCxn id="66" idx="0"/>
            <a:endCxn id="60" idx="2"/>
          </p:cNvCxnSpPr>
          <p:nvPr/>
        </p:nvCxnSpPr>
        <p:spPr>
          <a:xfrm flipH="1" flipV="1">
            <a:off x="1568196"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6594184-78FF-C547-9AAF-13934772AF2E}"/>
              </a:ext>
            </a:extLst>
          </p:cNvPr>
          <p:cNvCxnSpPr>
            <a:cxnSpLocks/>
            <a:stCxn id="65" idx="0"/>
            <a:endCxn id="59" idx="2"/>
          </p:cNvCxnSpPr>
          <p:nvPr/>
        </p:nvCxnSpPr>
        <p:spPr>
          <a:xfrm flipH="1" flipV="1">
            <a:off x="1165424"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873E9634-8881-0B44-B641-4604F2BB3DCC}"/>
              </a:ext>
            </a:extLst>
          </p:cNvPr>
          <p:cNvSpPr txBox="1"/>
          <p:nvPr/>
        </p:nvSpPr>
        <p:spPr>
          <a:xfrm>
            <a:off x="3315983" y="2161966"/>
            <a:ext cx="1417869" cy="369332"/>
          </a:xfrm>
          <a:prstGeom prst="rect">
            <a:avLst/>
          </a:prstGeom>
          <a:noFill/>
        </p:spPr>
        <p:txBody>
          <a:bodyPr wrap="square">
            <a:spAutoFit/>
          </a:bodyPr>
          <a:lstStyle/>
          <a:p>
            <a:r>
              <a:rPr lang="en-US" b="1" dirty="0"/>
              <a:t>Decoders</a:t>
            </a:r>
            <a:endParaRPr lang="en-CN" b="1" dirty="0"/>
          </a:p>
        </p:txBody>
      </p:sp>
      <p:sp>
        <p:nvSpPr>
          <p:cNvPr id="142" name="TextBox 141">
            <a:extLst>
              <a:ext uri="{FF2B5EF4-FFF2-40B4-BE49-F238E27FC236}">
                <a16:creationId xmlns:a16="http://schemas.microsoft.com/office/drawing/2014/main" id="{25711974-A0E2-224F-BD1A-89F0B325D3EC}"/>
              </a:ext>
            </a:extLst>
          </p:cNvPr>
          <p:cNvSpPr txBox="1"/>
          <p:nvPr/>
        </p:nvSpPr>
        <p:spPr>
          <a:xfrm>
            <a:off x="4927780" y="1856604"/>
            <a:ext cx="678162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Language models! What we’ve seen so far. </a:t>
            </a:r>
          </a:p>
          <a:p>
            <a:pPr marL="285750" indent="-285750">
              <a:lnSpc>
                <a:spcPct val="150000"/>
              </a:lnSpc>
              <a:buFont typeface="Arial" panose="020B0604020202020204" pitchFamily="34" charset="0"/>
              <a:buChar char="•"/>
            </a:pPr>
            <a:r>
              <a:rPr lang="en-US" sz="2000" dirty="0"/>
              <a:t>Nice to generate from; can’t condition on future words</a:t>
            </a:r>
            <a:endParaRPr lang="en-CN" sz="2000" dirty="0"/>
          </a:p>
        </p:txBody>
      </p:sp>
      <p:sp>
        <p:nvSpPr>
          <p:cNvPr id="144" name="TextBox 143">
            <a:extLst>
              <a:ext uri="{FF2B5EF4-FFF2-40B4-BE49-F238E27FC236}">
                <a16:creationId xmlns:a16="http://schemas.microsoft.com/office/drawing/2014/main" id="{99D0D37C-BB46-9548-8BE8-2B0C8A51D77F}"/>
              </a:ext>
            </a:extLst>
          </p:cNvPr>
          <p:cNvSpPr txBox="1"/>
          <p:nvPr/>
        </p:nvSpPr>
        <p:spPr>
          <a:xfrm>
            <a:off x="3312010" y="3658182"/>
            <a:ext cx="1358507" cy="369332"/>
          </a:xfrm>
          <a:prstGeom prst="rect">
            <a:avLst/>
          </a:prstGeom>
          <a:noFill/>
        </p:spPr>
        <p:txBody>
          <a:bodyPr wrap="square">
            <a:spAutoFit/>
          </a:bodyPr>
          <a:lstStyle/>
          <a:p>
            <a:r>
              <a:rPr lang="en-US" b="1" dirty="0"/>
              <a:t>Encoders</a:t>
            </a:r>
            <a:endParaRPr lang="en-CN" b="1" dirty="0"/>
          </a:p>
        </p:txBody>
      </p:sp>
      <p:sp>
        <p:nvSpPr>
          <p:cNvPr id="146" name="TextBox 145">
            <a:extLst>
              <a:ext uri="{FF2B5EF4-FFF2-40B4-BE49-F238E27FC236}">
                <a16:creationId xmlns:a16="http://schemas.microsoft.com/office/drawing/2014/main" id="{37781C57-B8FF-C440-90D2-1E564A8C34D3}"/>
              </a:ext>
            </a:extLst>
          </p:cNvPr>
          <p:cNvSpPr txBox="1"/>
          <p:nvPr/>
        </p:nvSpPr>
        <p:spPr>
          <a:xfrm>
            <a:off x="4930244" y="3486909"/>
            <a:ext cx="6779156"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Gets bidirectional context – can condition on future!</a:t>
            </a:r>
          </a:p>
          <a:p>
            <a:pPr marL="285750" indent="-285750">
              <a:lnSpc>
                <a:spcPct val="150000"/>
              </a:lnSpc>
              <a:buFont typeface="Arial" panose="020B0604020202020204" pitchFamily="34" charset="0"/>
              <a:buChar char="•"/>
            </a:pPr>
            <a:r>
              <a:rPr lang="en-US" sz="2000" dirty="0"/>
              <a:t>Wait, how do we pretrain them?</a:t>
            </a:r>
            <a:endParaRPr lang="en-CN" sz="2000" dirty="0"/>
          </a:p>
        </p:txBody>
      </p:sp>
      <p:sp>
        <p:nvSpPr>
          <p:cNvPr id="148" name="TextBox 147">
            <a:extLst>
              <a:ext uri="{FF2B5EF4-FFF2-40B4-BE49-F238E27FC236}">
                <a16:creationId xmlns:a16="http://schemas.microsoft.com/office/drawing/2014/main" id="{BE5D889B-F04D-6F4A-BB22-8DD16DCA456C}"/>
              </a:ext>
            </a:extLst>
          </p:cNvPr>
          <p:cNvSpPr txBox="1"/>
          <p:nvPr/>
        </p:nvSpPr>
        <p:spPr>
          <a:xfrm>
            <a:off x="3312016" y="5579390"/>
            <a:ext cx="1287710" cy="646331"/>
          </a:xfrm>
          <a:prstGeom prst="rect">
            <a:avLst/>
          </a:prstGeom>
          <a:noFill/>
        </p:spPr>
        <p:txBody>
          <a:bodyPr wrap="square">
            <a:spAutoFit/>
          </a:bodyPr>
          <a:lstStyle/>
          <a:p>
            <a:r>
              <a:rPr lang="en-US" b="1" dirty="0"/>
              <a:t>Encoder</a:t>
            </a:r>
            <a:r>
              <a:rPr lang="en-US" altLang="zh-CN" b="1" dirty="0"/>
              <a:t>-</a:t>
            </a:r>
            <a:r>
              <a:rPr lang="en-US" b="1" dirty="0"/>
              <a:t>Decoders</a:t>
            </a:r>
            <a:endParaRPr lang="en-CN" b="1" dirty="0"/>
          </a:p>
        </p:txBody>
      </p:sp>
      <p:sp>
        <p:nvSpPr>
          <p:cNvPr id="150" name="TextBox 149">
            <a:extLst>
              <a:ext uri="{FF2B5EF4-FFF2-40B4-BE49-F238E27FC236}">
                <a16:creationId xmlns:a16="http://schemas.microsoft.com/office/drawing/2014/main" id="{F6FE9DFE-3C99-B949-B5F3-DB3C1BE61B35}"/>
              </a:ext>
            </a:extLst>
          </p:cNvPr>
          <p:cNvSpPr txBox="1"/>
          <p:nvPr/>
        </p:nvSpPr>
        <p:spPr>
          <a:xfrm>
            <a:off x="4927780" y="5402763"/>
            <a:ext cx="609600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Good parts of decoders and encoders? </a:t>
            </a:r>
          </a:p>
          <a:p>
            <a:pPr marL="285750" indent="-285750">
              <a:lnSpc>
                <a:spcPct val="150000"/>
              </a:lnSpc>
              <a:buFont typeface="Arial" panose="020B0604020202020204" pitchFamily="34" charset="0"/>
              <a:buChar char="•"/>
            </a:pPr>
            <a:r>
              <a:rPr lang="en-US" sz="2000" dirty="0"/>
              <a:t>What’s the best way to pretrain them?</a:t>
            </a:r>
            <a:endParaRPr lang="en-CN" sz="2000" dirty="0"/>
          </a:p>
        </p:txBody>
      </p:sp>
      <p:sp>
        <p:nvSpPr>
          <p:cNvPr id="151" name="Rounded Rectangle 150">
            <a:extLst>
              <a:ext uri="{FF2B5EF4-FFF2-40B4-BE49-F238E27FC236}">
                <a16:creationId xmlns:a16="http://schemas.microsoft.com/office/drawing/2014/main" id="{921C529B-00E7-4745-B5EF-726F87BFEE89}"/>
              </a:ext>
            </a:extLst>
          </p:cNvPr>
          <p:cNvSpPr/>
          <p:nvPr/>
        </p:nvSpPr>
        <p:spPr>
          <a:xfrm>
            <a:off x="2150351"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2" name="Rounded Rectangle 151">
            <a:extLst>
              <a:ext uri="{FF2B5EF4-FFF2-40B4-BE49-F238E27FC236}">
                <a16:creationId xmlns:a16="http://schemas.microsoft.com/office/drawing/2014/main" id="{21B50EE1-31BB-904B-BCF7-31997F1E1E59}"/>
              </a:ext>
            </a:extLst>
          </p:cNvPr>
          <p:cNvSpPr/>
          <p:nvPr/>
        </p:nvSpPr>
        <p:spPr>
          <a:xfrm>
            <a:off x="2553123"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3" name="Rounded Rectangle 152">
            <a:extLst>
              <a:ext uri="{FF2B5EF4-FFF2-40B4-BE49-F238E27FC236}">
                <a16:creationId xmlns:a16="http://schemas.microsoft.com/office/drawing/2014/main" id="{AB5C99A2-E8B8-6F4E-87DC-7CE9F4652824}"/>
              </a:ext>
            </a:extLst>
          </p:cNvPr>
          <p:cNvSpPr/>
          <p:nvPr/>
        </p:nvSpPr>
        <p:spPr>
          <a:xfrm>
            <a:off x="2955895"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4" name="Rounded Rectangle 153">
            <a:extLst>
              <a:ext uri="{FF2B5EF4-FFF2-40B4-BE49-F238E27FC236}">
                <a16:creationId xmlns:a16="http://schemas.microsoft.com/office/drawing/2014/main" id="{69F59DAA-361D-0A42-8717-A537B3F76FEC}"/>
              </a:ext>
            </a:extLst>
          </p:cNvPr>
          <p:cNvSpPr/>
          <p:nvPr/>
        </p:nvSpPr>
        <p:spPr>
          <a:xfrm>
            <a:off x="2150351"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5" name="Rounded Rectangle 154">
            <a:extLst>
              <a:ext uri="{FF2B5EF4-FFF2-40B4-BE49-F238E27FC236}">
                <a16:creationId xmlns:a16="http://schemas.microsoft.com/office/drawing/2014/main" id="{857A1C4D-4413-5D4A-96BB-8F4F4F119F9E}"/>
              </a:ext>
            </a:extLst>
          </p:cNvPr>
          <p:cNvSpPr/>
          <p:nvPr/>
        </p:nvSpPr>
        <p:spPr>
          <a:xfrm>
            <a:off x="2553123"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6" name="Rounded Rectangle 155">
            <a:extLst>
              <a:ext uri="{FF2B5EF4-FFF2-40B4-BE49-F238E27FC236}">
                <a16:creationId xmlns:a16="http://schemas.microsoft.com/office/drawing/2014/main" id="{1BD95087-D9CF-4F48-A661-FB96795E9431}"/>
              </a:ext>
            </a:extLst>
          </p:cNvPr>
          <p:cNvSpPr/>
          <p:nvPr/>
        </p:nvSpPr>
        <p:spPr>
          <a:xfrm>
            <a:off x="2955895"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57" name="Straight Arrow Connector 156">
            <a:extLst>
              <a:ext uri="{FF2B5EF4-FFF2-40B4-BE49-F238E27FC236}">
                <a16:creationId xmlns:a16="http://schemas.microsoft.com/office/drawing/2014/main" id="{354350C6-50EE-964C-8316-C27DEACFA156}"/>
              </a:ext>
            </a:extLst>
          </p:cNvPr>
          <p:cNvCxnSpPr>
            <a:cxnSpLocks/>
            <a:stCxn id="154" idx="0"/>
            <a:endCxn id="151" idx="2"/>
          </p:cNvCxnSpPr>
          <p:nvPr/>
        </p:nvCxnSpPr>
        <p:spPr>
          <a:xfrm flipV="1">
            <a:off x="2275537"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279A79-50CF-5646-89B7-8842188393DD}"/>
              </a:ext>
            </a:extLst>
          </p:cNvPr>
          <p:cNvCxnSpPr>
            <a:cxnSpLocks/>
            <a:stCxn id="154" idx="0"/>
            <a:endCxn id="152" idx="2"/>
          </p:cNvCxnSpPr>
          <p:nvPr/>
        </p:nvCxnSpPr>
        <p:spPr>
          <a:xfrm flipV="1">
            <a:off x="2275537" y="5270595"/>
            <a:ext cx="402772"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C1E7E33A-D736-2843-88E5-4C4C8601FCC6}"/>
              </a:ext>
            </a:extLst>
          </p:cNvPr>
          <p:cNvCxnSpPr>
            <a:cxnSpLocks/>
            <a:stCxn id="154" idx="0"/>
            <a:endCxn id="153" idx="2"/>
          </p:cNvCxnSpPr>
          <p:nvPr/>
        </p:nvCxnSpPr>
        <p:spPr>
          <a:xfrm flipV="1">
            <a:off x="2275537" y="5270595"/>
            <a:ext cx="805544"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B0B4066-9D08-7542-9A6C-13B2FF2B5482}"/>
              </a:ext>
            </a:extLst>
          </p:cNvPr>
          <p:cNvCxnSpPr>
            <a:cxnSpLocks/>
            <a:stCxn id="155" idx="0"/>
            <a:endCxn id="152" idx="2"/>
          </p:cNvCxnSpPr>
          <p:nvPr/>
        </p:nvCxnSpPr>
        <p:spPr>
          <a:xfrm flipV="1">
            <a:off x="2678309"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E740468-2CEF-2440-9839-DABDDB72952E}"/>
              </a:ext>
            </a:extLst>
          </p:cNvPr>
          <p:cNvCxnSpPr>
            <a:cxnSpLocks/>
            <a:stCxn id="155" idx="0"/>
            <a:endCxn id="153" idx="2"/>
          </p:cNvCxnSpPr>
          <p:nvPr/>
        </p:nvCxnSpPr>
        <p:spPr>
          <a:xfrm flipV="1">
            <a:off x="2678309" y="5270595"/>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E59EF421-EBCD-6E40-9C70-DA4359A987EE}"/>
              </a:ext>
            </a:extLst>
          </p:cNvPr>
          <p:cNvCxnSpPr>
            <a:cxnSpLocks/>
            <a:stCxn id="156" idx="0"/>
            <a:endCxn id="153" idx="2"/>
          </p:cNvCxnSpPr>
          <p:nvPr/>
        </p:nvCxnSpPr>
        <p:spPr>
          <a:xfrm flipV="1">
            <a:off x="3081081" y="5270595"/>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Rounded Rectangle 162">
            <a:extLst>
              <a:ext uri="{FF2B5EF4-FFF2-40B4-BE49-F238E27FC236}">
                <a16:creationId xmlns:a16="http://schemas.microsoft.com/office/drawing/2014/main" id="{F082B597-36E8-6740-9DB4-604CF9711E7A}"/>
              </a:ext>
            </a:extLst>
          </p:cNvPr>
          <p:cNvSpPr/>
          <p:nvPr/>
        </p:nvSpPr>
        <p:spPr>
          <a:xfrm>
            <a:off x="860907"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4" name="Rounded Rectangle 163">
            <a:extLst>
              <a:ext uri="{FF2B5EF4-FFF2-40B4-BE49-F238E27FC236}">
                <a16:creationId xmlns:a16="http://schemas.microsoft.com/office/drawing/2014/main" id="{4013BA26-8935-0542-9ADB-75855EAFCA50}"/>
              </a:ext>
            </a:extLst>
          </p:cNvPr>
          <p:cNvSpPr/>
          <p:nvPr/>
        </p:nvSpPr>
        <p:spPr>
          <a:xfrm>
            <a:off x="1263679"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5" name="Rounded Rectangle 164">
            <a:extLst>
              <a:ext uri="{FF2B5EF4-FFF2-40B4-BE49-F238E27FC236}">
                <a16:creationId xmlns:a16="http://schemas.microsoft.com/office/drawing/2014/main" id="{77D64A3A-2EF1-1E43-891A-6F7891A29F7C}"/>
              </a:ext>
            </a:extLst>
          </p:cNvPr>
          <p:cNvSpPr/>
          <p:nvPr/>
        </p:nvSpPr>
        <p:spPr>
          <a:xfrm>
            <a:off x="1666451"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6" name="Rounded Rectangle 165">
            <a:extLst>
              <a:ext uri="{FF2B5EF4-FFF2-40B4-BE49-F238E27FC236}">
                <a16:creationId xmlns:a16="http://schemas.microsoft.com/office/drawing/2014/main" id="{E6AD2728-AF02-7A4A-896D-C7FF0B398B6B}"/>
              </a:ext>
            </a:extLst>
          </p:cNvPr>
          <p:cNvSpPr/>
          <p:nvPr/>
        </p:nvSpPr>
        <p:spPr>
          <a:xfrm>
            <a:off x="860907"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7" name="Rounded Rectangle 166">
            <a:extLst>
              <a:ext uri="{FF2B5EF4-FFF2-40B4-BE49-F238E27FC236}">
                <a16:creationId xmlns:a16="http://schemas.microsoft.com/office/drawing/2014/main" id="{E100B141-8D90-D14E-813E-96A6A9C9E1DF}"/>
              </a:ext>
            </a:extLst>
          </p:cNvPr>
          <p:cNvSpPr/>
          <p:nvPr/>
        </p:nvSpPr>
        <p:spPr>
          <a:xfrm>
            <a:off x="1263679"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8" name="Rounded Rectangle 167">
            <a:extLst>
              <a:ext uri="{FF2B5EF4-FFF2-40B4-BE49-F238E27FC236}">
                <a16:creationId xmlns:a16="http://schemas.microsoft.com/office/drawing/2014/main" id="{A8DF1E47-D6F0-9B48-9475-DACC14FDA4FF}"/>
              </a:ext>
            </a:extLst>
          </p:cNvPr>
          <p:cNvSpPr/>
          <p:nvPr/>
        </p:nvSpPr>
        <p:spPr>
          <a:xfrm>
            <a:off x="1666451"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9" name="Straight Arrow Connector 168">
            <a:extLst>
              <a:ext uri="{FF2B5EF4-FFF2-40B4-BE49-F238E27FC236}">
                <a16:creationId xmlns:a16="http://schemas.microsoft.com/office/drawing/2014/main" id="{A6CB1BAA-9185-A24C-AED3-8349A7504144}"/>
              </a:ext>
            </a:extLst>
          </p:cNvPr>
          <p:cNvCxnSpPr>
            <a:stCxn id="166" idx="0"/>
            <a:endCxn id="163" idx="2"/>
          </p:cNvCxnSpPr>
          <p:nvPr/>
        </p:nvCxnSpPr>
        <p:spPr>
          <a:xfrm flipV="1">
            <a:off x="986093"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0F9F3EB-326C-3546-AE4A-9DBA02DFEBC6}"/>
              </a:ext>
            </a:extLst>
          </p:cNvPr>
          <p:cNvCxnSpPr>
            <a:cxnSpLocks/>
            <a:stCxn id="166" idx="0"/>
            <a:endCxn id="164" idx="2"/>
          </p:cNvCxnSpPr>
          <p:nvPr/>
        </p:nvCxnSpPr>
        <p:spPr>
          <a:xfrm flipV="1">
            <a:off x="986093"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BCD191B-8454-AA4D-8C99-4C3F7B46A1AF}"/>
              </a:ext>
            </a:extLst>
          </p:cNvPr>
          <p:cNvCxnSpPr>
            <a:cxnSpLocks/>
            <a:stCxn id="166" idx="0"/>
            <a:endCxn id="165" idx="2"/>
          </p:cNvCxnSpPr>
          <p:nvPr/>
        </p:nvCxnSpPr>
        <p:spPr>
          <a:xfrm flipV="1">
            <a:off x="986093" y="6013904"/>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1902ACF-9081-6E48-B194-F05F08156E5F}"/>
              </a:ext>
            </a:extLst>
          </p:cNvPr>
          <p:cNvCxnSpPr>
            <a:cxnSpLocks/>
            <a:stCxn id="167" idx="0"/>
            <a:endCxn id="164" idx="2"/>
          </p:cNvCxnSpPr>
          <p:nvPr/>
        </p:nvCxnSpPr>
        <p:spPr>
          <a:xfrm flipV="1">
            <a:off x="1388865"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A2E554CB-B4D9-0046-874D-0A5F48025710}"/>
              </a:ext>
            </a:extLst>
          </p:cNvPr>
          <p:cNvCxnSpPr>
            <a:cxnSpLocks/>
            <a:stCxn id="167" idx="0"/>
            <a:endCxn id="165" idx="2"/>
          </p:cNvCxnSpPr>
          <p:nvPr/>
        </p:nvCxnSpPr>
        <p:spPr>
          <a:xfrm flipV="1">
            <a:off x="1388865"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60CFDF6-E022-124B-964C-F05E062EF0D0}"/>
              </a:ext>
            </a:extLst>
          </p:cNvPr>
          <p:cNvCxnSpPr>
            <a:cxnSpLocks/>
            <a:stCxn id="168" idx="0"/>
            <a:endCxn id="165" idx="2"/>
          </p:cNvCxnSpPr>
          <p:nvPr/>
        </p:nvCxnSpPr>
        <p:spPr>
          <a:xfrm flipV="1">
            <a:off x="1791637"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AF856C2-8350-E049-BF03-5B028D1D08A3}"/>
              </a:ext>
            </a:extLst>
          </p:cNvPr>
          <p:cNvCxnSpPr>
            <a:cxnSpLocks/>
            <a:stCxn id="168" idx="0"/>
            <a:endCxn id="163" idx="2"/>
          </p:cNvCxnSpPr>
          <p:nvPr/>
        </p:nvCxnSpPr>
        <p:spPr>
          <a:xfrm flipH="1" flipV="1">
            <a:off x="986093" y="6013904"/>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192A4A8-EDE7-6542-8267-4342E83B1F20}"/>
              </a:ext>
            </a:extLst>
          </p:cNvPr>
          <p:cNvCxnSpPr>
            <a:cxnSpLocks/>
            <a:stCxn id="168" idx="0"/>
            <a:endCxn id="164" idx="2"/>
          </p:cNvCxnSpPr>
          <p:nvPr/>
        </p:nvCxnSpPr>
        <p:spPr>
          <a:xfrm flipH="1" flipV="1">
            <a:off x="1388865"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45DFAE1-F725-0546-99CD-59D11EDF816C}"/>
              </a:ext>
            </a:extLst>
          </p:cNvPr>
          <p:cNvCxnSpPr>
            <a:cxnSpLocks/>
            <a:stCxn id="167" idx="0"/>
            <a:endCxn id="163" idx="2"/>
          </p:cNvCxnSpPr>
          <p:nvPr/>
        </p:nvCxnSpPr>
        <p:spPr>
          <a:xfrm flipH="1" flipV="1">
            <a:off x="986093"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50EFFFBD-B170-D74F-B35F-23BD9A67B566}"/>
              </a:ext>
            </a:extLst>
          </p:cNvPr>
          <p:cNvCxnSpPr>
            <a:cxnSpLocks/>
            <a:stCxn id="163" idx="0"/>
            <a:endCxn id="151" idx="2"/>
          </p:cNvCxnSpPr>
          <p:nvPr/>
        </p:nvCxnSpPr>
        <p:spPr>
          <a:xfrm flipV="1">
            <a:off x="986093"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F5CA454-DC2A-6843-9F77-BE3613E05687}"/>
              </a:ext>
            </a:extLst>
          </p:cNvPr>
          <p:cNvCxnSpPr>
            <a:cxnSpLocks/>
            <a:stCxn id="164" idx="0"/>
            <a:endCxn id="151" idx="2"/>
          </p:cNvCxnSpPr>
          <p:nvPr/>
        </p:nvCxnSpPr>
        <p:spPr>
          <a:xfrm flipV="1">
            <a:off x="1388865"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C3F8D68-32E7-3E4A-ACCA-5E722A36C90A}"/>
              </a:ext>
            </a:extLst>
          </p:cNvPr>
          <p:cNvCxnSpPr>
            <a:cxnSpLocks/>
            <a:stCxn id="165" idx="0"/>
            <a:endCxn id="151" idx="2"/>
          </p:cNvCxnSpPr>
          <p:nvPr/>
        </p:nvCxnSpPr>
        <p:spPr>
          <a:xfrm flipV="1">
            <a:off x="1791637" y="5270595"/>
            <a:ext cx="483900"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4B52709-1A56-9942-8573-19A7CD6DD94E}"/>
              </a:ext>
            </a:extLst>
          </p:cNvPr>
          <p:cNvCxnSpPr>
            <a:cxnSpLocks/>
            <a:stCxn id="163" idx="0"/>
            <a:endCxn id="152" idx="2"/>
          </p:cNvCxnSpPr>
          <p:nvPr/>
        </p:nvCxnSpPr>
        <p:spPr>
          <a:xfrm flipV="1">
            <a:off x="986093"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C3B0E14E-AC2C-554E-BFA9-572F01ADF6CE}"/>
              </a:ext>
            </a:extLst>
          </p:cNvPr>
          <p:cNvCxnSpPr>
            <a:cxnSpLocks/>
            <a:stCxn id="164" idx="0"/>
            <a:endCxn id="152" idx="2"/>
          </p:cNvCxnSpPr>
          <p:nvPr/>
        </p:nvCxnSpPr>
        <p:spPr>
          <a:xfrm flipV="1">
            <a:off x="1388865"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D01F115-D6E7-0A4C-AE99-7C13034CA50B}"/>
              </a:ext>
            </a:extLst>
          </p:cNvPr>
          <p:cNvCxnSpPr>
            <a:cxnSpLocks/>
            <a:stCxn id="165" idx="0"/>
            <a:endCxn id="152" idx="2"/>
          </p:cNvCxnSpPr>
          <p:nvPr/>
        </p:nvCxnSpPr>
        <p:spPr>
          <a:xfrm flipV="1">
            <a:off x="1791637"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F5549B08-C823-3645-817B-EC869E6C54E1}"/>
              </a:ext>
            </a:extLst>
          </p:cNvPr>
          <p:cNvCxnSpPr>
            <a:cxnSpLocks/>
            <a:stCxn id="163" idx="0"/>
            <a:endCxn id="153" idx="2"/>
          </p:cNvCxnSpPr>
          <p:nvPr/>
        </p:nvCxnSpPr>
        <p:spPr>
          <a:xfrm flipV="1">
            <a:off x="986093" y="5270595"/>
            <a:ext cx="2094988"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A8741FB-D5AF-5E46-9356-AB36A7169EFF}"/>
              </a:ext>
            </a:extLst>
          </p:cNvPr>
          <p:cNvCxnSpPr>
            <a:cxnSpLocks/>
            <a:stCxn id="164" idx="0"/>
            <a:endCxn id="153" idx="2"/>
          </p:cNvCxnSpPr>
          <p:nvPr/>
        </p:nvCxnSpPr>
        <p:spPr>
          <a:xfrm flipV="1">
            <a:off x="1388865"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2346F32-C2F6-FF4B-8F5E-DB4E895B9604}"/>
              </a:ext>
            </a:extLst>
          </p:cNvPr>
          <p:cNvCxnSpPr>
            <a:cxnSpLocks/>
            <a:stCxn id="165" idx="0"/>
            <a:endCxn id="153" idx="2"/>
          </p:cNvCxnSpPr>
          <p:nvPr/>
        </p:nvCxnSpPr>
        <p:spPr>
          <a:xfrm flipV="1">
            <a:off x="1791637"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0B1EBE9E-F165-EA4C-9F1B-BAAAF3F3C836}"/>
              </a:ext>
            </a:extLst>
          </p:cNvPr>
          <p:cNvSpPr/>
          <p:nvPr/>
        </p:nvSpPr>
        <p:spPr>
          <a:xfrm>
            <a:off x="658813" y="4701097"/>
            <a:ext cx="10923587" cy="20883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0674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2CF17-08E1-429E-A9A1-D1D3B88762E2}"/>
              </a:ext>
            </a:extLst>
          </p:cNvPr>
          <p:cNvSpPr>
            <a:spLocks noGrp="1"/>
          </p:cNvSpPr>
          <p:nvPr>
            <p:ph type="title"/>
          </p:nvPr>
        </p:nvSpPr>
        <p:spPr/>
        <p:txBody>
          <a:bodyPr/>
          <a:lstStyle/>
          <a:p>
            <a:r>
              <a:rPr lang="en-US" altLang="zh-CN" sz="2400" dirty="0"/>
              <a:t>Pretraining encoder-decoders: what pretraining objective to use?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AEE18A9-9A23-4621-8D6C-528FA5EFD00C}"/>
                  </a:ext>
                </a:extLst>
              </p:cNvPr>
              <p:cNvSpPr>
                <a:spLocks noGrp="1"/>
              </p:cNvSpPr>
              <p:nvPr>
                <p:ph idx="1"/>
              </p:nvPr>
            </p:nvSpPr>
            <p:spPr>
              <a:xfrm>
                <a:off x="517526" y="1108433"/>
                <a:ext cx="6294092" cy="5508233"/>
              </a:xfrm>
            </p:spPr>
            <p:txBody>
              <a:bodyPr>
                <a:normAutofit/>
              </a:bodyPr>
              <a:lstStyle/>
              <a:p>
                <a:pPr>
                  <a:spcBef>
                    <a:spcPts val="600"/>
                  </a:spcBef>
                  <a:spcAft>
                    <a:spcPts val="0"/>
                  </a:spcAft>
                </a:pPr>
                <a:r>
                  <a:rPr lang="en-US" altLang="zh-CN" dirty="0"/>
                  <a:t>For encoder-decoders, we could do something like language modeling, but where a prefix of every input is provided to the encoder and is not predicted.</a:t>
                </a:r>
              </a:p>
              <a:p>
                <a:pPr marL="0" indent="0">
                  <a:spcBef>
                    <a:spcPts val="600"/>
                  </a:spcBef>
                  <a:spcAft>
                    <a:spcPts val="0"/>
                  </a:spcAft>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𝑇</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Encoder</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0" i="1" smtClean="0">
                                  <a:latin typeface="Cambria Math" panose="02040503050406030204" pitchFamily="18" charset="0"/>
                                </a:rPr>
                                <m:t>𝑇</m:t>
                              </m:r>
                            </m:sub>
                          </m:sSub>
                        </m:e>
                      </m:d>
                    </m:oMath>
                  </m:oMathPara>
                </a14:m>
                <a:endParaRPr lang="en-US" altLang="zh-CN" sz="2400" dirty="0"/>
              </a:p>
              <a:p>
                <a:pPr marL="0" indent="0">
                  <a:spcBef>
                    <a:spcPts val="600"/>
                  </a:spcBef>
                  <a:spcAft>
                    <a:spcPts val="0"/>
                  </a:spcAft>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𝑇</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Decoder</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0" i="1" smtClean="0">
                                  <a:latin typeface="Cambria Math" panose="02040503050406030204" pitchFamily="18" charset="0"/>
                                </a:rPr>
                                <m:t>𝑇</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𝑇</m:t>
                              </m:r>
                            </m:sub>
                          </m:sSub>
                        </m:e>
                      </m:d>
                    </m:oMath>
                  </m:oMathPara>
                </a14:m>
                <a:endParaRPr lang="en-US" altLang="zh-CN" sz="2400" b="1" i="1" dirty="0">
                  <a:latin typeface="Cambria Math" panose="02040503050406030204" pitchFamily="18" charset="0"/>
                </a:endParaRPr>
              </a:p>
              <a:p>
                <a:pPr marL="0" indent="0">
                  <a:spcBef>
                    <a:spcPts val="600"/>
                  </a:spcBef>
                  <a:spcAft>
                    <a:spcPts val="0"/>
                  </a:spcAft>
                  <a:buNone/>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𝑨</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&gt;</m:t>
                      </m:r>
                      <m:r>
                        <a:rPr lang="en-US" altLang="zh-CN" b="0" i="1" smtClean="0">
                          <a:latin typeface="Cambria Math" panose="02040503050406030204" pitchFamily="18" charset="0"/>
                        </a:rPr>
                        <m:t>𝑇</m:t>
                      </m:r>
                    </m:oMath>
                  </m:oMathPara>
                </a14:m>
                <a:endParaRPr lang="en-US" altLang="zh-CN" dirty="0"/>
              </a:p>
              <a:p>
                <a:pPr>
                  <a:spcBef>
                    <a:spcPts val="600"/>
                  </a:spcBef>
                  <a:spcAft>
                    <a:spcPts val="0"/>
                  </a:spcAft>
                </a:pPr>
                <a:r>
                  <a:rPr lang="en-US" altLang="zh-CN" dirty="0"/>
                  <a:t>The </a:t>
                </a:r>
                <a:r>
                  <a:rPr lang="en-US" altLang="zh-CN" b="1" dirty="0"/>
                  <a:t>encoder</a:t>
                </a:r>
                <a:r>
                  <a:rPr lang="en-US" altLang="zh-CN" dirty="0"/>
                  <a:t> portion benefits from bidirectional context; the </a:t>
                </a:r>
                <a:r>
                  <a:rPr lang="en-US" altLang="zh-CN" b="1" dirty="0"/>
                  <a:t>decoder</a:t>
                </a:r>
                <a:r>
                  <a:rPr lang="en-US" altLang="zh-CN" dirty="0"/>
                  <a:t> portion is used to train the whole model through language modeling. </a:t>
                </a:r>
              </a:p>
              <a:p>
                <a:pPr>
                  <a:spcBef>
                    <a:spcPts val="600"/>
                  </a:spcBef>
                  <a:spcAft>
                    <a:spcPts val="0"/>
                  </a:spcAft>
                </a:pPr>
                <a:endParaRPr lang="zh-CN" altLang="en-US" dirty="0"/>
              </a:p>
            </p:txBody>
          </p:sp>
        </mc:Choice>
        <mc:Fallback xmlns="">
          <p:sp>
            <p:nvSpPr>
              <p:cNvPr id="3" name="内容占位符 2">
                <a:extLst>
                  <a:ext uri="{FF2B5EF4-FFF2-40B4-BE49-F238E27FC236}">
                    <a16:creationId xmlns:a16="http://schemas.microsoft.com/office/drawing/2014/main" id="{AAEE18A9-9A23-4621-8D6C-528FA5EFD00C}"/>
                  </a:ext>
                </a:extLst>
              </p:cNvPr>
              <p:cNvSpPr>
                <a:spLocks noGrp="1" noRot="1" noChangeAspect="1" noMove="1" noResize="1" noEditPoints="1" noAdjustHandles="1" noChangeArrowheads="1" noChangeShapeType="1" noTextEdit="1"/>
              </p:cNvSpPr>
              <p:nvPr>
                <p:ph idx="1"/>
              </p:nvPr>
            </p:nvSpPr>
            <p:spPr>
              <a:xfrm>
                <a:off x="517526" y="1108433"/>
                <a:ext cx="6294092" cy="5508233"/>
              </a:xfrm>
              <a:blipFill>
                <a:blip r:embed="rId2"/>
                <a:stretch>
                  <a:fillRect l="-1610" t="-1152"/>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DC00B84E-ED98-4BA5-82D1-D444568AE8D9}"/>
              </a:ext>
            </a:extLst>
          </p:cNvPr>
          <p:cNvSpPr>
            <a:spLocks noGrp="1"/>
          </p:cNvSpPr>
          <p:nvPr>
            <p:ph type="sldNum" sz="quarter" idx="12"/>
          </p:nvPr>
        </p:nvSpPr>
        <p:spPr/>
        <p:txBody>
          <a:bodyPr/>
          <a:lstStyle/>
          <a:p>
            <a:fld id="{DC8BB421-126E-41CB-B73A-69D52E98CAE3}" type="slidenum">
              <a:rPr lang="zh-CN" altLang="en-US" smtClean="0"/>
              <a:t>75</a:t>
            </a:fld>
            <a:endParaRPr lang="zh-CN" altLang="en-US" dirty="0"/>
          </a:p>
        </p:txBody>
      </p:sp>
      <p:pic>
        <p:nvPicPr>
          <p:cNvPr id="7" name="Picture 6">
            <a:extLst>
              <a:ext uri="{FF2B5EF4-FFF2-40B4-BE49-F238E27FC236}">
                <a16:creationId xmlns:a16="http://schemas.microsoft.com/office/drawing/2014/main" id="{A50875A5-B30E-A040-9BE8-ECD7ECE11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557" y="1828475"/>
            <a:ext cx="4609642" cy="4068147"/>
          </a:xfrm>
          <a:prstGeom prst="rect">
            <a:avLst/>
          </a:prstGeom>
        </p:spPr>
      </p:pic>
    </p:spTree>
    <p:extLst>
      <p:ext uri="{BB962C8B-B14F-4D97-AF65-F5344CB8AC3E}">
        <p14:creationId xmlns:p14="http://schemas.microsoft.com/office/powerpoint/2010/main" val="674683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88E8C-E2C8-468A-86B2-9C0D30CD5D89}"/>
              </a:ext>
            </a:extLst>
          </p:cNvPr>
          <p:cNvSpPr>
            <a:spLocks noGrp="1"/>
          </p:cNvSpPr>
          <p:nvPr>
            <p:ph type="title"/>
          </p:nvPr>
        </p:nvSpPr>
        <p:spPr/>
        <p:txBody>
          <a:bodyPr/>
          <a:lstStyle/>
          <a:p>
            <a:r>
              <a:rPr lang="en-US" altLang="zh-CN" sz="2400" dirty="0"/>
              <a:t>Pretraining encoder-decoders: what pretraining objective to use? </a:t>
            </a:r>
            <a:endParaRPr lang="zh-CN" altLang="en-US" dirty="0"/>
          </a:p>
        </p:txBody>
      </p:sp>
      <p:sp>
        <p:nvSpPr>
          <p:cNvPr id="3" name="内容占位符 2">
            <a:extLst>
              <a:ext uri="{FF2B5EF4-FFF2-40B4-BE49-F238E27FC236}">
                <a16:creationId xmlns:a16="http://schemas.microsoft.com/office/drawing/2014/main" id="{E2F3F870-A9B5-4FC7-BC44-F37CB1127881}"/>
              </a:ext>
            </a:extLst>
          </p:cNvPr>
          <p:cNvSpPr>
            <a:spLocks noGrp="1"/>
          </p:cNvSpPr>
          <p:nvPr>
            <p:ph idx="1"/>
          </p:nvPr>
        </p:nvSpPr>
        <p:spPr>
          <a:xfrm>
            <a:off x="517525" y="1108433"/>
            <a:ext cx="5392945" cy="5508233"/>
          </a:xfrm>
        </p:spPr>
        <p:txBody>
          <a:bodyPr>
            <a:noAutofit/>
          </a:bodyPr>
          <a:lstStyle/>
          <a:p>
            <a:pPr>
              <a:spcBef>
                <a:spcPts val="600"/>
              </a:spcBef>
              <a:spcAft>
                <a:spcPts val="600"/>
              </a:spcAft>
            </a:pPr>
            <a:r>
              <a:rPr lang="en-US" altLang="zh-CN" dirty="0"/>
              <a:t>T5:</a:t>
            </a:r>
            <a:r>
              <a:rPr lang="zh-CN" altLang="en-US" dirty="0"/>
              <a:t> </a:t>
            </a:r>
            <a:r>
              <a:rPr lang="en-US" altLang="zh-CN" dirty="0"/>
              <a:t>What Raffel et al., 2018 found to work best was </a:t>
            </a:r>
            <a:r>
              <a:rPr lang="en-US" altLang="zh-CN"/>
              <a:t>span corruption</a:t>
            </a:r>
          </a:p>
          <a:p>
            <a:pPr lvl="1">
              <a:spcBef>
                <a:spcPts val="600"/>
              </a:spcBef>
              <a:spcAft>
                <a:spcPts val="600"/>
              </a:spcAft>
            </a:pPr>
            <a:r>
              <a:rPr lang="en-US" altLang="zh-CN"/>
              <a:t>Replace </a:t>
            </a:r>
            <a:r>
              <a:rPr lang="en-US" altLang="zh-CN" dirty="0"/>
              <a:t>different-length spans from the input with unique placeholders; decode out the spans that were removed!</a:t>
            </a:r>
          </a:p>
          <a:p>
            <a:pPr>
              <a:spcBef>
                <a:spcPts val="600"/>
              </a:spcBef>
              <a:spcAft>
                <a:spcPts val="600"/>
              </a:spcAft>
            </a:pPr>
            <a:r>
              <a:rPr lang="en-US" altLang="zh-CN" dirty="0"/>
              <a:t>This is implemented in text preprocessing: it’s still an objective that looks like language modeling at the decoder side.</a:t>
            </a:r>
            <a:endParaRPr lang="zh-CN" altLang="en-US" dirty="0"/>
          </a:p>
        </p:txBody>
      </p:sp>
      <p:sp>
        <p:nvSpPr>
          <p:cNvPr id="4" name="灯片编号占位符 3">
            <a:extLst>
              <a:ext uri="{FF2B5EF4-FFF2-40B4-BE49-F238E27FC236}">
                <a16:creationId xmlns:a16="http://schemas.microsoft.com/office/drawing/2014/main" id="{663EA76C-AF36-4ECD-9376-3A8E774F877E}"/>
              </a:ext>
            </a:extLst>
          </p:cNvPr>
          <p:cNvSpPr>
            <a:spLocks noGrp="1"/>
          </p:cNvSpPr>
          <p:nvPr>
            <p:ph type="sldNum" sz="quarter" idx="12"/>
          </p:nvPr>
        </p:nvSpPr>
        <p:spPr/>
        <p:txBody>
          <a:bodyPr/>
          <a:lstStyle/>
          <a:p>
            <a:fld id="{DC8BB421-126E-41CB-B73A-69D52E98CAE3}" type="slidenum">
              <a:rPr lang="zh-CN" altLang="en-US" smtClean="0"/>
              <a:t>76</a:t>
            </a:fld>
            <a:endParaRPr lang="zh-CN" altLang="en-US" dirty="0"/>
          </a:p>
        </p:txBody>
      </p:sp>
      <p:sp>
        <p:nvSpPr>
          <p:cNvPr id="5" name="文本框 4">
            <a:extLst>
              <a:ext uri="{FF2B5EF4-FFF2-40B4-BE49-F238E27FC236}">
                <a16:creationId xmlns:a16="http://schemas.microsoft.com/office/drawing/2014/main" id="{A5CD6DB0-78D9-4B83-B581-EDA63D353DDA}"/>
              </a:ext>
            </a:extLst>
          </p:cNvPr>
          <p:cNvSpPr txBox="1"/>
          <p:nvPr/>
        </p:nvSpPr>
        <p:spPr>
          <a:xfrm>
            <a:off x="6091239" y="1176764"/>
            <a:ext cx="4996068" cy="830997"/>
          </a:xfrm>
          <a:prstGeom prst="rect">
            <a:avLst/>
          </a:prstGeom>
          <a:noFill/>
        </p:spPr>
        <p:txBody>
          <a:bodyPr wrap="square" rtlCol="0">
            <a:spAutoFit/>
          </a:bodyPr>
          <a:lstStyle/>
          <a:p>
            <a:r>
              <a:rPr lang="en-US" altLang="zh-CN" sz="2400" dirty="0"/>
              <a:t>Original text: </a:t>
            </a:r>
            <a:r>
              <a:rPr lang="en-US" altLang="zh-CN" sz="2400" dirty="0">
                <a:solidFill>
                  <a:schemeClr val="accent1"/>
                </a:solidFill>
              </a:rPr>
              <a:t>Thank you for inviting me to your part last week</a:t>
            </a:r>
            <a:r>
              <a:rPr lang="en-US" altLang="zh-CN" sz="2400" dirty="0"/>
              <a:t>.</a:t>
            </a:r>
          </a:p>
        </p:txBody>
      </p:sp>
      <p:pic>
        <p:nvPicPr>
          <p:cNvPr id="6" name="Picture 5">
            <a:extLst>
              <a:ext uri="{FF2B5EF4-FFF2-40B4-BE49-F238E27FC236}">
                <a16:creationId xmlns:a16="http://schemas.microsoft.com/office/drawing/2014/main" id="{E3BFA0E1-0D3C-BD4A-A608-AEEC7B6821DB}"/>
              </a:ext>
            </a:extLst>
          </p:cNvPr>
          <p:cNvPicPr>
            <a:picLocks noChangeAspect="1"/>
          </p:cNvPicPr>
          <p:nvPr/>
        </p:nvPicPr>
        <p:blipFill>
          <a:blip r:embed="rId2"/>
          <a:stretch>
            <a:fillRect/>
          </a:stretch>
        </p:blipFill>
        <p:spPr>
          <a:xfrm>
            <a:off x="6452010" y="2091503"/>
            <a:ext cx="3987800" cy="482600"/>
          </a:xfrm>
          <a:prstGeom prst="rect">
            <a:avLst/>
          </a:prstGeom>
        </p:spPr>
      </p:pic>
      <p:pic>
        <p:nvPicPr>
          <p:cNvPr id="8" name="Picture 7">
            <a:extLst>
              <a:ext uri="{FF2B5EF4-FFF2-40B4-BE49-F238E27FC236}">
                <a16:creationId xmlns:a16="http://schemas.microsoft.com/office/drawing/2014/main" id="{9D51F476-43CE-3F41-B0A8-710711C788EA}"/>
              </a:ext>
            </a:extLst>
          </p:cNvPr>
          <p:cNvPicPr>
            <a:picLocks noChangeAspect="1"/>
          </p:cNvPicPr>
          <p:nvPr/>
        </p:nvPicPr>
        <p:blipFill>
          <a:blip r:embed="rId3"/>
          <a:stretch>
            <a:fillRect/>
          </a:stretch>
        </p:blipFill>
        <p:spPr>
          <a:xfrm>
            <a:off x="6484375" y="2566593"/>
            <a:ext cx="4025900" cy="482600"/>
          </a:xfrm>
          <a:prstGeom prst="rect">
            <a:avLst/>
          </a:prstGeom>
        </p:spPr>
      </p:pic>
      <p:pic>
        <p:nvPicPr>
          <p:cNvPr id="9" name="Picture 8">
            <a:extLst>
              <a:ext uri="{FF2B5EF4-FFF2-40B4-BE49-F238E27FC236}">
                <a16:creationId xmlns:a16="http://schemas.microsoft.com/office/drawing/2014/main" id="{A940C2D8-C2EE-8544-923F-461F7200C7A9}"/>
              </a:ext>
            </a:extLst>
          </p:cNvPr>
          <p:cNvPicPr>
            <a:picLocks noChangeAspect="1"/>
          </p:cNvPicPr>
          <p:nvPr/>
        </p:nvPicPr>
        <p:blipFill>
          <a:blip r:embed="rId4"/>
          <a:stretch>
            <a:fillRect/>
          </a:stretch>
        </p:blipFill>
        <p:spPr>
          <a:xfrm>
            <a:off x="6484375" y="3387459"/>
            <a:ext cx="3848100" cy="482600"/>
          </a:xfrm>
          <a:prstGeom prst="rect">
            <a:avLst/>
          </a:prstGeom>
        </p:spPr>
      </p:pic>
      <p:pic>
        <p:nvPicPr>
          <p:cNvPr id="11" name="Picture 10">
            <a:extLst>
              <a:ext uri="{FF2B5EF4-FFF2-40B4-BE49-F238E27FC236}">
                <a16:creationId xmlns:a16="http://schemas.microsoft.com/office/drawing/2014/main" id="{014AF130-A2B2-8444-AE7D-63C7269C6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6887" y="3862549"/>
            <a:ext cx="3542019" cy="2707558"/>
          </a:xfrm>
          <a:prstGeom prst="rect">
            <a:avLst/>
          </a:prstGeom>
        </p:spPr>
      </p:pic>
    </p:spTree>
    <p:extLst>
      <p:ext uri="{BB962C8B-B14F-4D97-AF65-F5344CB8AC3E}">
        <p14:creationId xmlns:p14="http://schemas.microsoft.com/office/powerpoint/2010/main" val="12616596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79758-955B-417B-9B40-D00731FF1834}"/>
              </a:ext>
            </a:extLst>
          </p:cNvPr>
          <p:cNvSpPr>
            <a:spLocks noGrp="1"/>
          </p:cNvSpPr>
          <p:nvPr>
            <p:ph type="title"/>
          </p:nvPr>
        </p:nvSpPr>
        <p:spPr/>
        <p:txBody>
          <a:bodyPr/>
          <a:lstStyle/>
          <a:p>
            <a:r>
              <a:rPr lang="en-US" altLang="zh-CN" sz="2400" dirty="0"/>
              <a:t>Pretraining encoder-decoders: what pretraining objective to use? </a:t>
            </a:r>
            <a:endParaRPr lang="zh-CN" altLang="en-US" dirty="0"/>
          </a:p>
        </p:txBody>
      </p:sp>
      <p:sp>
        <p:nvSpPr>
          <p:cNvPr id="3" name="内容占位符 2">
            <a:extLst>
              <a:ext uri="{FF2B5EF4-FFF2-40B4-BE49-F238E27FC236}">
                <a16:creationId xmlns:a16="http://schemas.microsoft.com/office/drawing/2014/main" id="{2AA8D42B-9484-4DA7-8EB4-2AC3E328AC52}"/>
              </a:ext>
            </a:extLst>
          </p:cNvPr>
          <p:cNvSpPr>
            <a:spLocks noGrp="1"/>
          </p:cNvSpPr>
          <p:nvPr>
            <p:ph idx="1"/>
          </p:nvPr>
        </p:nvSpPr>
        <p:spPr>
          <a:xfrm>
            <a:off x="517525" y="1108433"/>
            <a:ext cx="11064875" cy="1608263"/>
          </a:xfrm>
        </p:spPr>
        <p:txBody>
          <a:bodyPr>
            <a:noAutofit/>
          </a:bodyPr>
          <a:lstStyle/>
          <a:p>
            <a:r>
              <a:rPr lang="en-US" altLang="zh-CN" dirty="0">
                <a:solidFill>
                  <a:schemeClr val="tx1">
                    <a:lumMod val="50000"/>
                    <a:lumOff val="50000"/>
                  </a:schemeClr>
                </a:solidFill>
              </a:rPr>
              <a:t>Raffel et al., 2018</a:t>
            </a:r>
            <a:r>
              <a:rPr lang="en-US" altLang="zh-CN" dirty="0"/>
              <a:t> found encoder-decoders to work better than decoders for their tasks, and span corruption (denoising) to work better than language modeling.</a:t>
            </a:r>
            <a:endParaRPr lang="zh-CN" altLang="en-US" dirty="0"/>
          </a:p>
        </p:txBody>
      </p:sp>
      <p:sp>
        <p:nvSpPr>
          <p:cNvPr id="4" name="灯片编号占位符 3">
            <a:extLst>
              <a:ext uri="{FF2B5EF4-FFF2-40B4-BE49-F238E27FC236}">
                <a16:creationId xmlns:a16="http://schemas.microsoft.com/office/drawing/2014/main" id="{159E2B4A-6B5B-4B2A-8C99-494CFE84B214}"/>
              </a:ext>
            </a:extLst>
          </p:cNvPr>
          <p:cNvSpPr>
            <a:spLocks noGrp="1"/>
          </p:cNvSpPr>
          <p:nvPr>
            <p:ph type="sldNum" sz="quarter" idx="12"/>
          </p:nvPr>
        </p:nvSpPr>
        <p:spPr/>
        <p:txBody>
          <a:bodyPr/>
          <a:lstStyle/>
          <a:p>
            <a:fld id="{DC8BB421-126E-41CB-B73A-69D52E98CAE3}" type="slidenum">
              <a:rPr lang="zh-CN" altLang="en-US" smtClean="0"/>
              <a:t>77</a:t>
            </a:fld>
            <a:endParaRPr lang="zh-CN" altLang="en-US" dirty="0"/>
          </a:p>
        </p:txBody>
      </p:sp>
      <p:pic>
        <p:nvPicPr>
          <p:cNvPr id="6" name="图片 5">
            <a:extLst>
              <a:ext uri="{FF2B5EF4-FFF2-40B4-BE49-F238E27FC236}">
                <a16:creationId xmlns:a16="http://schemas.microsoft.com/office/drawing/2014/main" id="{FCDAF144-30E4-4E3F-88FA-A5181EE25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73" y="3187343"/>
            <a:ext cx="10612331" cy="3143689"/>
          </a:xfrm>
          <a:prstGeom prst="rect">
            <a:avLst/>
          </a:prstGeom>
        </p:spPr>
      </p:pic>
    </p:spTree>
    <p:extLst>
      <p:ext uri="{BB962C8B-B14F-4D97-AF65-F5344CB8AC3E}">
        <p14:creationId xmlns:p14="http://schemas.microsoft.com/office/powerpoint/2010/main" val="33785976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ADB4C-9D5A-46BA-926B-4203F1D90C92}"/>
              </a:ext>
            </a:extLst>
          </p:cNvPr>
          <p:cNvSpPr>
            <a:spLocks noGrp="1"/>
          </p:cNvSpPr>
          <p:nvPr>
            <p:ph type="title"/>
          </p:nvPr>
        </p:nvSpPr>
        <p:spPr/>
        <p:txBody>
          <a:bodyPr/>
          <a:lstStyle/>
          <a:p>
            <a:r>
              <a:rPr lang="en-US" altLang="zh-CN" sz="2400" dirty="0"/>
              <a:t>Pretraining encoder-decoders: what pretraining objective to use? </a:t>
            </a:r>
            <a:endParaRPr lang="zh-CN" altLang="en-US" dirty="0"/>
          </a:p>
        </p:txBody>
      </p:sp>
      <p:sp>
        <p:nvSpPr>
          <p:cNvPr id="3" name="内容占位符 2">
            <a:extLst>
              <a:ext uri="{FF2B5EF4-FFF2-40B4-BE49-F238E27FC236}">
                <a16:creationId xmlns:a16="http://schemas.microsoft.com/office/drawing/2014/main" id="{2121FAFC-9FC6-4F1A-A58D-CDF779BDECAE}"/>
              </a:ext>
            </a:extLst>
          </p:cNvPr>
          <p:cNvSpPr>
            <a:spLocks noGrp="1"/>
          </p:cNvSpPr>
          <p:nvPr>
            <p:ph idx="1"/>
          </p:nvPr>
        </p:nvSpPr>
        <p:spPr>
          <a:xfrm>
            <a:off x="517525" y="1108434"/>
            <a:ext cx="11064875" cy="1310302"/>
          </a:xfrm>
        </p:spPr>
        <p:txBody>
          <a:bodyPr>
            <a:noAutofit/>
          </a:bodyPr>
          <a:lstStyle/>
          <a:p>
            <a:r>
              <a:rPr lang="en-US" altLang="zh-CN" sz="2400" dirty="0"/>
              <a:t>A fascinating property of T5: it can be finetuned to answer a wide range of questions</a:t>
            </a:r>
            <a:r>
              <a:rPr lang="zh-CN" altLang="en-US" sz="2400" dirty="0"/>
              <a:t> </a:t>
            </a:r>
            <a:r>
              <a:rPr lang="en-US" altLang="zh-CN" sz="2400" dirty="0"/>
              <a:t>(</a:t>
            </a:r>
            <a:r>
              <a:rPr lang="zh-CN" altLang="en-US" sz="2400" dirty="0"/>
              <a:t> </a:t>
            </a:r>
            <a:r>
              <a:rPr lang="fr-FR" altLang="zh-CN" sz="2400" dirty="0"/>
              <a:t>NQ: Natural Questions WQ: </a:t>
            </a:r>
            <a:r>
              <a:rPr lang="fr-FR" altLang="zh-CN" sz="2400" dirty="0" err="1"/>
              <a:t>WebQuestions</a:t>
            </a:r>
            <a:r>
              <a:rPr lang="fr-FR" altLang="zh-CN" sz="2400" dirty="0"/>
              <a:t> TQA: </a:t>
            </a:r>
            <a:r>
              <a:rPr lang="fr-FR" altLang="zh-CN" sz="2400" dirty="0" err="1"/>
              <a:t>Trivia</a:t>
            </a:r>
            <a:r>
              <a:rPr lang="fr-FR" altLang="zh-CN" sz="2400" dirty="0"/>
              <a:t> QA (</a:t>
            </a:r>
            <a:r>
              <a:rPr lang="en-US" altLang="zh-CN" sz="2400" dirty="0"/>
              <a:t>All “open-domain” versions</a:t>
            </a:r>
            <a:r>
              <a:rPr lang="fr-FR" altLang="zh-CN" sz="2400" dirty="0"/>
              <a:t>)</a:t>
            </a:r>
            <a:r>
              <a:rPr lang="en-US" altLang="zh-CN" sz="2400" dirty="0"/>
              <a:t>, retrieving knowledge from its parameters.</a:t>
            </a:r>
          </a:p>
        </p:txBody>
      </p:sp>
      <p:sp>
        <p:nvSpPr>
          <p:cNvPr id="4" name="灯片编号占位符 3">
            <a:extLst>
              <a:ext uri="{FF2B5EF4-FFF2-40B4-BE49-F238E27FC236}">
                <a16:creationId xmlns:a16="http://schemas.microsoft.com/office/drawing/2014/main" id="{04F42645-A233-4D66-BF12-23D01CABFEE3}"/>
              </a:ext>
            </a:extLst>
          </p:cNvPr>
          <p:cNvSpPr>
            <a:spLocks noGrp="1"/>
          </p:cNvSpPr>
          <p:nvPr>
            <p:ph type="sldNum" sz="quarter" idx="12"/>
          </p:nvPr>
        </p:nvSpPr>
        <p:spPr/>
        <p:txBody>
          <a:bodyPr/>
          <a:lstStyle/>
          <a:p>
            <a:fld id="{DC8BB421-126E-41CB-B73A-69D52E98CAE3}" type="slidenum">
              <a:rPr lang="zh-CN" altLang="en-US" smtClean="0"/>
              <a:t>78</a:t>
            </a:fld>
            <a:endParaRPr lang="zh-CN" altLang="en-US" dirty="0"/>
          </a:p>
        </p:txBody>
      </p:sp>
      <p:pic>
        <p:nvPicPr>
          <p:cNvPr id="6" name="Picture 5">
            <a:extLst>
              <a:ext uri="{FF2B5EF4-FFF2-40B4-BE49-F238E27FC236}">
                <a16:creationId xmlns:a16="http://schemas.microsoft.com/office/drawing/2014/main" id="{7FC5299A-97BD-D54D-BFF6-00F895778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872" y="2418736"/>
            <a:ext cx="8582180" cy="4100030"/>
          </a:xfrm>
          <a:prstGeom prst="rect">
            <a:avLst/>
          </a:prstGeom>
        </p:spPr>
      </p:pic>
    </p:spTree>
    <p:extLst>
      <p:ext uri="{BB962C8B-B14F-4D97-AF65-F5344CB8AC3E}">
        <p14:creationId xmlns:p14="http://schemas.microsoft.com/office/powerpoint/2010/main" val="3817196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79</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Transformers</a:t>
            </a:r>
            <a:r>
              <a:rPr lang="zh-CN" altLang="en-US" dirty="0"/>
              <a:t> </a:t>
            </a:r>
            <a:r>
              <a:rPr lang="en-US" altLang="zh-CN" dirty="0"/>
              <a:t>as</a:t>
            </a:r>
            <a:r>
              <a:rPr lang="zh-CN" altLang="en-US" dirty="0"/>
              <a:t> </a:t>
            </a:r>
            <a:r>
              <a:rPr lang="en-US" altLang="zh-CN" dirty="0"/>
              <a:t>LMs</a:t>
            </a:r>
            <a:r>
              <a:rPr lang="zh-CN" altLang="en-US" dirty="0"/>
              <a:t> </a:t>
            </a:r>
            <a:endParaRPr lang="en-US" altLang="zh-CN" dirty="0"/>
          </a:p>
          <a:p>
            <a:r>
              <a:rPr lang="en-US" altLang="zh-CN" dirty="0"/>
              <a:t>Autoregressive</a:t>
            </a:r>
            <a:r>
              <a:rPr lang="zh-CN" altLang="en-US" dirty="0"/>
              <a:t> </a:t>
            </a:r>
            <a:r>
              <a:rPr lang="en-US" altLang="zh-CN" dirty="0"/>
              <a:t>generation</a:t>
            </a:r>
          </a:p>
          <a:p>
            <a:r>
              <a:rPr lang="en-US" altLang="zh-CN" dirty="0"/>
              <a:t>Pretrained</a:t>
            </a:r>
            <a:r>
              <a:rPr lang="zh-CN" altLang="en-US" dirty="0"/>
              <a:t> </a:t>
            </a:r>
            <a:r>
              <a:rPr lang="en-US" altLang="zh-CN" dirty="0"/>
              <a:t>Language</a:t>
            </a:r>
            <a:r>
              <a:rPr lang="zh-CN" altLang="en-US" dirty="0"/>
              <a:t> </a:t>
            </a:r>
            <a:r>
              <a:rPr lang="en-US" altLang="zh-CN" dirty="0"/>
              <a:t>Models</a:t>
            </a:r>
          </a:p>
          <a:p>
            <a:pPr lvl="1"/>
            <a:r>
              <a:rPr lang="en-US" altLang="zh-CN" dirty="0"/>
              <a:t>Pretrained</a:t>
            </a:r>
            <a:r>
              <a:rPr lang="zh-CN" altLang="en-US" dirty="0"/>
              <a:t> </a:t>
            </a:r>
            <a:r>
              <a:rPr lang="en-US" altLang="zh-CN" dirty="0"/>
              <a:t>Decoders</a:t>
            </a:r>
            <a:r>
              <a:rPr lang="zh-CN" altLang="en-US" dirty="0"/>
              <a:t> </a:t>
            </a:r>
            <a:r>
              <a:rPr lang="en-US" altLang="zh-CN" dirty="0"/>
              <a:t>(GPT</a:t>
            </a:r>
            <a:r>
              <a:rPr lang="zh-CN" altLang="en-US" dirty="0"/>
              <a:t> </a:t>
            </a:r>
            <a:r>
              <a:rPr lang="en-US" altLang="zh-CN" dirty="0"/>
              <a:t>series)</a:t>
            </a:r>
          </a:p>
          <a:p>
            <a:pPr lvl="1"/>
            <a:r>
              <a:rPr lang="en-US" altLang="zh-CN" dirty="0"/>
              <a:t>Pretrained</a:t>
            </a:r>
            <a:r>
              <a:rPr lang="zh-CN" altLang="en-US" dirty="0"/>
              <a:t> </a:t>
            </a:r>
            <a:r>
              <a:rPr lang="en-US" altLang="zh-CN" dirty="0"/>
              <a:t>Encoders</a:t>
            </a:r>
            <a:r>
              <a:rPr lang="zh-CN" altLang="en-US" dirty="0"/>
              <a:t> </a:t>
            </a:r>
            <a:r>
              <a:rPr lang="en-US" altLang="zh-CN" dirty="0"/>
              <a:t>(BERT</a:t>
            </a:r>
            <a:r>
              <a:rPr lang="zh-CN" altLang="en-US" dirty="0"/>
              <a:t> </a:t>
            </a:r>
            <a:r>
              <a:rPr lang="en-US" altLang="zh-CN" dirty="0"/>
              <a:t>series)</a:t>
            </a:r>
          </a:p>
          <a:p>
            <a:pPr lvl="1"/>
            <a:r>
              <a:rPr lang="en-US" altLang="zh-CN" dirty="0"/>
              <a:t>Pretrained</a:t>
            </a:r>
            <a:r>
              <a:rPr lang="zh-CN" altLang="en-US" dirty="0"/>
              <a:t> </a:t>
            </a:r>
            <a:r>
              <a:rPr lang="en-US" altLang="zh-CN" dirty="0"/>
              <a:t>Encoders-Decoders</a:t>
            </a:r>
            <a:r>
              <a:rPr lang="zh-CN" altLang="en-US" dirty="0"/>
              <a:t> </a:t>
            </a:r>
            <a:r>
              <a:rPr lang="en-US" altLang="zh-CN" dirty="0"/>
              <a:t>(T5)</a:t>
            </a:r>
          </a:p>
          <a:p>
            <a:r>
              <a:rPr lang="en-US" altLang="zh-CN" b="1" dirty="0"/>
              <a:t>Very large models and in-context learning</a:t>
            </a:r>
            <a:endParaRPr lang="zh-CN" altLang="en-US" b="1" dirty="0"/>
          </a:p>
        </p:txBody>
      </p:sp>
    </p:spTree>
    <p:extLst>
      <p:ext uri="{BB962C8B-B14F-4D97-AF65-F5344CB8AC3E}">
        <p14:creationId xmlns:p14="http://schemas.microsoft.com/office/powerpoint/2010/main" val="422995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8</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Transformers</a:t>
            </a:r>
            <a:r>
              <a:rPr lang="zh-CN" altLang="en-US" dirty="0"/>
              <a:t> </a:t>
            </a:r>
            <a:r>
              <a:rPr lang="en-US" altLang="zh-CN" dirty="0"/>
              <a:t>as</a:t>
            </a:r>
            <a:r>
              <a:rPr lang="zh-CN" altLang="en-US" dirty="0"/>
              <a:t> </a:t>
            </a:r>
            <a:r>
              <a:rPr lang="en-US" altLang="zh-CN" dirty="0"/>
              <a:t>LMs</a:t>
            </a:r>
            <a:r>
              <a:rPr lang="zh-CN" altLang="en-US" dirty="0"/>
              <a:t> </a:t>
            </a:r>
            <a:endParaRPr lang="en-US" altLang="zh-CN" dirty="0"/>
          </a:p>
          <a:p>
            <a:r>
              <a:rPr lang="en-US" altLang="zh-CN" b="1" dirty="0"/>
              <a:t>Autoregressive</a:t>
            </a:r>
            <a:r>
              <a:rPr lang="zh-CN" altLang="en-US" b="1" dirty="0"/>
              <a:t> </a:t>
            </a:r>
            <a:r>
              <a:rPr lang="en-US" altLang="zh-CN" b="1" dirty="0"/>
              <a:t>generation</a:t>
            </a:r>
          </a:p>
        </p:txBody>
      </p:sp>
    </p:spTree>
    <p:extLst>
      <p:ext uri="{BB962C8B-B14F-4D97-AF65-F5344CB8AC3E}">
        <p14:creationId xmlns:p14="http://schemas.microsoft.com/office/powerpoint/2010/main" val="3115499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CAB1D-2938-4667-9BDF-6F82F5E1F00D}"/>
              </a:ext>
            </a:extLst>
          </p:cNvPr>
          <p:cNvSpPr>
            <a:spLocks noGrp="1"/>
          </p:cNvSpPr>
          <p:nvPr>
            <p:ph type="title"/>
          </p:nvPr>
        </p:nvSpPr>
        <p:spPr/>
        <p:txBody>
          <a:bodyPr/>
          <a:lstStyle/>
          <a:p>
            <a:r>
              <a:rPr lang="en-US" altLang="zh-CN" dirty="0"/>
              <a:t>Convincing generations (GPT3,</a:t>
            </a:r>
            <a:r>
              <a:rPr lang="zh-CN" altLang="en-US" dirty="0"/>
              <a:t> </a:t>
            </a:r>
            <a:r>
              <a:rPr lang="en-US" altLang="zh-CN" dirty="0"/>
              <a:t>2020)</a:t>
            </a:r>
            <a:endParaRPr lang="zh-CN" altLang="en-US" dirty="0"/>
          </a:p>
        </p:txBody>
      </p:sp>
      <p:pic>
        <p:nvPicPr>
          <p:cNvPr id="8" name="内容占位符 7">
            <a:extLst>
              <a:ext uri="{FF2B5EF4-FFF2-40B4-BE49-F238E27FC236}">
                <a16:creationId xmlns:a16="http://schemas.microsoft.com/office/drawing/2014/main" id="{E055EA78-4BA7-48AB-B7B1-206C62F643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3939" y="1678213"/>
            <a:ext cx="6644122" cy="4349926"/>
          </a:xfrm>
        </p:spPr>
      </p:pic>
      <p:sp>
        <p:nvSpPr>
          <p:cNvPr id="4" name="灯片编号占位符 3">
            <a:extLst>
              <a:ext uri="{FF2B5EF4-FFF2-40B4-BE49-F238E27FC236}">
                <a16:creationId xmlns:a16="http://schemas.microsoft.com/office/drawing/2014/main" id="{8BA95BB6-28C8-4EFF-B0D7-2CFD3C93B930}"/>
              </a:ext>
            </a:extLst>
          </p:cNvPr>
          <p:cNvSpPr>
            <a:spLocks noGrp="1"/>
          </p:cNvSpPr>
          <p:nvPr>
            <p:ph type="sldNum" sz="quarter" idx="12"/>
          </p:nvPr>
        </p:nvSpPr>
        <p:spPr/>
        <p:txBody>
          <a:bodyPr/>
          <a:lstStyle/>
          <a:p>
            <a:fld id="{DC8BB421-126E-41CB-B73A-69D52E98CAE3}" type="slidenum">
              <a:rPr lang="zh-CN" altLang="en-US" smtClean="0"/>
              <a:t>80</a:t>
            </a:fld>
            <a:endParaRPr lang="zh-CN" altLang="en-US" dirty="0"/>
          </a:p>
        </p:txBody>
      </p:sp>
    </p:spTree>
    <p:extLst>
      <p:ext uri="{BB962C8B-B14F-4D97-AF65-F5344CB8AC3E}">
        <p14:creationId xmlns:p14="http://schemas.microsoft.com/office/powerpoint/2010/main" val="4260768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D7B3C-EDC2-4596-8228-866E15A22DFF}"/>
              </a:ext>
            </a:extLst>
          </p:cNvPr>
          <p:cNvSpPr>
            <a:spLocks noGrp="1"/>
          </p:cNvSpPr>
          <p:nvPr>
            <p:ph type="title"/>
          </p:nvPr>
        </p:nvSpPr>
        <p:spPr/>
        <p:txBody>
          <a:bodyPr/>
          <a:lstStyle/>
          <a:p>
            <a:r>
              <a:rPr lang="en-US" altLang="zh-CN" dirty="0"/>
              <a:t>Text Generation</a:t>
            </a:r>
            <a:r>
              <a:rPr lang="zh-CN" altLang="en-US" dirty="0"/>
              <a:t> </a:t>
            </a:r>
            <a:r>
              <a:rPr lang="en-US" altLang="zh-CN" dirty="0"/>
              <a:t>(Copied</a:t>
            </a:r>
            <a:r>
              <a:rPr lang="zh-CN" altLang="en-US" dirty="0"/>
              <a:t> </a:t>
            </a:r>
            <a:r>
              <a:rPr lang="en-US" altLang="zh-CN" dirty="0"/>
              <a:t>from</a:t>
            </a:r>
            <a:r>
              <a:rPr lang="zh-CN" altLang="en-US" dirty="0"/>
              <a:t> </a:t>
            </a:r>
            <a:r>
              <a:rPr lang="en-US" altLang="zh-CN" dirty="0"/>
              <a:t>Lecture</a:t>
            </a:r>
            <a:r>
              <a:rPr lang="zh-CN" altLang="en-US" dirty="0"/>
              <a:t> </a:t>
            </a:r>
            <a:r>
              <a:rPr lang="en-US" altLang="zh-CN" dirty="0"/>
              <a:t>1)</a:t>
            </a:r>
            <a:endParaRPr lang="zh-CN" altLang="en-US" dirty="0"/>
          </a:p>
        </p:txBody>
      </p:sp>
      <p:sp>
        <p:nvSpPr>
          <p:cNvPr id="5" name="文本框 4">
            <a:extLst>
              <a:ext uri="{FF2B5EF4-FFF2-40B4-BE49-F238E27FC236}">
                <a16:creationId xmlns:a16="http://schemas.microsoft.com/office/drawing/2014/main" id="{7D5F18B5-9600-4473-AF5B-065783D7C8BF}"/>
              </a:ext>
            </a:extLst>
          </p:cNvPr>
          <p:cNvSpPr txBox="1"/>
          <p:nvPr/>
        </p:nvSpPr>
        <p:spPr>
          <a:xfrm>
            <a:off x="479426" y="920621"/>
            <a:ext cx="5206672" cy="433965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1A1A1A"/>
                </a:solidFill>
                <a:ea typeface="黑体" panose="02010609060101010101" pitchFamily="49" charset="-122"/>
              </a:rPr>
              <a:t>A: </a:t>
            </a:r>
            <a:r>
              <a:rPr kumimoji="0" lang="en-US" altLang="zh-CN" sz="2400" b="1" i="0" u="none" strike="noStrike" kern="1200" cap="none" spc="0" normalizeH="0" baseline="0" noProof="0" dirty="0">
                <a:ln>
                  <a:noFill/>
                </a:ln>
                <a:solidFill>
                  <a:srgbClr val="1A1A1A"/>
                </a:solidFill>
                <a:effectLst/>
                <a:uLnTx/>
                <a:uFillTx/>
                <a:ea typeface="黑体" panose="02010609060101010101" pitchFamily="49" charset="-122"/>
                <a:cs typeface="+mn-cs"/>
              </a:rPr>
              <a:t>Blog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Feeling unproductive? Maybe you should stop overthinking.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In order to get something done, maybe we need to think less. Seems counter-intuitive, but I believe sometimes our thoughts can get in the way of the creative process. We can work better at times when we "tune out" the external world and focus on what's in front of us. I've been thinking about this lately, so I thought it would be good to write an article about it…</a:t>
            </a:r>
          </a:p>
        </p:txBody>
      </p:sp>
      <p:sp>
        <p:nvSpPr>
          <p:cNvPr id="6" name="文本框 5">
            <a:extLst>
              <a:ext uri="{FF2B5EF4-FFF2-40B4-BE49-F238E27FC236}">
                <a16:creationId xmlns:a16="http://schemas.microsoft.com/office/drawing/2014/main" id="{7782DF37-CC6E-40CA-B5A7-2146AAD45544}"/>
              </a:ext>
            </a:extLst>
          </p:cNvPr>
          <p:cNvSpPr txBox="1"/>
          <p:nvPr/>
        </p:nvSpPr>
        <p:spPr>
          <a:xfrm>
            <a:off x="5885793" y="920621"/>
            <a:ext cx="6085490" cy="46474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ea typeface="黑体" panose="02010609060101010101" pitchFamily="49" charset="-122"/>
                <a:cs typeface="+mn-cs"/>
              </a:rPr>
              <a:t>B: News article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United Methodists Agree to Historic Split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After two days of intense debate, the United Methodist Church has agreed to a historic split - one that is expected to end in the creation of a new denomination, one that will be “theologically and socially conservative,” according to The Washington Post. The majority of delegates attending the church‘s annual General Conference in May voted to strengthen a ban on the ordination of LGBTQ clergy and to write new rules that will “discipline” clergy who officiate at same-sex weddings. But those who opposed these measures have a new plan…</a:t>
            </a:r>
          </a:p>
        </p:txBody>
      </p:sp>
      <p:sp>
        <p:nvSpPr>
          <p:cNvPr id="7" name="文本框 6">
            <a:extLst>
              <a:ext uri="{FF2B5EF4-FFF2-40B4-BE49-F238E27FC236}">
                <a16:creationId xmlns:a16="http://schemas.microsoft.com/office/drawing/2014/main" id="{EBE2C809-E130-4606-A44A-907864C40BBD}"/>
              </a:ext>
            </a:extLst>
          </p:cNvPr>
          <p:cNvSpPr txBox="1"/>
          <p:nvPr/>
        </p:nvSpPr>
        <p:spPr>
          <a:xfrm>
            <a:off x="479426" y="5534561"/>
            <a:ext cx="5406368"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Human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Human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Machine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Machine  Written</a:t>
            </a:r>
            <a:endParaRPr kumimoji="0" lang="zh-CN" altLang="en-US"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8" name="文本框 7">
            <a:extLst>
              <a:ext uri="{FF2B5EF4-FFF2-40B4-BE49-F238E27FC236}">
                <a16:creationId xmlns:a16="http://schemas.microsoft.com/office/drawing/2014/main" id="{4A567D71-6E90-4810-80F7-45A89672DBDF}"/>
              </a:ext>
            </a:extLst>
          </p:cNvPr>
          <p:cNvSpPr txBox="1"/>
          <p:nvPr/>
        </p:nvSpPr>
        <p:spPr>
          <a:xfrm>
            <a:off x="6477737" y="5534560"/>
            <a:ext cx="490160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0000"/>
                </a:solidFill>
                <a:effectLst/>
                <a:uLnTx/>
                <a:uFillTx/>
                <a:ea typeface="黑体" panose="02010609060101010101" pitchFamily="49" charset="-122"/>
                <a:cs typeface="+mn-cs"/>
              </a:rPr>
              <a:t>They are all generated by GPT-3!</a:t>
            </a:r>
            <a:endParaRPr kumimoji="0" lang="zh-CN" altLang="en-US" sz="3600" b="1" i="0" u="none" strike="noStrike" kern="1200" cap="none" spc="0" normalizeH="0" baseline="0" noProof="0" dirty="0">
              <a:ln>
                <a:noFill/>
              </a:ln>
              <a:solidFill>
                <a:srgbClr val="FF0000"/>
              </a:solidFill>
              <a:effectLst/>
              <a:uLnTx/>
              <a:uFillTx/>
              <a:ea typeface="黑体" panose="02010609060101010101" pitchFamily="49" charset="-122"/>
              <a:cs typeface="+mn-cs"/>
            </a:endParaRPr>
          </a:p>
        </p:txBody>
      </p:sp>
      <p:sp>
        <p:nvSpPr>
          <p:cNvPr id="12" name="灯片编号占位符 11">
            <a:extLst>
              <a:ext uri="{FF2B5EF4-FFF2-40B4-BE49-F238E27FC236}">
                <a16:creationId xmlns:a16="http://schemas.microsoft.com/office/drawing/2014/main" id="{43F9C974-631D-44C5-A0AF-77608137D0F8}"/>
              </a:ext>
            </a:extLst>
          </p:cNvPr>
          <p:cNvSpPr>
            <a:spLocks noGrp="1"/>
          </p:cNvSpPr>
          <p:nvPr>
            <p:ph type="sldNum" sz="quarter" idx="12"/>
          </p:nvPr>
        </p:nvSpPr>
        <p:spPr/>
        <p:txBody>
          <a:bodyPr/>
          <a:lstStyle/>
          <a:p>
            <a:fld id="{DC8BB421-126E-41CB-B73A-69D52E98CAE3}" type="slidenum">
              <a:rPr lang="zh-CN" altLang="en-US" smtClean="0"/>
              <a:t>81</a:t>
            </a:fld>
            <a:endParaRPr lang="zh-CN" altLang="en-US" dirty="0"/>
          </a:p>
        </p:txBody>
      </p:sp>
    </p:spTree>
    <p:extLst>
      <p:ext uri="{BB962C8B-B14F-4D97-AF65-F5344CB8AC3E}">
        <p14:creationId xmlns:p14="http://schemas.microsoft.com/office/powerpoint/2010/main" val="1747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ED6A1-1FB6-B740-8A6B-6B8E14C205A4}"/>
              </a:ext>
            </a:extLst>
          </p:cNvPr>
          <p:cNvSpPr>
            <a:spLocks noGrp="1"/>
          </p:cNvSpPr>
          <p:nvPr>
            <p:ph type="title"/>
          </p:nvPr>
        </p:nvSpPr>
        <p:spPr/>
        <p:txBody>
          <a:bodyPr/>
          <a:lstStyle/>
          <a:p>
            <a:r>
              <a:rPr lang="en-US" altLang="zh-CN" dirty="0"/>
              <a:t>Concept</a:t>
            </a:r>
            <a:r>
              <a:rPr lang="zh-CN" altLang="en-US" dirty="0"/>
              <a:t> </a:t>
            </a:r>
            <a:r>
              <a:rPr lang="en-US" altLang="zh-CN" dirty="0"/>
              <a:t>of</a:t>
            </a:r>
            <a:r>
              <a:rPr lang="zh-CN" altLang="en-US" dirty="0"/>
              <a:t> </a:t>
            </a:r>
            <a:r>
              <a:rPr lang="en-US" altLang="zh-CN" dirty="0"/>
              <a:t>In-context</a:t>
            </a:r>
            <a:r>
              <a:rPr lang="zh-CN" altLang="en-US" dirty="0"/>
              <a:t> </a:t>
            </a:r>
            <a:r>
              <a:rPr lang="en-US" altLang="zh-CN" dirty="0"/>
              <a:t>learning</a:t>
            </a:r>
            <a:endParaRPr lang="en-CN" dirty="0"/>
          </a:p>
        </p:txBody>
      </p:sp>
      <p:sp>
        <p:nvSpPr>
          <p:cNvPr id="3" name="Content Placeholder 2">
            <a:extLst>
              <a:ext uri="{FF2B5EF4-FFF2-40B4-BE49-F238E27FC236}">
                <a16:creationId xmlns:a16="http://schemas.microsoft.com/office/drawing/2014/main" id="{64B09899-A86D-0C49-B163-57C5F204EFF8}"/>
              </a:ext>
            </a:extLst>
          </p:cNvPr>
          <p:cNvSpPr>
            <a:spLocks noGrp="1"/>
          </p:cNvSpPr>
          <p:nvPr>
            <p:ph idx="1"/>
          </p:nvPr>
        </p:nvSpPr>
        <p:spPr/>
        <p:txBody>
          <a:bodyPr/>
          <a:lstStyle/>
          <a:p>
            <a:r>
              <a:rPr lang="en-US" dirty="0"/>
              <a:t>Following the paper of GPT-3 (Brown et al., 2020), we provide a definition of in-context learning: </a:t>
            </a:r>
          </a:p>
          <a:p>
            <a:pPr lvl="1"/>
            <a:r>
              <a:rPr lang="en-US" dirty="0">
                <a:solidFill>
                  <a:srgbClr val="FF0000"/>
                </a:solidFill>
              </a:rPr>
              <a:t>In</a:t>
            </a:r>
            <a:r>
              <a:rPr lang="zh-CN" altLang="en-US" dirty="0">
                <a:solidFill>
                  <a:srgbClr val="FF0000"/>
                </a:solidFill>
              </a:rPr>
              <a:t> </a:t>
            </a:r>
            <a:r>
              <a:rPr lang="en-US" dirty="0">
                <a:solidFill>
                  <a:srgbClr val="FF0000"/>
                </a:solidFill>
              </a:rPr>
              <a:t>context learning is a paradigm that allows language models to learn tasks given only a few examples in the form of demonstration.</a:t>
            </a:r>
          </a:p>
          <a:p>
            <a:r>
              <a:rPr lang="en-US" altLang="zh-CN" dirty="0"/>
              <a:t>Very large language models seem to perform some kind of learning without gradient steps simply from examples you provide within their contexts. </a:t>
            </a:r>
          </a:p>
          <a:p>
            <a:r>
              <a:rPr lang="en-US" altLang="zh-CN" dirty="0"/>
              <a:t>GPT-3 is the canonical example of this. GPT-3 has 175 billion parameters.</a:t>
            </a:r>
            <a:r>
              <a:rPr lang="zh-CN" altLang="en-US" dirty="0"/>
              <a:t> </a:t>
            </a:r>
            <a:r>
              <a:rPr lang="en-US" altLang="zh-CN" dirty="0"/>
              <a:t>(The largest T5 model had 11 billion parameters)</a:t>
            </a:r>
            <a:endParaRPr lang="zh-CN" altLang="en-US" dirty="0"/>
          </a:p>
        </p:txBody>
      </p:sp>
      <p:sp>
        <p:nvSpPr>
          <p:cNvPr id="4" name="Slide Number Placeholder 3">
            <a:extLst>
              <a:ext uri="{FF2B5EF4-FFF2-40B4-BE49-F238E27FC236}">
                <a16:creationId xmlns:a16="http://schemas.microsoft.com/office/drawing/2014/main" id="{BA324E39-F0BE-9642-A8A5-91C49C985643}"/>
              </a:ext>
            </a:extLst>
          </p:cNvPr>
          <p:cNvSpPr>
            <a:spLocks noGrp="1"/>
          </p:cNvSpPr>
          <p:nvPr>
            <p:ph type="sldNum" sz="quarter" idx="12"/>
          </p:nvPr>
        </p:nvSpPr>
        <p:spPr/>
        <p:txBody>
          <a:bodyPr/>
          <a:lstStyle/>
          <a:p>
            <a:fld id="{DC8BB421-126E-41CB-B73A-69D52E98CAE3}" type="slidenum">
              <a:rPr lang="zh-CN" altLang="en-US" smtClean="0"/>
              <a:t>82</a:t>
            </a:fld>
            <a:endParaRPr lang="zh-CN" altLang="en-US" dirty="0"/>
          </a:p>
        </p:txBody>
      </p:sp>
    </p:spTree>
    <p:extLst>
      <p:ext uri="{BB962C8B-B14F-4D97-AF65-F5344CB8AC3E}">
        <p14:creationId xmlns:p14="http://schemas.microsoft.com/office/powerpoint/2010/main" val="8865854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7D96F-807B-489E-82DB-EE4B5279AE12}"/>
              </a:ext>
            </a:extLst>
          </p:cNvPr>
          <p:cNvSpPr>
            <a:spLocks noGrp="1"/>
          </p:cNvSpPr>
          <p:nvPr>
            <p:ph type="title"/>
          </p:nvPr>
        </p:nvSpPr>
        <p:spPr/>
        <p:txBody>
          <a:bodyPr/>
          <a:lstStyle/>
          <a:p>
            <a:r>
              <a:rPr lang="en-US" altLang="zh-CN" dirty="0"/>
              <a:t>GPT-3</a:t>
            </a:r>
            <a:r>
              <a:rPr lang="zh-CN" altLang="en-US" dirty="0"/>
              <a:t> </a:t>
            </a:r>
            <a:r>
              <a:rPr lang="en-US" altLang="zh-CN" dirty="0"/>
              <a:t>-</a:t>
            </a:r>
            <a:r>
              <a:rPr lang="zh-CN" altLang="en-US" dirty="0"/>
              <a:t> </a:t>
            </a:r>
            <a:r>
              <a:rPr lang="en-US" altLang="zh-CN" dirty="0"/>
              <a:t>In-context learning</a:t>
            </a:r>
            <a:endParaRPr lang="zh-CN" altLang="en-US" sz="4800" dirty="0"/>
          </a:p>
        </p:txBody>
      </p:sp>
      <p:sp>
        <p:nvSpPr>
          <p:cNvPr id="3" name="内容占位符 2">
            <a:extLst>
              <a:ext uri="{FF2B5EF4-FFF2-40B4-BE49-F238E27FC236}">
                <a16:creationId xmlns:a16="http://schemas.microsoft.com/office/drawing/2014/main" id="{21CE89F3-5ABD-4784-9E9C-29328BF8B6F2}"/>
              </a:ext>
            </a:extLst>
          </p:cNvPr>
          <p:cNvSpPr>
            <a:spLocks noGrp="1"/>
          </p:cNvSpPr>
          <p:nvPr>
            <p:ph idx="1"/>
          </p:nvPr>
        </p:nvSpPr>
        <p:spPr>
          <a:xfrm>
            <a:off x="517525" y="1108433"/>
            <a:ext cx="5392945" cy="5508233"/>
          </a:xfrm>
        </p:spPr>
        <p:txBody>
          <a:bodyPr>
            <a:noAutofit/>
          </a:bodyPr>
          <a:lstStyle/>
          <a:p>
            <a:r>
              <a:rPr lang="en-US" altLang="zh-CN" dirty="0"/>
              <a:t>Very large language models seem to perform some kind of learning without gradient steps simply from examples you provide within their contexts.</a:t>
            </a:r>
          </a:p>
          <a:p>
            <a:r>
              <a:rPr lang="en-US" altLang="zh-CN" dirty="0"/>
              <a:t>The in-context examples seem to specify the task to be performed, and the conditional distribution mocks performing the task to a certain extent.</a:t>
            </a:r>
            <a:endParaRPr lang="zh-CN" altLang="en-US" dirty="0"/>
          </a:p>
        </p:txBody>
      </p:sp>
      <p:sp>
        <p:nvSpPr>
          <p:cNvPr id="4" name="灯片编号占位符 3">
            <a:extLst>
              <a:ext uri="{FF2B5EF4-FFF2-40B4-BE49-F238E27FC236}">
                <a16:creationId xmlns:a16="http://schemas.microsoft.com/office/drawing/2014/main" id="{185A73A6-FC31-4E70-8C0F-C4FBFA4AC016}"/>
              </a:ext>
            </a:extLst>
          </p:cNvPr>
          <p:cNvSpPr>
            <a:spLocks noGrp="1"/>
          </p:cNvSpPr>
          <p:nvPr>
            <p:ph type="sldNum" sz="quarter" idx="12"/>
          </p:nvPr>
        </p:nvSpPr>
        <p:spPr/>
        <p:txBody>
          <a:bodyPr/>
          <a:lstStyle/>
          <a:p>
            <a:fld id="{DC8BB421-126E-41CB-B73A-69D52E98CAE3}" type="slidenum">
              <a:rPr lang="zh-CN" altLang="en-US" smtClean="0"/>
              <a:t>83</a:t>
            </a:fld>
            <a:endParaRPr lang="zh-CN" altLang="en-US" dirty="0"/>
          </a:p>
        </p:txBody>
      </p:sp>
      <p:sp>
        <p:nvSpPr>
          <p:cNvPr id="6" name="文本框 5">
            <a:extLst>
              <a:ext uri="{FF2B5EF4-FFF2-40B4-BE49-F238E27FC236}">
                <a16:creationId xmlns:a16="http://schemas.microsoft.com/office/drawing/2014/main" id="{EEDE06AF-B329-42FB-A689-A8AA540F439A}"/>
              </a:ext>
            </a:extLst>
          </p:cNvPr>
          <p:cNvSpPr txBox="1"/>
          <p:nvPr/>
        </p:nvSpPr>
        <p:spPr>
          <a:xfrm>
            <a:off x="6091239" y="1397247"/>
            <a:ext cx="5583236" cy="4278094"/>
          </a:xfrm>
          <a:prstGeom prst="rect">
            <a:avLst/>
          </a:prstGeom>
          <a:noFill/>
        </p:spPr>
        <p:txBody>
          <a:bodyPr wrap="square">
            <a:spAutoFit/>
          </a:bodyPr>
          <a:lstStyle/>
          <a:p>
            <a:pPr>
              <a:spcBef>
                <a:spcPts val="600"/>
              </a:spcBef>
            </a:pPr>
            <a:r>
              <a:rPr lang="en-US" altLang="zh-CN" sz="2800" dirty="0"/>
              <a:t>Input (prefix within a single Transformer decoder context):</a:t>
            </a:r>
          </a:p>
          <a:p>
            <a:pPr marL="914400" lvl="1" indent="-457200">
              <a:spcBef>
                <a:spcPts val="600"/>
              </a:spcBef>
              <a:buFont typeface="Arial" panose="020B0604020202020204" pitchFamily="34" charset="0"/>
              <a:buChar char="•"/>
            </a:pPr>
            <a:r>
              <a:rPr lang="en-US" altLang="zh-CN" sz="2800" dirty="0"/>
              <a:t>thanks -&gt; merci </a:t>
            </a:r>
          </a:p>
          <a:p>
            <a:pPr marL="914400" lvl="1" indent="-457200">
              <a:spcBef>
                <a:spcPts val="600"/>
              </a:spcBef>
              <a:buFont typeface="Arial" panose="020B0604020202020204" pitchFamily="34" charset="0"/>
              <a:buChar char="•"/>
            </a:pPr>
            <a:r>
              <a:rPr lang="en-US" altLang="zh-CN" sz="2800" dirty="0"/>
              <a:t>hello 	-&gt; bonjour </a:t>
            </a:r>
          </a:p>
          <a:p>
            <a:pPr marL="914400" lvl="1" indent="-457200">
              <a:spcBef>
                <a:spcPts val="600"/>
              </a:spcBef>
              <a:buFont typeface="Arial" panose="020B0604020202020204" pitchFamily="34" charset="0"/>
              <a:buChar char="•"/>
            </a:pPr>
            <a:r>
              <a:rPr lang="en-US" altLang="zh-CN" sz="2800" dirty="0"/>
              <a:t>mint	-&gt; menthe </a:t>
            </a:r>
          </a:p>
          <a:p>
            <a:pPr marL="914400" lvl="1" indent="-457200">
              <a:spcBef>
                <a:spcPts val="600"/>
              </a:spcBef>
              <a:buFont typeface="Arial" panose="020B0604020202020204" pitchFamily="34" charset="0"/>
              <a:buChar char="•"/>
            </a:pPr>
            <a:r>
              <a:rPr lang="en-US" altLang="zh-CN" sz="2800" dirty="0"/>
              <a:t>otter	-&gt; ___</a:t>
            </a:r>
            <a:r>
              <a:rPr lang="en-US" altLang="zh-CN" sz="2800" u="sng" dirty="0"/>
              <a:t>?</a:t>
            </a:r>
            <a:r>
              <a:rPr lang="en-US" altLang="zh-CN" sz="2800" dirty="0"/>
              <a:t>___ </a:t>
            </a:r>
          </a:p>
          <a:p>
            <a:pPr lvl="1"/>
            <a:endParaRPr lang="en-US" altLang="zh-CN" sz="2800" dirty="0"/>
          </a:p>
          <a:p>
            <a:r>
              <a:rPr lang="en-US" altLang="zh-CN" sz="2800" dirty="0"/>
              <a:t>Output (conditional generations): </a:t>
            </a:r>
          </a:p>
          <a:p>
            <a:pPr marL="914400" lvl="1" indent="-457200">
              <a:buFont typeface="Arial" panose="020B0604020202020204" pitchFamily="34" charset="0"/>
              <a:buChar char="•"/>
            </a:pPr>
            <a:r>
              <a:rPr lang="en-US" altLang="zh-CN" sz="2800" dirty="0"/>
              <a:t>loutre</a:t>
            </a:r>
            <a:endParaRPr lang="zh-CN" altLang="en-US" sz="2800" dirty="0"/>
          </a:p>
        </p:txBody>
      </p:sp>
    </p:spTree>
    <p:extLst>
      <p:ext uri="{BB962C8B-B14F-4D97-AF65-F5344CB8AC3E}">
        <p14:creationId xmlns:p14="http://schemas.microsoft.com/office/powerpoint/2010/main" val="8153506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CAB1D-2938-4667-9BDF-6F82F5E1F00D}"/>
              </a:ext>
            </a:extLst>
          </p:cNvPr>
          <p:cNvSpPr>
            <a:spLocks noGrp="1"/>
          </p:cNvSpPr>
          <p:nvPr>
            <p:ph type="title"/>
          </p:nvPr>
        </p:nvSpPr>
        <p:spPr/>
        <p:txBody>
          <a:bodyPr/>
          <a:lstStyle/>
          <a:p>
            <a:r>
              <a:rPr lang="en-US" altLang="zh-CN" dirty="0"/>
              <a:t>Convincing generations (GPT3)</a:t>
            </a:r>
            <a:endParaRPr lang="zh-CN" altLang="en-US" dirty="0"/>
          </a:p>
        </p:txBody>
      </p:sp>
      <p:sp>
        <p:nvSpPr>
          <p:cNvPr id="4" name="灯片编号占位符 3">
            <a:extLst>
              <a:ext uri="{FF2B5EF4-FFF2-40B4-BE49-F238E27FC236}">
                <a16:creationId xmlns:a16="http://schemas.microsoft.com/office/drawing/2014/main" id="{8BA95BB6-28C8-4EFF-B0D7-2CFD3C93B930}"/>
              </a:ext>
            </a:extLst>
          </p:cNvPr>
          <p:cNvSpPr>
            <a:spLocks noGrp="1"/>
          </p:cNvSpPr>
          <p:nvPr>
            <p:ph type="sldNum" sz="quarter" idx="12"/>
          </p:nvPr>
        </p:nvSpPr>
        <p:spPr/>
        <p:txBody>
          <a:bodyPr/>
          <a:lstStyle/>
          <a:p>
            <a:fld id="{DC8BB421-126E-41CB-B73A-69D52E98CAE3}" type="slidenum">
              <a:rPr lang="zh-CN" altLang="en-US" smtClean="0"/>
              <a:t>84</a:t>
            </a:fld>
            <a:endParaRPr lang="zh-CN" altLang="en-US" dirty="0"/>
          </a:p>
        </p:txBody>
      </p:sp>
      <p:pic>
        <p:nvPicPr>
          <p:cNvPr id="7" name="Content Placeholder 6">
            <a:extLst>
              <a:ext uri="{FF2B5EF4-FFF2-40B4-BE49-F238E27FC236}">
                <a16:creationId xmlns:a16="http://schemas.microsoft.com/office/drawing/2014/main" id="{753838DB-6BD3-D849-BBF0-F513F15BB1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4914" y="2134221"/>
            <a:ext cx="9092650" cy="4560019"/>
          </a:xfrm>
        </p:spPr>
      </p:pic>
      <p:sp>
        <p:nvSpPr>
          <p:cNvPr id="10" name="TextBox 9">
            <a:extLst>
              <a:ext uri="{FF2B5EF4-FFF2-40B4-BE49-F238E27FC236}">
                <a16:creationId xmlns:a16="http://schemas.microsoft.com/office/drawing/2014/main" id="{A153889E-5172-C74A-9041-AB59E8F84D31}"/>
              </a:ext>
            </a:extLst>
          </p:cNvPr>
          <p:cNvSpPr txBox="1"/>
          <p:nvPr/>
        </p:nvSpPr>
        <p:spPr>
          <a:xfrm>
            <a:off x="609600" y="1135257"/>
            <a:ext cx="11258552" cy="1200329"/>
          </a:xfrm>
          <a:prstGeom prst="rect">
            <a:avLst/>
          </a:prstGeom>
          <a:noFill/>
        </p:spPr>
        <p:txBody>
          <a:bodyPr wrap="square">
            <a:spAutoFit/>
          </a:bodyPr>
          <a:lstStyle/>
          <a:p>
            <a:r>
              <a:rPr lang="en-US" dirty="0"/>
              <a:t>During unsupervised pre-training, a language model develops a broad set of skills and pattern recognition abilities. It then uses these abilities at inference time to rapidly adapt to or recognize the desired task. We use the term “in-context learning” to describe the inner loop of this process, which occurs within the forward-pass upon each sequence. </a:t>
            </a:r>
            <a:endParaRPr lang="en-CN" dirty="0"/>
          </a:p>
        </p:txBody>
      </p:sp>
    </p:spTree>
    <p:extLst>
      <p:ext uri="{BB962C8B-B14F-4D97-AF65-F5344CB8AC3E}">
        <p14:creationId xmlns:p14="http://schemas.microsoft.com/office/powerpoint/2010/main" val="3687031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4C6D-79FF-1C43-A8BD-AF32E87E5160}"/>
              </a:ext>
            </a:extLst>
          </p:cNvPr>
          <p:cNvSpPr>
            <a:spLocks noGrp="1"/>
          </p:cNvSpPr>
          <p:nvPr>
            <p:ph type="title"/>
          </p:nvPr>
        </p:nvSpPr>
        <p:spPr/>
        <p:txBody>
          <a:bodyPr/>
          <a:lstStyle/>
          <a:p>
            <a:r>
              <a:rPr lang="en-US" altLang="zh-CN" dirty="0"/>
              <a:t>Convincing generations (GPT3)</a:t>
            </a:r>
            <a:endParaRPr lang="en-CN" dirty="0"/>
          </a:p>
        </p:txBody>
      </p:sp>
      <p:pic>
        <p:nvPicPr>
          <p:cNvPr id="6" name="Content Placeholder 5">
            <a:extLst>
              <a:ext uri="{FF2B5EF4-FFF2-40B4-BE49-F238E27FC236}">
                <a16:creationId xmlns:a16="http://schemas.microsoft.com/office/drawing/2014/main" id="{2C1600E0-35B9-BB49-9184-32B2DD44C5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1306" y="1898736"/>
            <a:ext cx="8979865" cy="4959264"/>
          </a:xfrm>
        </p:spPr>
      </p:pic>
      <p:sp>
        <p:nvSpPr>
          <p:cNvPr id="4" name="Slide Number Placeholder 3">
            <a:extLst>
              <a:ext uri="{FF2B5EF4-FFF2-40B4-BE49-F238E27FC236}">
                <a16:creationId xmlns:a16="http://schemas.microsoft.com/office/drawing/2014/main" id="{92B6E475-786F-D74A-BD6F-42B77D65BFEC}"/>
              </a:ext>
            </a:extLst>
          </p:cNvPr>
          <p:cNvSpPr>
            <a:spLocks noGrp="1"/>
          </p:cNvSpPr>
          <p:nvPr>
            <p:ph type="sldNum" sz="quarter" idx="12"/>
          </p:nvPr>
        </p:nvSpPr>
        <p:spPr/>
        <p:txBody>
          <a:bodyPr/>
          <a:lstStyle/>
          <a:p>
            <a:fld id="{DC8BB421-126E-41CB-B73A-69D52E98CAE3}" type="slidenum">
              <a:rPr lang="zh-CN" altLang="en-US" smtClean="0"/>
              <a:t>85</a:t>
            </a:fld>
            <a:endParaRPr lang="zh-CN" altLang="en-US" dirty="0"/>
          </a:p>
        </p:txBody>
      </p:sp>
      <p:sp>
        <p:nvSpPr>
          <p:cNvPr id="8" name="TextBox 7">
            <a:extLst>
              <a:ext uri="{FF2B5EF4-FFF2-40B4-BE49-F238E27FC236}">
                <a16:creationId xmlns:a16="http://schemas.microsoft.com/office/drawing/2014/main" id="{DA4E4ED4-829F-F54E-A6B8-DCE1787EDAD0}"/>
              </a:ext>
            </a:extLst>
          </p:cNvPr>
          <p:cNvSpPr txBox="1"/>
          <p:nvPr/>
        </p:nvSpPr>
        <p:spPr>
          <a:xfrm>
            <a:off x="658813" y="1116008"/>
            <a:ext cx="10708842" cy="646331"/>
          </a:xfrm>
          <a:prstGeom prst="rect">
            <a:avLst/>
          </a:prstGeom>
          <a:noFill/>
        </p:spPr>
        <p:txBody>
          <a:bodyPr wrap="square">
            <a:spAutoFit/>
          </a:bodyPr>
          <a:lstStyle/>
          <a:p>
            <a:r>
              <a:rPr lang="en-US" dirty="0"/>
              <a:t>The steeper “in-context learning curves” for large models demonstrate improved ability to learn a task from contextual information. We see qualitatively similar behavior across a wide range of tasks.</a:t>
            </a:r>
            <a:endParaRPr lang="en-CN" dirty="0"/>
          </a:p>
        </p:txBody>
      </p:sp>
    </p:spTree>
    <p:extLst>
      <p:ext uri="{BB962C8B-B14F-4D97-AF65-F5344CB8AC3E}">
        <p14:creationId xmlns:p14="http://schemas.microsoft.com/office/powerpoint/2010/main" val="182360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4C6D-79FF-1C43-A8BD-AF32E87E5160}"/>
              </a:ext>
            </a:extLst>
          </p:cNvPr>
          <p:cNvSpPr>
            <a:spLocks noGrp="1"/>
          </p:cNvSpPr>
          <p:nvPr>
            <p:ph type="title"/>
          </p:nvPr>
        </p:nvSpPr>
        <p:spPr/>
        <p:txBody>
          <a:bodyPr/>
          <a:lstStyle/>
          <a:p>
            <a:r>
              <a:rPr lang="en-US" altLang="zh-CN" dirty="0"/>
              <a:t>Convincing generations (GPT3)</a:t>
            </a:r>
            <a:endParaRPr lang="en-CN" dirty="0"/>
          </a:p>
        </p:txBody>
      </p:sp>
      <p:sp>
        <p:nvSpPr>
          <p:cNvPr id="3" name="Content Placeholder 2">
            <a:extLst>
              <a:ext uri="{FF2B5EF4-FFF2-40B4-BE49-F238E27FC236}">
                <a16:creationId xmlns:a16="http://schemas.microsoft.com/office/drawing/2014/main" id="{404DED39-FE9B-A449-BB8D-18EFB4B4E5D7}"/>
              </a:ext>
            </a:extLst>
          </p:cNvPr>
          <p:cNvSpPr>
            <a:spLocks noGrp="1"/>
          </p:cNvSpPr>
          <p:nvPr>
            <p:ph idx="1"/>
          </p:nvPr>
        </p:nvSpPr>
        <p:spPr>
          <a:xfrm>
            <a:off x="517525" y="1108434"/>
            <a:ext cx="11064875" cy="610388"/>
          </a:xfrm>
        </p:spPr>
        <p:txBody>
          <a:bodyPr/>
          <a:lstStyle/>
          <a:p>
            <a:r>
              <a:rPr lang="en-US" altLang="zh-CN" dirty="0"/>
              <a:t>Translation</a:t>
            </a:r>
            <a:r>
              <a:rPr lang="zh-CN" altLang="en-US" dirty="0"/>
              <a:t> </a:t>
            </a:r>
            <a:r>
              <a:rPr lang="en-US" altLang="zh-CN" dirty="0"/>
              <a:t>Task</a:t>
            </a:r>
            <a:endParaRPr lang="en-CN" dirty="0"/>
          </a:p>
        </p:txBody>
      </p:sp>
      <p:sp>
        <p:nvSpPr>
          <p:cNvPr id="4" name="Slide Number Placeholder 3">
            <a:extLst>
              <a:ext uri="{FF2B5EF4-FFF2-40B4-BE49-F238E27FC236}">
                <a16:creationId xmlns:a16="http://schemas.microsoft.com/office/drawing/2014/main" id="{92B6E475-786F-D74A-BD6F-42B77D65BFEC}"/>
              </a:ext>
            </a:extLst>
          </p:cNvPr>
          <p:cNvSpPr>
            <a:spLocks noGrp="1"/>
          </p:cNvSpPr>
          <p:nvPr>
            <p:ph type="sldNum" sz="quarter" idx="12"/>
          </p:nvPr>
        </p:nvSpPr>
        <p:spPr/>
        <p:txBody>
          <a:bodyPr/>
          <a:lstStyle/>
          <a:p>
            <a:fld id="{DC8BB421-126E-41CB-B73A-69D52E98CAE3}" type="slidenum">
              <a:rPr lang="zh-CN" altLang="en-US" smtClean="0"/>
              <a:t>86</a:t>
            </a:fld>
            <a:endParaRPr lang="zh-CN" altLang="en-US" dirty="0"/>
          </a:p>
        </p:txBody>
      </p:sp>
      <p:pic>
        <p:nvPicPr>
          <p:cNvPr id="6" name="Picture 5">
            <a:extLst>
              <a:ext uri="{FF2B5EF4-FFF2-40B4-BE49-F238E27FC236}">
                <a16:creationId xmlns:a16="http://schemas.microsoft.com/office/drawing/2014/main" id="{71347F42-4787-6342-B706-B9509790A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023" y="3330826"/>
            <a:ext cx="10304432" cy="3344611"/>
          </a:xfrm>
          <a:prstGeom prst="rect">
            <a:avLst/>
          </a:prstGeom>
        </p:spPr>
      </p:pic>
      <p:pic>
        <p:nvPicPr>
          <p:cNvPr id="8" name="Picture 7">
            <a:extLst>
              <a:ext uri="{FF2B5EF4-FFF2-40B4-BE49-F238E27FC236}">
                <a16:creationId xmlns:a16="http://schemas.microsoft.com/office/drawing/2014/main" id="{3B7143A8-AF16-C247-85B1-C6FC87B3B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394" y="899586"/>
            <a:ext cx="3957523" cy="2562898"/>
          </a:xfrm>
          <a:prstGeom prst="rect">
            <a:avLst/>
          </a:prstGeom>
        </p:spPr>
      </p:pic>
    </p:spTree>
    <p:extLst>
      <p:ext uri="{BB962C8B-B14F-4D97-AF65-F5344CB8AC3E}">
        <p14:creationId xmlns:p14="http://schemas.microsoft.com/office/powerpoint/2010/main" val="255438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4C6D-79FF-1C43-A8BD-AF32E87E5160}"/>
              </a:ext>
            </a:extLst>
          </p:cNvPr>
          <p:cNvSpPr>
            <a:spLocks noGrp="1"/>
          </p:cNvSpPr>
          <p:nvPr>
            <p:ph type="title"/>
          </p:nvPr>
        </p:nvSpPr>
        <p:spPr/>
        <p:txBody>
          <a:bodyPr/>
          <a:lstStyle/>
          <a:p>
            <a:r>
              <a:rPr lang="en-US" altLang="zh-CN" dirty="0"/>
              <a:t>Convincing generations (GPT3)</a:t>
            </a:r>
            <a:endParaRPr lang="en-CN" dirty="0"/>
          </a:p>
        </p:txBody>
      </p:sp>
      <p:pic>
        <p:nvPicPr>
          <p:cNvPr id="6" name="Content Placeholder 5">
            <a:extLst>
              <a:ext uri="{FF2B5EF4-FFF2-40B4-BE49-F238E27FC236}">
                <a16:creationId xmlns:a16="http://schemas.microsoft.com/office/drawing/2014/main" id="{0361CD9B-D86A-8A46-8B91-2B5A1765CE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525" y="2590138"/>
            <a:ext cx="11064875" cy="2544498"/>
          </a:xfrm>
        </p:spPr>
      </p:pic>
      <p:sp>
        <p:nvSpPr>
          <p:cNvPr id="4" name="Slide Number Placeholder 3">
            <a:extLst>
              <a:ext uri="{FF2B5EF4-FFF2-40B4-BE49-F238E27FC236}">
                <a16:creationId xmlns:a16="http://schemas.microsoft.com/office/drawing/2014/main" id="{92B6E475-786F-D74A-BD6F-42B77D65BFEC}"/>
              </a:ext>
            </a:extLst>
          </p:cNvPr>
          <p:cNvSpPr>
            <a:spLocks noGrp="1"/>
          </p:cNvSpPr>
          <p:nvPr>
            <p:ph type="sldNum" sz="quarter" idx="12"/>
          </p:nvPr>
        </p:nvSpPr>
        <p:spPr/>
        <p:txBody>
          <a:bodyPr/>
          <a:lstStyle/>
          <a:p>
            <a:fld id="{DC8BB421-126E-41CB-B73A-69D52E98CAE3}" type="slidenum">
              <a:rPr lang="zh-CN" altLang="en-US" smtClean="0"/>
              <a:t>87</a:t>
            </a:fld>
            <a:endParaRPr lang="zh-CN" altLang="en-US" dirty="0"/>
          </a:p>
        </p:txBody>
      </p:sp>
      <p:sp>
        <p:nvSpPr>
          <p:cNvPr id="8" name="TextBox 7">
            <a:extLst>
              <a:ext uri="{FF2B5EF4-FFF2-40B4-BE49-F238E27FC236}">
                <a16:creationId xmlns:a16="http://schemas.microsoft.com/office/drawing/2014/main" id="{D8DA95E9-B8A5-E24C-95F6-E1B0179796C2}"/>
              </a:ext>
            </a:extLst>
          </p:cNvPr>
          <p:cNvSpPr txBox="1"/>
          <p:nvPr/>
        </p:nvSpPr>
        <p:spPr>
          <a:xfrm>
            <a:off x="658813" y="1269097"/>
            <a:ext cx="11015662" cy="954107"/>
          </a:xfrm>
          <a:prstGeom prst="rect">
            <a:avLst/>
          </a:prstGeom>
          <a:noFill/>
        </p:spPr>
        <p:txBody>
          <a:bodyPr wrap="square">
            <a:spAutoFit/>
          </a:bodyPr>
          <a:lstStyle/>
          <a:p>
            <a:r>
              <a:rPr lang="en-US" sz="2800" dirty="0"/>
              <a:t>Results on reading comprehension tasks. All scores are F1 except results for RACE which report accuracy.</a:t>
            </a:r>
            <a:endParaRPr lang="en-CN" sz="2800" dirty="0"/>
          </a:p>
        </p:txBody>
      </p:sp>
    </p:spTree>
    <p:extLst>
      <p:ext uri="{BB962C8B-B14F-4D97-AF65-F5344CB8AC3E}">
        <p14:creationId xmlns:p14="http://schemas.microsoft.com/office/powerpoint/2010/main" val="574429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B1B7B-8F22-4543-AC0B-E4E5FE7659AF}"/>
              </a:ext>
            </a:extLst>
          </p:cNvPr>
          <p:cNvSpPr>
            <a:spLocks noGrp="1"/>
          </p:cNvSpPr>
          <p:nvPr>
            <p:ph type="title"/>
          </p:nvPr>
        </p:nvSpPr>
        <p:spPr/>
        <p:txBody>
          <a:bodyPr/>
          <a:lstStyle/>
          <a:p>
            <a:r>
              <a:rPr lang="en-US" altLang="zh-CN" dirty="0"/>
              <a:t>LLMs</a:t>
            </a:r>
            <a:endParaRPr lang="en-CN" dirty="0"/>
          </a:p>
        </p:txBody>
      </p:sp>
      <p:pic>
        <p:nvPicPr>
          <p:cNvPr id="6" name="Content Placeholder 5">
            <a:extLst>
              <a:ext uri="{FF2B5EF4-FFF2-40B4-BE49-F238E27FC236}">
                <a16:creationId xmlns:a16="http://schemas.microsoft.com/office/drawing/2014/main" id="{E04875DA-82C2-E047-8152-38735AE486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8701" y="1061884"/>
            <a:ext cx="8725075" cy="4925552"/>
          </a:xfrm>
        </p:spPr>
      </p:pic>
      <p:sp>
        <p:nvSpPr>
          <p:cNvPr id="4" name="Slide Number Placeholder 3">
            <a:extLst>
              <a:ext uri="{FF2B5EF4-FFF2-40B4-BE49-F238E27FC236}">
                <a16:creationId xmlns:a16="http://schemas.microsoft.com/office/drawing/2014/main" id="{F0F27B4A-5290-D24B-9C80-A940F5123556}"/>
              </a:ext>
            </a:extLst>
          </p:cNvPr>
          <p:cNvSpPr>
            <a:spLocks noGrp="1"/>
          </p:cNvSpPr>
          <p:nvPr>
            <p:ph type="sldNum" sz="quarter" idx="12"/>
          </p:nvPr>
        </p:nvSpPr>
        <p:spPr/>
        <p:txBody>
          <a:bodyPr/>
          <a:lstStyle/>
          <a:p>
            <a:fld id="{DC8BB421-126E-41CB-B73A-69D52E98CAE3}" type="slidenum">
              <a:rPr lang="zh-CN" altLang="en-US" smtClean="0"/>
              <a:t>88</a:t>
            </a:fld>
            <a:endParaRPr lang="zh-CN" altLang="en-US" dirty="0"/>
          </a:p>
        </p:txBody>
      </p:sp>
      <p:sp>
        <p:nvSpPr>
          <p:cNvPr id="8" name="TextBox 7">
            <a:extLst>
              <a:ext uri="{FF2B5EF4-FFF2-40B4-BE49-F238E27FC236}">
                <a16:creationId xmlns:a16="http://schemas.microsoft.com/office/drawing/2014/main" id="{BCEE6FEF-440B-4649-996A-496EC551B78A}"/>
              </a:ext>
            </a:extLst>
          </p:cNvPr>
          <p:cNvSpPr txBox="1"/>
          <p:nvPr/>
        </p:nvSpPr>
        <p:spPr>
          <a:xfrm>
            <a:off x="7465142" y="6323772"/>
            <a:ext cx="4117258" cy="307777"/>
          </a:xfrm>
          <a:prstGeom prst="rect">
            <a:avLst/>
          </a:prstGeom>
          <a:noFill/>
        </p:spPr>
        <p:txBody>
          <a:bodyPr wrap="square">
            <a:spAutoFit/>
          </a:bodyPr>
          <a:lstStyle/>
          <a:p>
            <a:r>
              <a:rPr lang="en-US" sz="1400" dirty="0">
                <a:hlinkClick r:id="rId3"/>
              </a:rPr>
              <a:t>https://arxiv.org/pdf/2303.18223.pdf</a:t>
            </a:r>
            <a:r>
              <a:rPr lang="zh-CN" altLang="en-US" sz="1400" dirty="0"/>
              <a:t> </a:t>
            </a:r>
            <a:endParaRPr lang="en-CN" sz="1400" dirty="0"/>
          </a:p>
        </p:txBody>
      </p:sp>
    </p:spTree>
    <p:extLst>
      <p:ext uri="{BB962C8B-B14F-4D97-AF65-F5344CB8AC3E}">
        <p14:creationId xmlns:p14="http://schemas.microsoft.com/office/powerpoint/2010/main" val="11328923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7540B-A0DE-4A57-9939-444A8B73EC06}"/>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DEEDD23A-28D5-4F28-9CC7-1DB700E3C258}"/>
              </a:ext>
            </a:extLst>
          </p:cNvPr>
          <p:cNvSpPr>
            <a:spLocks noGrp="1"/>
          </p:cNvSpPr>
          <p:nvPr>
            <p:ph idx="1"/>
          </p:nvPr>
        </p:nvSpPr>
        <p:spPr/>
        <p:txBody>
          <a:bodyPr/>
          <a:lstStyle/>
          <a:p>
            <a:r>
              <a:rPr lang="en-US" altLang="zh-CN" dirty="0"/>
              <a:t>Materials used in this slides are from</a:t>
            </a:r>
          </a:p>
          <a:p>
            <a:pPr lvl="1"/>
            <a:r>
              <a:rPr lang="en-US" altLang="zh-CN" dirty="0"/>
              <a:t>cs224n </a:t>
            </a:r>
            <a:r>
              <a:rPr lang="en-US" altLang="zh-CN" dirty="0">
                <a:hlinkClick r:id="rId2"/>
              </a:rPr>
              <a:t>https://web.stanford.edu/class/cs224n/</a:t>
            </a:r>
            <a:r>
              <a:rPr lang="en-US" altLang="zh-CN" dirty="0"/>
              <a:t> </a:t>
            </a:r>
          </a:p>
          <a:p>
            <a:pPr lvl="1"/>
            <a:r>
              <a:rPr lang="en-US" altLang="zh-CN" dirty="0"/>
              <a:t>Dan’s book</a:t>
            </a:r>
          </a:p>
          <a:p>
            <a:r>
              <a:rPr lang="en-US" altLang="zh-CN" dirty="0"/>
              <a:t>Useful links:</a:t>
            </a:r>
          </a:p>
          <a:p>
            <a:pPr lvl="1"/>
            <a:r>
              <a:rPr lang="en-US" altLang="zh-CN" dirty="0">
                <a:hlinkClick r:id="rId3"/>
              </a:rPr>
              <a:t>https://github.com/sebastianruder/NLP-progress</a:t>
            </a:r>
            <a:r>
              <a:rPr lang="en-US" altLang="zh-CN" dirty="0"/>
              <a:t> </a:t>
            </a:r>
            <a:endParaRPr lang="zh-CN" altLang="en-US" dirty="0"/>
          </a:p>
        </p:txBody>
      </p:sp>
      <p:sp>
        <p:nvSpPr>
          <p:cNvPr id="4" name="灯片编号占位符 3">
            <a:extLst>
              <a:ext uri="{FF2B5EF4-FFF2-40B4-BE49-F238E27FC236}">
                <a16:creationId xmlns:a16="http://schemas.microsoft.com/office/drawing/2014/main" id="{81065814-6278-40CB-A40D-FB2B8EB7C3EA}"/>
              </a:ext>
            </a:extLst>
          </p:cNvPr>
          <p:cNvSpPr>
            <a:spLocks noGrp="1"/>
          </p:cNvSpPr>
          <p:nvPr>
            <p:ph type="sldNum" sz="quarter" idx="12"/>
          </p:nvPr>
        </p:nvSpPr>
        <p:spPr/>
        <p:txBody>
          <a:bodyPr/>
          <a:lstStyle/>
          <a:p>
            <a:fld id="{DC8BB421-126E-41CB-B73A-69D52E98CAE3}" type="slidenum">
              <a:rPr lang="zh-CN" altLang="en-US" smtClean="0"/>
              <a:t>89</a:t>
            </a:fld>
            <a:endParaRPr lang="zh-CN" altLang="en-US" dirty="0"/>
          </a:p>
        </p:txBody>
      </p:sp>
    </p:spTree>
    <p:extLst>
      <p:ext uri="{BB962C8B-B14F-4D97-AF65-F5344CB8AC3E}">
        <p14:creationId xmlns:p14="http://schemas.microsoft.com/office/powerpoint/2010/main" val="141903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A6687-96E6-8E4E-9DC0-B1027D0B124E}"/>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Greedy</a:t>
            </a:r>
            <a:r>
              <a:rPr lang="zh-CN" altLang="en-US" dirty="0"/>
              <a:t> </a:t>
            </a:r>
            <a:r>
              <a:rPr lang="en-US" altLang="zh-CN" dirty="0"/>
              <a:t>search</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43EFD-E407-FB46-B3E8-EC93D1BE0730}"/>
                  </a:ext>
                </a:extLst>
              </p:cNvPr>
              <p:cNvSpPr>
                <a:spLocks noGrp="1"/>
              </p:cNvSpPr>
              <p:nvPr>
                <p:ph idx="1"/>
              </p:nvPr>
            </p:nvSpPr>
            <p:spPr>
              <a:xfrm>
                <a:off x="517525" y="1108434"/>
                <a:ext cx="6444881" cy="5517778"/>
              </a:xfrm>
            </p:spPr>
            <p:txBody>
              <a:bodyPr lIns="90000">
                <a:noAutofit/>
              </a:bodyPr>
              <a:lstStyle/>
              <a:p>
                <a:r>
                  <a:rPr lang="en-US" altLang="zh-CN" b="1" dirty="0">
                    <a:solidFill>
                      <a:schemeClr val="accent1"/>
                    </a:solidFill>
                  </a:rPr>
                  <a:t>Greedy</a:t>
                </a:r>
                <a:r>
                  <a:rPr lang="zh-CN" altLang="en-US" b="1" dirty="0">
                    <a:solidFill>
                      <a:schemeClr val="accent1"/>
                    </a:solidFill>
                  </a:rPr>
                  <a:t> </a:t>
                </a:r>
                <a:r>
                  <a:rPr lang="en-US" altLang="zh-CN" b="1" dirty="0">
                    <a:solidFill>
                      <a:schemeClr val="accent1"/>
                    </a:solidFill>
                  </a:rPr>
                  <a:t>decoding</a:t>
                </a:r>
                <a:r>
                  <a:rPr lang="en-US" altLang="zh-CN" dirty="0"/>
                  <a:t>:</a:t>
                </a:r>
                <a:r>
                  <a:rPr lang="zh-CN" altLang="en-US" dirty="0"/>
                  <a:t> </a:t>
                </a:r>
                <a:r>
                  <a:rPr lang="en-US" altLang="zh-CN" dirty="0"/>
                  <a:t>A</a:t>
                </a:r>
                <a:r>
                  <a:rPr lang="en-US" dirty="0"/>
                  <a:t>t time</a:t>
                </a:r>
                <a:r>
                  <a:rPr lang="zh-CN" altLang="en-US" dirty="0"/>
                  <a:t> </a:t>
                </a:r>
                <a14:m>
                  <m:oMath xmlns:m="http://schemas.openxmlformats.org/officeDocument/2006/math">
                    <m:r>
                      <a:rPr lang="en-US" altLang="zh-CN" i="1" dirty="0" smtClean="0">
                        <a:latin typeface="Cambria Math" panose="02040503050406030204" pitchFamily="18" charset="0"/>
                      </a:rPr>
                      <m:t>𝑡</m:t>
                    </m:r>
                  </m:oMath>
                </a14:m>
                <a:r>
                  <a:rPr lang="en-US" dirty="0"/>
                  <a:t>, the output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𝑡</m:t>
                        </m:r>
                      </m:sub>
                    </m:sSub>
                  </m:oMath>
                </a14:m>
                <a:r>
                  <a:rPr lang="zh-CN" altLang="en-US" dirty="0"/>
                  <a:t> </a:t>
                </a:r>
                <a:r>
                  <a:rPr lang="en-US" dirty="0"/>
                  <a:t>is chosen by computing a softmax over the set of possible</a:t>
                </a:r>
                <a:r>
                  <a:rPr lang="zh-CN" altLang="en-US" dirty="0"/>
                  <a:t> </a:t>
                </a:r>
                <a:r>
                  <a:rPr lang="en-US" dirty="0"/>
                  <a:t>outputs (the vocabulary) and then choosing the highest probability token (the</a:t>
                </a:r>
                <a:r>
                  <a:rPr lang="zh-CN" altLang="en-US" dirty="0"/>
                  <a:t> </a:t>
                </a:r>
                <a:r>
                  <a:rPr lang="en-US" dirty="0"/>
                  <a:t>argmax):</a:t>
                </a:r>
              </a:p>
              <a:p>
                <a:pPr marL="0" indent="0">
                  <a:buNone/>
                </a:pPr>
                <a14:m>
                  <m:oMathPara xmlns:m="http://schemas.openxmlformats.org/officeDocument/2006/math">
                    <m:oMathParaPr>
                      <m:jc m:val="centerGroup"/>
                    </m:oMathParaPr>
                    <m:oMath xmlns:m="http://schemas.openxmlformats.org/officeDocument/2006/math">
                      <m:sSub>
                        <m:sSubPr>
                          <m:ctrlPr>
                            <a:rPr lang="en-US" altLang="zh-CN" i="1" dirty="0">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b="0" i="1">
                                  <a:solidFill>
                                    <a:schemeClr val="accent1"/>
                                  </a:solidFill>
                                  <a:latin typeface="Cambria Math" panose="02040503050406030204" pitchFamily="18" charset="0"/>
                                </a:rPr>
                                <m:t>𝑦</m:t>
                              </m:r>
                            </m:e>
                          </m:acc>
                        </m:e>
                        <m:sub>
                          <m:r>
                            <a:rPr lang="en-US" altLang="zh-CN" b="0" i="1" dirty="0">
                              <a:solidFill>
                                <a:schemeClr val="accent1"/>
                              </a:solidFill>
                              <a:latin typeface="Cambria Math" panose="02040503050406030204" pitchFamily="18" charset="0"/>
                            </a:rPr>
                            <m:t>𝑡</m:t>
                          </m:r>
                        </m:sub>
                      </m:sSub>
                      <m:r>
                        <a:rPr lang="en-US" altLang="zh-CN" b="1" i="1" dirty="0">
                          <a:solidFill>
                            <a:schemeClr val="accent1"/>
                          </a:solidFill>
                          <a:latin typeface="Cambria Math" panose="02040503050406030204" pitchFamily="18" charset="0"/>
                        </a:rPr>
                        <m:t>=</m:t>
                      </m:r>
                      <m:func>
                        <m:funcPr>
                          <m:ctrlPr>
                            <a:rPr lang="zh-CN" altLang="en-US" i="1" dirty="0">
                              <a:solidFill>
                                <a:schemeClr val="accent1"/>
                              </a:solidFill>
                              <a:latin typeface="Cambria Math" panose="02040503050406030204" pitchFamily="18" charset="0"/>
                            </a:rPr>
                          </m:ctrlPr>
                        </m:funcPr>
                        <m:fName>
                          <m:r>
                            <m:rPr>
                              <m:sty m:val="p"/>
                            </m:rPr>
                            <a:rPr lang="en-US" altLang="zh-CN" dirty="0">
                              <a:solidFill>
                                <a:schemeClr val="accent1"/>
                              </a:solidFill>
                              <a:latin typeface="Cambria Math" panose="02040503050406030204" pitchFamily="18" charset="0"/>
                            </a:rPr>
                            <m:t>arg</m:t>
                          </m:r>
                        </m:fName>
                        <m:e>
                          <m:func>
                            <m:funcPr>
                              <m:ctrlPr>
                                <a:rPr lang="zh-CN" altLang="en-US" i="1" dirty="0">
                                  <a:solidFill>
                                    <a:schemeClr val="accent1"/>
                                  </a:solidFill>
                                  <a:latin typeface="Cambria Math" panose="02040503050406030204" pitchFamily="18" charset="0"/>
                                </a:rPr>
                              </m:ctrlPr>
                            </m:funcPr>
                            <m:fName>
                              <m:limLow>
                                <m:limLowPr>
                                  <m:ctrlPr>
                                    <a:rPr lang="en-US" altLang="zh-CN" i="1" dirty="0">
                                      <a:solidFill>
                                        <a:schemeClr val="accent1"/>
                                      </a:solidFill>
                                      <a:latin typeface="Cambria Math" panose="02040503050406030204" pitchFamily="18" charset="0"/>
                                    </a:rPr>
                                  </m:ctrlPr>
                                </m:limLowPr>
                                <m:e>
                                  <m:r>
                                    <m:rPr>
                                      <m:sty m:val="p"/>
                                    </m:rPr>
                                    <a:rPr lang="en-US" altLang="zh-CN" dirty="0">
                                      <a:solidFill>
                                        <a:schemeClr val="accent1"/>
                                      </a:solidFill>
                                      <a:latin typeface="Cambria Math" panose="02040503050406030204" pitchFamily="18" charset="0"/>
                                    </a:rPr>
                                    <m:t>max</m:t>
                                  </m:r>
                                </m:e>
                                <m:lim>
                                  <m:r>
                                    <a:rPr lang="en-US" altLang="zh-CN" i="1" dirty="0">
                                      <a:solidFill>
                                        <a:schemeClr val="accent1"/>
                                      </a:solidFill>
                                      <a:latin typeface="Cambria Math" panose="02040503050406030204" pitchFamily="18" charset="0"/>
                                    </a:rPr>
                                    <m:t>𝑤</m:t>
                                  </m:r>
                                  <m:r>
                                    <a:rPr lang="en-US" altLang="zh-CN" i="1" dirty="0">
                                      <a:solidFill>
                                        <a:schemeClr val="accent1"/>
                                      </a:solidFill>
                                      <a:latin typeface="Cambria Math" panose="02040503050406030204" pitchFamily="18" charset="0"/>
                                    </a:rPr>
                                    <m:t>∈</m:t>
                                  </m:r>
                                  <m:r>
                                    <a:rPr lang="en-US" altLang="zh-CN" i="1" dirty="0">
                                      <a:solidFill>
                                        <a:schemeClr val="accent1"/>
                                      </a:solidFill>
                                      <a:latin typeface="Cambria Math" panose="02040503050406030204" pitchFamily="18" charset="0"/>
                                    </a:rPr>
                                    <m:t>𝑉</m:t>
                                  </m:r>
                                </m:lim>
                              </m:limLow>
                            </m:fName>
                            <m:e>
                              <m:r>
                                <a:rPr lang="en-US" altLang="zh-CN" i="1" dirty="0">
                                  <a:solidFill>
                                    <a:schemeClr val="accent1"/>
                                  </a:solidFill>
                                  <a:latin typeface="Cambria Math" panose="02040503050406030204" pitchFamily="18" charset="0"/>
                                </a:rPr>
                                <m:t>𝑃</m:t>
                              </m:r>
                              <m:d>
                                <m:dPr>
                                  <m:ctrlPr>
                                    <a:rPr lang="en-US" altLang="zh-CN" i="1" dirty="0">
                                      <a:solidFill>
                                        <a:schemeClr val="accent1"/>
                                      </a:solidFill>
                                      <a:latin typeface="Cambria Math" panose="02040503050406030204" pitchFamily="18" charset="0"/>
                                    </a:rPr>
                                  </m:ctrlPr>
                                </m:dPr>
                                <m:e>
                                  <m:r>
                                    <a:rPr lang="en-US" altLang="zh-CN" i="1" dirty="0">
                                      <a:solidFill>
                                        <a:schemeClr val="accent1"/>
                                      </a:solidFill>
                                      <a:latin typeface="Cambria Math" panose="02040503050406030204" pitchFamily="18" charset="0"/>
                                    </a:rPr>
                                    <m:t>𝑤</m:t>
                                  </m:r>
                                  <m:r>
                                    <a:rPr lang="en-US" altLang="zh-CN" i="1" dirty="0">
                                      <a:solidFill>
                                        <a:schemeClr val="accent1"/>
                                      </a:solidFill>
                                      <a:latin typeface="Cambria Math" panose="02040503050406030204" pitchFamily="18" charset="0"/>
                                    </a:rPr>
                                    <m:t>|</m:t>
                                  </m:r>
                                  <m:sSub>
                                    <m:sSubPr>
                                      <m:ctrlPr>
                                        <a:rPr lang="en-US" altLang="zh-CN" i="1" dirty="0">
                                          <a:solidFill>
                                            <a:schemeClr val="accent1"/>
                                          </a:solidFill>
                                          <a:latin typeface="Cambria Math" panose="02040503050406030204" pitchFamily="18" charset="0"/>
                                        </a:rPr>
                                      </m:ctrlPr>
                                    </m:sSubPr>
                                    <m:e>
                                      <m:r>
                                        <a:rPr lang="en-US" altLang="zh-CN" i="1" dirty="0">
                                          <a:solidFill>
                                            <a:schemeClr val="accent1"/>
                                          </a:solidFill>
                                          <a:latin typeface="Cambria Math" panose="02040503050406030204" pitchFamily="18" charset="0"/>
                                        </a:rPr>
                                        <m:t>𝑦</m:t>
                                      </m:r>
                                    </m:e>
                                    <m:sub>
                                      <m:r>
                                        <a:rPr lang="en-US" altLang="zh-CN" i="1" dirty="0">
                                          <a:solidFill>
                                            <a:schemeClr val="accent1"/>
                                          </a:solidFill>
                                          <a:latin typeface="Cambria Math" panose="02040503050406030204" pitchFamily="18" charset="0"/>
                                        </a:rPr>
                                        <m:t>1</m:t>
                                      </m:r>
                                    </m:sub>
                                  </m:sSub>
                                  <m:r>
                                    <a:rPr lang="en-US" altLang="zh-CN" i="1" dirty="0">
                                      <a:solidFill>
                                        <a:schemeClr val="accent1"/>
                                      </a:solidFill>
                                      <a:latin typeface="Cambria Math" panose="02040503050406030204" pitchFamily="18" charset="0"/>
                                    </a:rPr>
                                    <m:t>,…,</m:t>
                                  </m:r>
                                  <m:sSub>
                                    <m:sSubPr>
                                      <m:ctrlPr>
                                        <a:rPr lang="en-US" altLang="zh-CN" i="1" dirty="0">
                                          <a:solidFill>
                                            <a:schemeClr val="accent1"/>
                                          </a:solidFill>
                                          <a:latin typeface="Cambria Math" panose="02040503050406030204" pitchFamily="18" charset="0"/>
                                        </a:rPr>
                                      </m:ctrlPr>
                                    </m:sSubPr>
                                    <m:e>
                                      <m:r>
                                        <a:rPr lang="en-US" altLang="zh-CN" i="1" dirty="0">
                                          <a:solidFill>
                                            <a:schemeClr val="accent1"/>
                                          </a:solidFill>
                                          <a:latin typeface="Cambria Math" panose="02040503050406030204" pitchFamily="18" charset="0"/>
                                        </a:rPr>
                                        <m:t>𝑦</m:t>
                                      </m:r>
                                    </m:e>
                                    <m:sub>
                                      <m:r>
                                        <a:rPr lang="en-US" altLang="zh-CN" i="1" dirty="0">
                                          <a:solidFill>
                                            <a:schemeClr val="accent1"/>
                                          </a:solidFill>
                                          <a:latin typeface="Cambria Math" panose="02040503050406030204" pitchFamily="18" charset="0"/>
                                        </a:rPr>
                                        <m:t>𝑡</m:t>
                                      </m:r>
                                      <m:r>
                                        <a:rPr lang="en-US" altLang="zh-CN" i="1" dirty="0">
                                          <a:solidFill>
                                            <a:schemeClr val="accent1"/>
                                          </a:solidFill>
                                          <a:latin typeface="Cambria Math" panose="02040503050406030204" pitchFamily="18" charset="0"/>
                                        </a:rPr>
                                        <m:t>−1</m:t>
                                      </m:r>
                                    </m:sub>
                                  </m:sSub>
                                </m:e>
                              </m:d>
                            </m:e>
                          </m:func>
                        </m:e>
                      </m:func>
                    </m:oMath>
                  </m:oMathPara>
                </a14:m>
                <a:endParaRPr lang="en-US" dirty="0"/>
              </a:p>
              <a:p>
                <a:r>
                  <a:rPr lang="en-US" altLang="zh-CN" dirty="0"/>
                  <a:t>Greedy</a:t>
                </a:r>
                <a:r>
                  <a:rPr lang="zh-CN" altLang="en-US" dirty="0"/>
                  <a:t> </a:t>
                </a:r>
                <a:r>
                  <a:rPr lang="en-US" altLang="zh-CN" dirty="0"/>
                  <a:t>decoding</a:t>
                </a:r>
                <a:r>
                  <a:rPr lang="zh-CN" altLang="en-US" dirty="0"/>
                  <a:t> </a:t>
                </a:r>
                <a:r>
                  <a:rPr lang="en-US" altLang="zh-CN" dirty="0"/>
                  <a:t>is</a:t>
                </a:r>
                <a:r>
                  <a:rPr lang="zh-CN" altLang="en-US" dirty="0"/>
                  <a:t> </a:t>
                </a:r>
                <a:r>
                  <a:rPr lang="en-US" dirty="0"/>
                  <a:t>“</a:t>
                </a:r>
                <a:r>
                  <a:rPr lang="en-US" b="1" dirty="0">
                    <a:solidFill>
                      <a:srgbClr val="FF0000"/>
                    </a:solidFill>
                  </a:rPr>
                  <a:t>locally optimal</a:t>
                </a:r>
                <a:r>
                  <a:rPr lang="en-US" dirty="0"/>
                  <a:t>”</a:t>
                </a:r>
                <a:r>
                  <a:rPr lang="en-US" altLang="zh-CN" dirty="0"/>
                  <a:t>:</a:t>
                </a:r>
                <a:r>
                  <a:rPr lang="zh-CN" altLang="en-US" dirty="0"/>
                  <a:t> </a:t>
                </a:r>
                <a:r>
                  <a:rPr lang="en-US" altLang="zh-CN" dirty="0"/>
                  <a:t>a</a:t>
                </a:r>
                <a:r>
                  <a:rPr lang="en-US" dirty="0"/>
                  <a:t> choice is one that seems to be the best decision based on the information currently available.</a:t>
                </a:r>
              </a:p>
              <a:p>
                <a:endParaRPr lang="en-CN" dirty="0"/>
              </a:p>
            </p:txBody>
          </p:sp>
        </mc:Choice>
        <mc:Fallback xmlns="">
          <p:sp>
            <p:nvSpPr>
              <p:cNvPr id="3" name="Content Placeholder 2">
                <a:extLst>
                  <a:ext uri="{FF2B5EF4-FFF2-40B4-BE49-F238E27FC236}">
                    <a16:creationId xmlns:a16="http://schemas.microsoft.com/office/drawing/2014/main" id="{6C443EFD-E407-FB46-B3E8-EC93D1BE0730}"/>
                  </a:ext>
                </a:extLst>
              </p:cNvPr>
              <p:cNvSpPr>
                <a:spLocks noGrp="1" noRot="1" noChangeAspect="1" noMove="1" noResize="1" noEditPoints="1" noAdjustHandles="1" noChangeArrowheads="1" noChangeShapeType="1" noTextEdit="1"/>
              </p:cNvSpPr>
              <p:nvPr>
                <p:ph idx="1"/>
              </p:nvPr>
            </p:nvSpPr>
            <p:spPr>
              <a:xfrm>
                <a:off x="517525" y="1108434"/>
                <a:ext cx="6444881" cy="5517778"/>
              </a:xfrm>
              <a:blipFill>
                <a:blip r:embed="rId3"/>
                <a:stretch>
                  <a:fillRect l="-1572" t="-1379" r="-3340" b="-2989"/>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21830733-5212-4C40-B41D-79E6F71F79CD}"/>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sp>
        <p:nvSpPr>
          <p:cNvPr id="8" name="TextBox 7">
            <a:extLst>
              <a:ext uri="{FF2B5EF4-FFF2-40B4-BE49-F238E27FC236}">
                <a16:creationId xmlns:a16="http://schemas.microsoft.com/office/drawing/2014/main" id="{9DD74846-BBC3-3B45-B085-8720397C70D3}"/>
              </a:ext>
            </a:extLst>
          </p:cNvPr>
          <p:cNvSpPr txBox="1"/>
          <p:nvPr/>
        </p:nvSpPr>
        <p:spPr>
          <a:xfrm>
            <a:off x="8156619" y="1592264"/>
            <a:ext cx="1566059" cy="4770537"/>
          </a:xfrm>
          <a:prstGeom prst="rect">
            <a:avLst/>
          </a:prstGeom>
          <a:noFill/>
        </p:spPr>
        <p:txBody>
          <a:bodyPr wrap="square">
            <a:spAutoFit/>
          </a:bodyPr>
          <a:lstStyle/>
          <a:p>
            <a:r>
              <a:rPr lang="en-US" sz="1600" dirty="0">
                <a:solidFill>
                  <a:schemeClr val="accent1"/>
                </a:solidFill>
              </a:rPr>
              <a:t>&lt;s&gt;</a:t>
            </a:r>
            <a:r>
              <a:rPr lang="zh-CN" altLang="en-US" sz="1600" dirty="0">
                <a:solidFill>
                  <a:schemeClr val="accent1"/>
                </a:solidFill>
              </a:rPr>
              <a:t> </a:t>
            </a:r>
            <a:r>
              <a:rPr lang="en-US" altLang="zh-CN" sz="1600" dirty="0">
                <a:solidFill>
                  <a:schemeClr val="accent1"/>
                </a:solidFill>
              </a:rPr>
              <a:t>	0.0</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&lt;/s&gt;</a:t>
            </a:r>
            <a:r>
              <a:rPr lang="zh-CN" altLang="en-US" sz="1600" dirty="0">
                <a:solidFill>
                  <a:schemeClr val="accent1"/>
                </a:solidFill>
              </a:rPr>
              <a:t> </a:t>
            </a:r>
            <a:r>
              <a:rPr lang="en-US" altLang="zh-CN" sz="1600" dirty="0">
                <a:solidFill>
                  <a:schemeClr val="accent1"/>
                </a:solidFill>
              </a:rPr>
              <a:t>	0.05</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Hello</a:t>
            </a:r>
            <a:r>
              <a:rPr lang="zh-CN" altLang="en-US" sz="1600" dirty="0">
                <a:solidFill>
                  <a:schemeClr val="accent1"/>
                </a:solidFill>
              </a:rPr>
              <a:t> </a:t>
            </a:r>
            <a:r>
              <a:rPr lang="en-US" altLang="zh-CN" sz="1600" dirty="0">
                <a:solidFill>
                  <a:schemeClr val="accent1"/>
                </a:solidFill>
              </a:rPr>
              <a:t>	0.2</a:t>
            </a:r>
            <a:r>
              <a:rPr lang="zh-CN" altLang="en-US" sz="1600" dirty="0"/>
              <a:t> </a:t>
            </a:r>
            <a:endParaRPr lang="en-US" altLang="zh-CN" sz="1600" dirty="0"/>
          </a:p>
          <a:p>
            <a:endParaRPr lang="en-US" sz="1600" dirty="0">
              <a:solidFill>
                <a:schemeClr val="accent1"/>
              </a:solidFill>
            </a:endParaRPr>
          </a:p>
          <a:p>
            <a:r>
              <a:rPr lang="en-US" altLang="zh-CN" sz="1600" dirty="0">
                <a:solidFill>
                  <a:schemeClr val="accent1"/>
                </a:solidFill>
              </a:rPr>
              <a:t>w</a:t>
            </a:r>
            <a:r>
              <a:rPr lang="en-US" sz="1600" dirty="0">
                <a:solidFill>
                  <a:schemeClr val="accent1"/>
                </a:solidFill>
              </a:rPr>
              <a:t>orld</a:t>
            </a:r>
            <a:r>
              <a:rPr lang="zh-CN" altLang="en-US" sz="1600" dirty="0">
                <a:solidFill>
                  <a:schemeClr val="accent1"/>
                </a:solidFill>
              </a:rPr>
              <a:t> </a:t>
            </a:r>
            <a:r>
              <a:rPr lang="en-US" altLang="zh-CN" sz="1600" dirty="0">
                <a:solidFill>
                  <a:schemeClr val="accent1"/>
                </a:solidFill>
              </a:rPr>
              <a:t>	0.1</a:t>
            </a:r>
            <a:endParaRPr lang="en-US" sz="1600" dirty="0"/>
          </a:p>
          <a:p>
            <a:endParaRPr lang="en-US" sz="1600" dirty="0">
              <a:solidFill>
                <a:schemeClr val="accent1"/>
              </a:solidFill>
            </a:endParaRPr>
          </a:p>
          <a:p>
            <a:r>
              <a:rPr lang="en-US" sz="1600" dirty="0">
                <a:solidFill>
                  <a:schemeClr val="accent1"/>
                </a:solidFill>
              </a:rPr>
              <a:t>.</a:t>
            </a:r>
            <a:r>
              <a:rPr lang="zh-CN" altLang="en-US" sz="1600" dirty="0">
                <a:solidFill>
                  <a:schemeClr val="accent1"/>
                </a:solidFill>
              </a:rPr>
              <a:t> </a:t>
            </a:r>
            <a:r>
              <a:rPr lang="en-US" altLang="zh-CN" sz="1600" dirty="0">
                <a:solidFill>
                  <a:schemeClr val="accent1"/>
                </a:solidFill>
              </a:rPr>
              <a:t>	0.05</a:t>
            </a:r>
            <a:endParaRPr lang="en-US" sz="1600" dirty="0">
              <a:solidFill>
                <a:schemeClr val="accent1"/>
              </a:solidFill>
            </a:endParaRPr>
          </a:p>
          <a:p>
            <a:endParaRPr lang="en-US" sz="1600" dirty="0">
              <a:solidFill>
                <a:schemeClr val="accent1"/>
              </a:solidFill>
            </a:endParaRPr>
          </a:p>
          <a:p>
            <a:r>
              <a:rPr lang="en-US" sz="1600" dirty="0">
                <a:solidFill>
                  <a:srgbClr val="FF0000"/>
                </a:solidFill>
              </a:rPr>
              <a:t>I	</a:t>
            </a:r>
            <a:r>
              <a:rPr lang="en-US" altLang="zh-CN" sz="1600" dirty="0">
                <a:solidFill>
                  <a:srgbClr val="FF0000"/>
                </a:solidFill>
              </a:rPr>
              <a:t>0.4</a:t>
            </a:r>
            <a:endParaRPr lang="en-US" sz="1600" dirty="0">
              <a:solidFill>
                <a:srgbClr val="FF0000"/>
              </a:solidFill>
            </a:endParaRPr>
          </a:p>
          <a:p>
            <a:endParaRPr lang="en-US" sz="1600" dirty="0">
              <a:solidFill>
                <a:schemeClr val="accent1"/>
              </a:solidFill>
            </a:endParaRPr>
          </a:p>
          <a:p>
            <a:r>
              <a:rPr lang="en-US" altLang="zh-CN" sz="1600" dirty="0">
                <a:solidFill>
                  <a:schemeClr val="accent1"/>
                </a:solidFill>
              </a:rPr>
              <a:t>a</a:t>
            </a:r>
            <a:r>
              <a:rPr lang="en-US" sz="1600" dirty="0">
                <a:solidFill>
                  <a:schemeClr val="accent1"/>
                </a:solidFill>
              </a:rPr>
              <a:t>m	</a:t>
            </a:r>
            <a:r>
              <a:rPr lang="en-US" altLang="zh-CN" sz="1600" dirty="0">
                <a:solidFill>
                  <a:schemeClr val="accent1"/>
                </a:solidFill>
              </a:rPr>
              <a:t>0.05</a:t>
            </a:r>
            <a:endParaRPr lang="en-US" sz="1600" dirty="0"/>
          </a:p>
          <a:p>
            <a:endParaRPr lang="en-US" sz="1600" dirty="0">
              <a:solidFill>
                <a:schemeClr val="accent1"/>
              </a:solidFill>
            </a:endParaRPr>
          </a:p>
          <a:p>
            <a:r>
              <a:rPr lang="en-US" altLang="zh-CN" sz="1600" dirty="0">
                <a:solidFill>
                  <a:schemeClr val="accent1"/>
                </a:solidFill>
              </a:rPr>
              <a:t>a	0.05</a:t>
            </a:r>
            <a:endParaRPr lang="en-US" sz="1600" dirty="0"/>
          </a:p>
          <a:p>
            <a:endParaRPr lang="en-US" sz="1600" dirty="0">
              <a:solidFill>
                <a:schemeClr val="accent1"/>
              </a:solidFill>
            </a:endParaRPr>
          </a:p>
          <a:p>
            <a:r>
              <a:rPr lang="en-US" altLang="zh-CN" sz="1600" dirty="0">
                <a:solidFill>
                  <a:schemeClr val="accent1"/>
                </a:solidFill>
              </a:rPr>
              <a:t>m</a:t>
            </a:r>
            <a:r>
              <a:rPr lang="en-US" sz="1600" dirty="0">
                <a:solidFill>
                  <a:schemeClr val="accent1"/>
                </a:solidFill>
              </a:rPr>
              <a:t>odel	</a:t>
            </a:r>
            <a:r>
              <a:rPr lang="en-US" altLang="zh-CN" sz="1600" dirty="0">
                <a:solidFill>
                  <a:schemeClr val="accent1"/>
                </a:solidFill>
              </a:rPr>
              <a:t>0.05</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	</a:t>
            </a:r>
            <a:r>
              <a:rPr lang="en-US" altLang="zh-CN" sz="1600" dirty="0">
                <a:solidFill>
                  <a:schemeClr val="accent1"/>
                </a:solidFill>
              </a:rPr>
              <a:t>0.05</a:t>
            </a:r>
            <a:endParaRPr lang="en-CN" sz="1600" dirty="0"/>
          </a:p>
        </p:txBody>
      </p:sp>
      <p:sp>
        <p:nvSpPr>
          <p:cNvPr id="9" name="TextBox 8">
            <a:extLst>
              <a:ext uri="{FF2B5EF4-FFF2-40B4-BE49-F238E27FC236}">
                <a16:creationId xmlns:a16="http://schemas.microsoft.com/office/drawing/2014/main" id="{066AAA9A-99B1-1141-9908-540F8DDBCA19}"/>
              </a:ext>
            </a:extLst>
          </p:cNvPr>
          <p:cNvSpPr txBox="1"/>
          <p:nvPr/>
        </p:nvSpPr>
        <p:spPr>
          <a:xfrm>
            <a:off x="10302093" y="1592263"/>
            <a:ext cx="1566059" cy="4770537"/>
          </a:xfrm>
          <a:prstGeom prst="rect">
            <a:avLst/>
          </a:prstGeom>
          <a:noFill/>
        </p:spPr>
        <p:txBody>
          <a:bodyPr wrap="square">
            <a:spAutoFit/>
          </a:bodyPr>
          <a:lstStyle/>
          <a:p>
            <a:r>
              <a:rPr lang="en-US" sz="1600" dirty="0">
                <a:solidFill>
                  <a:schemeClr val="accent1"/>
                </a:solidFill>
              </a:rPr>
              <a:t>&lt;s&gt;</a:t>
            </a:r>
            <a:r>
              <a:rPr lang="zh-CN" altLang="en-US" sz="1600" dirty="0">
                <a:solidFill>
                  <a:schemeClr val="accent1"/>
                </a:solidFill>
              </a:rPr>
              <a:t> </a:t>
            </a:r>
            <a:r>
              <a:rPr lang="en-US" altLang="zh-CN" sz="1600" dirty="0">
                <a:solidFill>
                  <a:schemeClr val="accent1"/>
                </a:solidFill>
              </a:rPr>
              <a:t>	0.0</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&lt;/s&gt;</a:t>
            </a:r>
            <a:r>
              <a:rPr lang="zh-CN" altLang="en-US" sz="1600" dirty="0">
                <a:solidFill>
                  <a:schemeClr val="accent1"/>
                </a:solidFill>
              </a:rPr>
              <a:t> </a:t>
            </a:r>
            <a:r>
              <a:rPr lang="en-US" altLang="zh-CN" sz="1600" dirty="0">
                <a:solidFill>
                  <a:schemeClr val="accent1"/>
                </a:solidFill>
              </a:rPr>
              <a:t>	0.05</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Hello</a:t>
            </a:r>
            <a:r>
              <a:rPr lang="zh-CN" altLang="en-US" sz="1600" dirty="0">
                <a:solidFill>
                  <a:schemeClr val="accent1"/>
                </a:solidFill>
              </a:rPr>
              <a:t> </a:t>
            </a:r>
            <a:r>
              <a:rPr lang="en-US" altLang="zh-CN" sz="1600" dirty="0">
                <a:solidFill>
                  <a:schemeClr val="accent1"/>
                </a:solidFill>
              </a:rPr>
              <a:t>	0.05</a:t>
            </a:r>
            <a:endParaRPr lang="en-US" altLang="zh-CN" sz="1600" dirty="0"/>
          </a:p>
          <a:p>
            <a:endParaRPr lang="en-US" sz="1600" dirty="0">
              <a:solidFill>
                <a:schemeClr val="accent1"/>
              </a:solidFill>
            </a:endParaRPr>
          </a:p>
          <a:p>
            <a:r>
              <a:rPr lang="en-US" altLang="zh-CN" sz="1600" dirty="0">
                <a:solidFill>
                  <a:schemeClr val="accent1"/>
                </a:solidFill>
              </a:rPr>
              <a:t>w</a:t>
            </a:r>
            <a:r>
              <a:rPr lang="en-US" sz="1600" dirty="0">
                <a:solidFill>
                  <a:schemeClr val="accent1"/>
                </a:solidFill>
              </a:rPr>
              <a:t>orld</a:t>
            </a:r>
            <a:r>
              <a:rPr lang="zh-CN" altLang="en-US" sz="1600" dirty="0">
                <a:solidFill>
                  <a:schemeClr val="accent1"/>
                </a:solidFill>
              </a:rPr>
              <a:t> </a:t>
            </a:r>
            <a:r>
              <a:rPr lang="en-US" altLang="zh-CN" sz="1600" dirty="0">
                <a:solidFill>
                  <a:schemeClr val="accent1"/>
                </a:solidFill>
              </a:rPr>
              <a:t>	0.05</a:t>
            </a:r>
            <a:endParaRPr lang="en-US" sz="1600" dirty="0"/>
          </a:p>
          <a:p>
            <a:endParaRPr lang="en-US" sz="1600" dirty="0">
              <a:solidFill>
                <a:schemeClr val="accent1"/>
              </a:solidFill>
            </a:endParaRPr>
          </a:p>
          <a:p>
            <a:r>
              <a:rPr lang="en-US" sz="1600" dirty="0">
                <a:solidFill>
                  <a:schemeClr val="accent1"/>
                </a:solidFill>
              </a:rPr>
              <a:t>.</a:t>
            </a:r>
            <a:r>
              <a:rPr lang="zh-CN" altLang="en-US" sz="1600" dirty="0">
                <a:solidFill>
                  <a:schemeClr val="accent1"/>
                </a:solidFill>
              </a:rPr>
              <a:t> </a:t>
            </a:r>
            <a:r>
              <a:rPr lang="en-US" altLang="zh-CN" sz="1600" dirty="0">
                <a:solidFill>
                  <a:schemeClr val="accent1"/>
                </a:solidFill>
              </a:rPr>
              <a:t>	0.05</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I	</a:t>
            </a:r>
            <a:r>
              <a:rPr lang="en-US" altLang="zh-CN" sz="1600" dirty="0">
                <a:solidFill>
                  <a:schemeClr val="accent1"/>
                </a:solidFill>
              </a:rPr>
              <a:t>0.05</a:t>
            </a:r>
            <a:endParaRPr lang="en-US" sz="1600" dirty="0">
              <a:solidFill>
                <a:schemeClr val="accent1"/>
              </a:solidFill>
            </a:endParaRPr>
          </a:p>
          <a:p>
            <a:endParaRPr lang="en-US" sz="1600" dirty="0">
              <a:solidFill>
                <a:schemeClr val="accent1"/>
              </a:solidFill>
            </a:endParaRPr>
          </a:p>
          <a:p>
            <a:r>
              <a:rPr lang="en-US" altLang="zh-CN" sz="1600" dirty="0">
                <a:solidFill>
                  <a:srgbClr val="FF0000"/>
                </a:solidFill>
              </a:rPr>
              <a:t>a</a:t>
            </a:r>
            <a:r>
              <a:rPr lang="en-US" sz="1600" dirty="0">
                <a:solidFill>
                  <a:srgbClr val="FF0000"/>
                </a:solidFill>
              </a:rPr>
              <a:t>m	</a:t>
            </a:r>
            <a:r>
              <a:rPr lang="en-US" altLang="zh-CN" sz="1600" dirty="0">
                <a:solidFill>
                  <a:srgbClr val="FF0000"/>
                </a:solidFill>
              </a:rPr>
              <a:t>0.4</a:t>
            </a:r>
            <a:endParaRPr lang="en-US" sz="1600" dirty="0">
              <a:solidFill>
                <a:srgbClr val="FF0000"/>
              </a:solidFill>
            </a:endParaRPr>
          </a:p>
          <a:p>
            <a:endParaRPr lang="en-US" sz="1600" dirty="0">
              <a:solidFill>
                <a:schemeClr val="accent1"/>
              </a:solidFill>
            </a:endParaRPr>
          </a:p>
          <a:p>
            <a:r>
              <a:rPr lang="en-US" altLang="zh-CN" sz="1600" dirty="0">
                <a:solidFill>
                  <a:schemeClr val="accent1"/>
                </a:solidFill>
              </a:rPr>
              <a:t>a	0.2</a:t>
            </a:r>
            <a:endParaRPr lang="en-US" sz="1600" dirty="0"/>
          </a:p>
          <a:p>
            <a:endParaRPr lang="en-US" sz="1600" dirty="0">
              <a:solidFill>
                <a:schemeClr val="accent1"/>
              </a:solidFill>
            </a:endParaRPr>
          </a:p>
          <a:p>
            <a:r>
              <a:rPr lang="en-US" altLang="zh-CN" sz="1600" dirty="0">
                <a:solidFill>
                  <a:schemeClr val="accent1"/>
                </a:solidFill>
              </a:rPr>
              <a:t>m</a:t>
            </a:r>
            <a:r>
              <a:rPr lang="en-US" sz="1600" dirty="0">
                <a:solidFill>
                  <a:schemeClr val="accent1"/>
                </a:solidFill>
              </a:rPr>
              <a:t>odel	</a:t>
            </a:r>
            <a:r>
              <a:rPr lang="en-US" altLang="zh-CN" sz="1600" dirty="0">
                <a:solidFill>
                  <a:schemeClr val="accent1"/>
                </a:solidFill>
              </a:rPr>
              <a:t>0.1</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	</a:t>
            </a:r>
            <a:r>
              <a:rPr lang="en-US" altLang="zh-CN" sz="1600" dirty="0">
                <a:solidFill>
                  <a:schemeClr val="accent1"/>
                </a:solidFill>
              </a:rPr>
              <a:t>0.05</a:t>
            </a:r>
            <a:endParaRPr lang="en-CN" sz="1600" dirty="0"/>
          </a:p>
        </p:txBody>
      </p:sp>
      <p:sp>
        <p:nvSpPr>
          <p:cNvPr id="11" name="TextBox 10">
            <a:extLst>
              <a:ext uri="{FF2B5EF4-FFF2-40B4-BE49-F238E27FC236}">
                <a16:creationId xmlns:a16="http://schemas.microsoft.com/office/drawing/2014/main" id="{87EF2DC5-433C-F44F-A410-20A98FB406FF}"/>
              </a:ext>
            </a:extLst>
          </p:cNvPr>
          <p:cNvSpPr txBox="1"/>
          <p:nvPr/>
        </p:nvSpPr>
        <p:spPr>
          <a:xfrm>
            <a:off x="6620987" y="3961622"/>
            <a:ext cx="822366" cy="369332"/>
          </a:xfrm>
          <a:prstGeom prst="rect">
            <a:avLst/>
          </a:prstGeom>
          <a:noFill/>
        </p:spPr>
        <p:txBody>
          <a:bodyPr wrap="square">
            <a:spAutoFit/>
          </a:bodyPr>
          <a:lstStyle/>
          <a:p>
            <a:r>
              <a:rPr lang="en-US" sz="1800" dirty="0">
                <a:solidFill>
                  <a:srgbClr val="FF0000"/>
                </a:solidFill>
              </a:rPr>
              <a:t>&lt;s&gt;</a:t>
            </a:r>
            <a:r>
              <a:rPr lang="zh-CN" altLang="en-US" sz="1800" dirty="0">
                <a:solidFill>
                  <a:srgbClr val="FF0000"/>
                </a:solidFill>
              </a:rPr>
              <a:t> </a:t>
            </a:r>
            <a:endParaRPr lang="en-CN" dirty="0">
              <a:solidFill>
                <a:srgbClr val="FF0000"/>
              </a:solidFill>
            </a:endParaRPr>
          </a:p>
        </p:txBody>
      </p:sp>
      <p:cxnSp>
        <p:nvCxnSpPr>
          <p:cNvPr id="13" name="Straight Arrow Connector 12">
            <a:extLst>
              <a:ext uri="{FF2B5EF4-FFF2-40B4-BE49-F238E27FC236}">
                <a16:creationId xmlns:a16="http://schemas.microsoft.com/office/drawing/2014/main" id="{D82EDFD9-90F1-834E-874A-E37664894655}"/>
              </a:ext>
            </a:extLst>
          </p:cNvPr>
          <p:cNvCxnSpPr>
            <a:cxnSpLocks/>
            <a:stCxn id="11" idx="3"/>
          </p:cNvCxnSpPr>
          <p:nvPr/>
        </p:nvCxnSpPr>
        <p:spPr>
          <a:xfrm>
            <a:off x="7443353" y="4146288"/>
            <a:ext cx="713266"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676B97-C5E2-914E-8451-DCFC8FE7D34F}"/>
              </a:ext>
            </a:extLst>
          </p:cNvPr>
          <p:cNvCxnSpPr>
            <a:cxnSpLocks/>
          </p:cNvCxnSpPr>
          <p:nvPr/>
        </p:nvCxnSpPr>
        <p:spPr>
          <a:xfrm>
            <a:off x="9571513" y="4146288"/>
            <a:ext cx="730580" cy="53259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B66DF5E-8FCA-624B-B221-6D05ACFD7329}"/>
              </a:ext>
            </a:extLst>
          </p:cNvPr>
          <p:cNvSpPr txBox="1"/>
          <p:nvPr/>
        </p:nvSpPr>
        <p:spPr>
          <a:xfrm>
            <a:off x="8528465" y="6412101"/>
            <a:ext cx="822366" cy="369332"/>
          </a:xfrm>
          <a:prstGeom prst="rect">
            <a:avLst/>
          </a:prstGeom>
          <a:noFill/>
        </p:spPr>
        <p:txBody>
          <a:bodyPr wrap="square">
            <a:spAutoFit/>
          </a:bodyPr>
          <a:lstStyle/>
          <a:p>
            <a:r>
              <a:rPr lang="en-US" altLang="zh-CN" dirty="0">
                <a:solidFill>
                  <a:srgbClr val="FF0000"/>
                </a:solidFill>
              </a:rPr>
              <a:t>t</a:t>
            </a:r>
            <a:r>
              <a:rPr lang="zh-CN" altLang="en-US" dirty="0">
                <a:solidFill>
                  <a:srgbClr val="FF0000"/>
                </a:solidFill>
              </a:rPr>
              <a:t> </a:t>
            </a:r>
            <a:r>
              <a:rPr lang="en-US" altLang="zh-CN" sz="1800" dirty="0">
                <a:solidFill>
                  <a:srgbClr val="FF0000"/>
                </a:solidFill>
              </a:rPr>
              <a:t>=</a:t>
            </a:r>
            <a:r>
              <a:rPr lang="zh-CN" altLang="en-US" sz="1800" dirty="0">
                <a:solidFill>
                  <a:srgbClr val="FF0000"/>
                </a:solidFill>
              </a:rPr>
              <a:t> </a:t>
            </a:r>
            <a:r>
              <a:rPr lang="en-US" altLang="zh-CN" sz="1800" dirty="0">
                <a:solidFill>
                  <a:srgbClr val="FF0000"/>
                </a:solidFill>
              </a:rPr>
              <a:t>1</a:t>
            </a:r>
            <a:endParaRPr lang="en-CN" dirty="0">
              <a:solidFill>
                <a:srgbClr val="FF0000"/>
              </a:solidFill>
            </a:endParaRPr>
          </a:p>
        </p:txBody>
      </p:sp>
      <p:sp>
        <p:nvSpPr>
          <p:cNvPr id="19" name="TextBox 18">
            <a:extLst>
              <a:ext uri="{FF2B5EF4-FFF2-40B4-BE49-F238E27FC236}">
                <a16:creationId xmlns:a16="http://schemas.microsoft.com/office/drawing/2014/main" id="{ACAEB32A-842A-0249-ACC5-1D5B2630A652}"/>
              </a:ext>
            </a:extLst>
          </p:cNvPr>
          <p:cNvSpPr txBox="1"/>
          <p:nvPr/>
        </p:nvSpPr>
        <p:spPr>
          <a:xfrm>
            <a:off x="10604175" y="6412101"/>
            <a:ext cx="822366" cy="369332"/>
          </a:xfrm>
          <a:prstGeom prst="rect">
            <a:avLst/>
          </a:prstGeom>
          <a:noFill/>
        </p:spPr>
        <p:txBody>
          <a:bodyPr wrap="square">
            <a:spAutoFit/>
          </a:bodyPr>
          <a:lstStyle/>
          <a:p>
            <a:r>
              <a:rPr lang="en-US" altLang="zh-CN" dirty="0">
                <a:solidFill>
                  <a:srgbClr val="FF0000"/>
                </a:solidFill>
              </a:rPr>
              <a:t>t</a:t>
            </a:r>
            <a:r>
              <a:rPr lang="zh-CN" altLang="en-US" sz="1800" dirty="0">
                <a:solidFill>
                  <a:srgbClr val="FF0000"/>
                </a:solidFill>
              </a:rPr>
              <a:t> </a:t>
            </a:r>
            <a:r>
              <a:rPr lang="en-US" altLang="zh-CN" sz="1800" dirty="0">
                <a:solidFill>
                  <a:srgbClr val="FF0000"/>
                </a:solidFill>
              </a:rPr>
              <a:t>=</a:t>
            </a:r>
            <a:r>
              <a:rPr lang="zh-CN" altLang="en-US" sz="1800" dirty="0">
                <a:solidFill>
                  <a:srgbClr val="FF0000"/>
                </a:solidFill>
              </a:rPr>
              <a:t> </a:t>
            </a:r>
            <a:r>
              <a:rPr lang="en-US" altLang="zh-CN" dirty="0">
                <a:solidFill>
                  <a:srgbClr val="FF0000"/>
                </a:solidFill>
              </a:rPr>
              <a:t>2</a:t>
            </a:r>
            <a:endParaRPr lang="en-CN" dirty="0">
              <a:solidFill>
                <a:srgbClr val="FF0000"/>
              </a:solidFill>
            </a:endParaRPr>
          </a:p>
        </p:txBody>
      </p:sp>
    </p:spTree>
    <p:extLst>
      <p:ext uri="{BB962C8B-B14F-4D97-AF65-F5344CB8AC3E}">
        <p14:creationId xmlns:p14="http://schemas.microsoft.com/office/powerpoint/2010/main" val="249414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3896E0-4AEB-4A46-BB63-EB65B8832383}"/>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2B674767-B0A7-4316-926D-B55D6872FED8}"/>
              </a:ext>
            </a:extLst>
          </p:cNvPr>
          <p:cNvSpPr>
            <a:spLocks noGrp="1"/>
          </p:cNvSpPr>
          <p:nvPr>
            <p:ph idx="1"/>
          </p:nvPr>
        </p:nvSpPr>
        <p:spPr/>
        <p:txBody>
          <a:bodyPr/>
          <a:lstStyle/>
          <a:p>
            <a:r>
              <a:rPr lang="en-US" altLang="zh-CN" dirty="0"/>
              <a:t>You have learned</a:t>
            </a:r>
          </a:p>
          <a:p>
            <a:pPr lvl="1"/>
            <a:r>
              <a:rPr lang="en-US" altLang="zh-CN" dirty="0"/>
              <a:t>Encoder-decoder model</a:t>
            </a:r>
          </a:p>
          <a:p>
            <a:pPr lvl="1"/>
            <a:r>
              <a:rPr lang="en-US" altLang="zh-CN" dirty="0"/>
              <a:t>Attention and Self-attention</a:t>
            </a:r>
          </a:p>
          <a:p>
            <a:pPr lvl="1"/>
            <a:r>
              <a:rPr lang="en-US" altLang="zh-CN" dirty="0"/>
              <a:t>Transformer Architecture</a:t>
            </a:r>
          </a:p>
          <a:p>
            <a:r>
              <a:rPr lang="en-US" altLang="zh-CN" dirty="0"/>
              <a:t>Up</a:t>
            </a:r>
            <a:r>
              <a:rPr lang="zh-CN" altLang="en-US" dirty="0"/>
              <a:t> </a:t>
            </a:r>
            <a:r>
              <a:rPr lang="en-US" altLang="zh-CN" dirty="0"/>
              <a:t>to</a:t>
            </a:r>
            <a:r>
              <a:rPr lang="zh-CN" altLang="en-US" dirty="0"/>
              <a:t> </a:t>
            </a:r>
            <a:r>
              <a:rPr lang="en-US" altLang="zh-CN" dirty="0"/>
              <a:t>now,</a:t>
            </a:r>
            <a:r>
              <a:rPr lang="zh-CN" altLang="en-US" dirty="0"/>
              <a:t> </a:t>
            </a:r>
            <a:r>
              <a:rPr lang="en-US" altLang="zh-CN" dirty="0"/>
              <a:t>you</a:t>
            </a:r>
            <a:r>
              <a:rPr lang="zh-CN" altLang="en-US" dirty="0"/>
              <a:t> </a:t>
            </a:r>
            <a:r>
              <a:rPr lang="en-US" altLang="zh-CN" dirty="0"/>
              <a:t>have</a:t>
            </a:r>
            <a:r>
              <a:rPr lang="zh-CN" altLang="en-US" dirty="0"/>
              <a:t> </a:t>
            </a:r>
            <a:r>
              <a:rPr lang="en-US" altLang="zh-CN" dirty="0"/>
              <a:t>learned</a:t>
            </a:r>
            <a:r>
              <a:rPr lang="zh-CN" altLang="en-US" dirty="0"/>
              <a:t> </a:t>
            </a:r>
            <a:r>
              <a:rPr lang="en-US" altLang="zh-CN" dirty="0"/>
              <a:t>all</a:t>
            </a:r>
            <a:r>
              <a:rPr lang="zh-CN" altLang="en-US" dirty="0"/>
              <a:t> </a:t>
            </a:r>
            <a:r>
              <a:rPr lang="en-US" altLang="zh-CN" dirty="0"/>
              <a:t>basics</a:t>
            </a:r>
            <a:r>
              <a:rPr lang="zh-CN" altLang="en-US" dirty="0"/>
              <a:t> </a:t>
            </a:r>
            <a:r>
              <a:rPr lang="en-US" altLang="zh-CN" dirty="0"/>
              <a:t>of</a:t>
            </a:r>
            <a:r>
              <a:rPr lang="zh-CN" altLang="en-US" dirty="0"/>
              <a:t> </a:t>
            </a:r>
            <a:r>
              <a:rPr lang="en-US" altLang="zh-CN" dirty="0"/>
              <a:t>NLP</a:t>
            </a:r>
          </a:p>
        </p:txBody>
      </p:sp>
      <p:sp>
        <p:nvSpPr>
          <p:cNvPr id="4" name="灯片编号占位符 3">
            <a:extLst>
              <a:ext uri="{FF2B5EF4-FFF2-40B4-BE49-F238E27FC236}">
                <a16:creationId xmlns:a16="http://schemas.microsoft.com/office/drawing/2014/main" id="{06918FDC-FD56-4F87-BDBE-40D3BC372BF0}"/>
              </a:ext>
            </a:extLst>
          </p:cNvPr>
          <p:cNvSpPr>
            <a:spLocks noGrp="1"/>
          </p:cNvSpPr>
          <p:nvPr>
            <p:ph type="sldNum" sz="quarter" idx="12"/>
          </p:nvPr>
        </p:nvSpPr>
        <p:spPr/>
        <p:txBody>
          <a:bodyPr/>
          <a:lstStyle/>
          <a:p>
            <a:fld id="{DC8BB421-126E-41CB-B73A-69D52E98CAE3}" type="slidenum">
              <a:rPr lang="zh-CN" altLang="en-US" smtClean="0"/>
              <a:t>90</a:t>
            </a:fld>
            <a:endParaRPr lang="zh-CN" altLang="en-US" dirty="0"/>
          </a:p>
        </p:txBody>
      </p:sp>
    </p:spTree>
    <p:extLst>
      <p:ext uri="{BB962C8B-B14F-4D97-AF65-F5344CB8AC3E}">
        <p14:creationId xmlns:p14="http://schemas.microsoft.com/office/powerpoint/2010/main" val="12786550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6388</Words>
  <Application>Microsoft Office PowerPoint</Application>
  <PresentationFormat>宽屏</PresentationFormat>
  <Paragraphs>744</Paragraphs>
  <Slides>90</Slides>
  <Notes>25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90</vt:i4>
      </vt:variant>
    </vt:vector>
  </HeadingPairs>
  <TitlesOfParts>
    <vt:vector size="106" baseType="lpstr">
      <vt:lpstr>Charter</vt:lpstr>
      <vt:lpstr>CMSSBX10</vt:lpstr>
      <vt:lpstr>HelveticaNeue</vt:lpstr>
      <vt:lpstr>KaTeX_Main</vt:lpstr>
      <vt:lpstr>KaTeX_Math</vt:lpstr>
      <vt:lpstr>NimbusRomNo9L-Regu</vt:lpstr>
      <vt:lpstr>NimbusRomNo9L-ReguItal</vt:lpstr>
      <vt:lpstr>Söhne</vt:lpstr>
      <vt:lpstr>等线</vt:lpstr>
      <vt:lpstr>Arial</vt:lpstr>
      <vt:lpstr>Arial</vt:lpstr>
      <vt:lpstr>Calibri</vt:lpstr>
      <vt:lpstr>Cambria Math</vt:lpstr>
      <vt:lpstr>Helvetica</vt:lpstr>
      <vt:lpstr>Tahoma</vt:lpstr>
      <vt:lpstr>Office 主题​​</vt:lpstr>
      <vt:lpstr>Lecture 10 – Pretrained LMs and Fine-Tuning</vt:lpstr>
      <vt:lpstr>Outline</vt:lpstr>
      <vt:lpstr>Transformers as LMs</vt:lpstr>
      <vt:lpstr>Transformers as LMs</vt:lpstr>
      <vt:lpstr>LMs generation</vt:lpstr>
      <vt:lpstr>LMs generation</vt:lpstr>
      <vt:lpstr>LMs generation</vt:lpstr>
      <vt:lpstr>Outline</vt:lpstr>
      <vt:lpstr>LMs generation – Greedy search</vt:lpstr>
      <vt:lpstr>LMs generation – Greedy search</vt:lpstr>
      <vt:lpstr>LMs generation – Greedy search</vt:lpstr>
      <vt:lpstr>LMs generation – Beam Search</vt:lpstr>
      <vt:lpstr>LMs generation – Beam Search</vt:lpstr>
      <vt:lpstr>LMs generation – Beam Search</vt:lpstr>
      <vt:lpstr>LMs generation – Beam Search</vt:lpstr>
      <vt:lpstr>LMs generation – Beam Search</vt:lpstr>
      <vt:lpstr>LMs generation – Beam Search</vt:lpstr>
      <vt:lpstr>LMs generation – Beam Search</vt:lpstr>
      <vt:lpstr>LMs generation – Top-k sampling</vt:lpstr>
      <vt:lpstr>LMs generation – Top-k sampling</vt:lpstr>
      <vt:lpstr>LMs generation – Top-k sampling issue</vt:lpstr>
      <vt:lpstr>LMs generation – Top-p Nucleus Sampling</vt:lpstr>
      <vt:lpstr>LMs generation – Top-p Nucleus Sampling</vt:lpstr>
      <vt:lpstr>LMs generation – Top-p Nucleus Sampling</vt:lpstr>
      <vt:lpstr>Quick summary of sampling methods</vt:lpstr>
      <vt:lpstr>Outline</vt:lpstr>
      <vt:lpstr>Motivating word meaning and context</vt:lpstr>
      <vt:lpstr>Where we were: pretrained word embeddings</vt:lpstr>
      <vt:lpstr>Where we were: pretrained word embeddings</vt:lpstr>
      <vt:lpstr>What can we learn from reconstructing the input?</vt:lpstr>
      <vt:lpstr>The Transformer Encoder-Decoder </vt:lpstr>
      <vt:lpstr>The Transformer Encoder-Decoder </vt:lpstr>
      <vt:lpstr>The Transformer Encoder-Decoder </vt:lpstr>
      <vt:lpstr>Pretraining through LM</vt:lpstr>
      <vt:lpstr>The Pretraining / Finetuning Paradigm</vt:lpstr>
      <vt:lpstr>Why it works: SGD and pretrain/finetune</vt:lpstr>
      <vt:lpstr>Three Types of Pretraining LMs</vt:lpstr>
      <vt:lpstr>Three Types of Pretraining LMs</vt:lpstr>
      <vt:lpstr>Outline</vt:lpstr>
      <vt:lpstr>Pretraining for three types of architectures</vt:lpstr>
      <vt:lpstr>Pretraining decoders</vt:lpstr>
      <vt:lpstr>Pretraining decoders</vt:lpstr>
      <vt:lpstr>Generative Pretrained Transformer (GPT) </vt:lpstr>
      <vt:lpstr>Generative Pretrained Transformer (GPT) </vt:lpstr>
      <vt:lpstr>Generative Pretrained Transformer (GPT) </vt:lpstr>
      <vt:lpstr>Generative Pretrained Transformer (GPT) </vt:lpstr>
      <vt:lpstr>Generative Pretrained Transformer (GPT)</vt:lpstr>
      <vt:lpstr>Generative Pretrained Transformer (GPT)</vt:lpstr>
      <vt:lpstr>Generative Pretrained Transformer (GPT)</vt:lpstr>
      <vt:lpstr>Convincing generations (GPT2)</vt:lpstr>
      <vt:lpstr>Convincing generations (GPT2)</vt:lpstr>
      <vt:lpstr>Convincing generations (GPT2)</vt:lpstr>
      <vt:lpstr>Three types of language models</vt:lpstr>
      <vt:lpstr>Pretraining through LM</vt:lpstr>
      <vt:lpstr>Bidirectional self-attention model</vt:lpstr>
      <vt:lpstr>Masked vs Bidirectional</vt:lpstr>
      <vt:lpstr>Pretraining encoders: BERT</vt:lpstr>
      <vt:lpstr>BERT</vt:lpstr>
      <vt:lpstr>BERT</vt:lpstr>
      <vt:lpstr>BERT: Versions</vt:lpstr>
      <vt:lpstr>BERT: Versions</vt:lpstr>
      <vt:lpstr>BERT trained models summary</vt:lpstr>
      <vt:lpstr>BERT: General idea of training</vt:lpstr>
      <vt:lpstr>BERT – Task 1 Masked LM</vt:lpstr>
      <vt:lpstr>BERT – Varying the Corruption Rate</vt:lpstr>
      <vt:lpstr>BERT: Masked language model training</vt:lpstr>
      <vt:lpstr>BERT – Task 2 Next Sentence Prediction (NSP)</vt:lpstr>
      <vt:lpstr>BERT</vt:lpstr>
      <vt:lpstr>Limitations of pretrained encoders </vt:lpstr>
      <vt:lpstr>Extensions of BERT </vt:lpstr>
      <vt:lpstr>BERT variant: Masking Spans</vt:lpstr>
      <vt:lpstr>Extensions of BERT: RoBERTa </vt:lpstr>
      <vt:lpstr>Extensions of BERT: RoBERTa </vt:lpstr>
      <vt:lpstr>Pretraining for three types of architectures</vt:lpstr>
      <vt:lpstr>Pretraining encoder-decoders: what pretraining objective to use? </vt:lpstr>
      <vt:lpstr>Pretraining encoder-decoders: what pretraining objective to use? </vt:lpstr>
      <vt:lpstr>Pretraining encoder-decoders: what pretraining objective to use? </vt:lpstr>
      <vt:lpstr>Pretraining encoder-decoders: what pretraining objective to use? </vt:lpstr>
      <vt:lpstr>Outline</vt:lpstr>
      <vt:lpstr>Convincing generations (GPT3, 2020)</vt:lpstr>
      <vt:lpstr>Text Generation (Copied from Lecture 1)</vt:lpstr>
      <vt:lpstr>Concept of In-context learning</vt:lpstr>
      <vt:lpstr>GPT-3 - In-context learning</vt:lpstr>
      <vt:lpstr>Convincing generations (GPT3)</vt:lpstr>
      <vt:lpstr>Convincing generations (GPT3)</vt:lpstr>
      <vt:lpstr>Convincing generations (GPT3)</vt:lpstr>
      <vt:lpstr>Convincing generations (GPT3)</vt:lpstr>
      <vt:lpstr>LLMs</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2023-08-27T11:23:54Z</dcterms:modified>
</cp:coreProperties>
</file>